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0" r:id="rId4"/>
    <p:sldId id="290" r:id="rId5"/>
    <p:sldId id="291" r:id="rId6"/>
    <p:sldId id="292" r:id="rId7"/>
    <p:sldId id="293" r:id="rId8"/>
    <p:sldId id="294" r:id="rId9"/>
    <p:sldId id="295" r:id="rId10"/>
    <p:sldId id="296" r:id="rId11"/>
    <p:sldId id="297" r:id="rId12"/>
    <p:sldId id="298" r:id="rId13"/>
    <p:sldId id="299" r:id="rId14"/>
    <p:sldId id="266" r:id="rId15"/>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462"/>
    <a:srgbClr val="EF8900"/>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1"/>
    <p:restoredTop sz="95510"/>
  </p:normalViewPr>
  <p:slideViewPr>
    <p:cSldViewPr snapToGrid="0" snapToObjects="1">
      <p:cViewPr varScale="1">
        <p:scale>
          <a:sx n="100" d="100"/>
          <a:sy n="100" d="100"/>
        </p:scale>
        <p:origin x="16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56192-EA5C-A745-82A0-2C3E53306EE9}" type="datetimeFigureOut">
              <a:rPr lang="es-MX" smtClean="0"/>
              <a:t>17/03/2022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04C0B-AA46-F344-98A8-913429C11334}" type="slidenum">
              <a:rPr lang="es-MX" smtClean="0"/>
              <a:t>‹Nº›</a:t>
            </a:fld>
            <a:endParaRPr lang="es-MX"/>
          </a:p>
        </p:txBody>
      </p:sp>
    </p:spTree>
    <p:extLst>
      <p:ext uri="{BB962C8B-B14F-4D97-AF65-F5344CB8AC3E}">
        <p14:creationId xmlns:p14="http://schemas.microsoft.com/office/powerpoint/2010/main" val="117697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0F04C0B-AA46-F344-98A8-913429C11334}" type="slidenum">
              <a:rPr lang="es-MX" smtClean="0"/>
              <a:t>12</a:t>
            </a:fld>
            <a:endParaRPr lang="es-MX"/>
          </a:p>
        </p:txBody>
      </p:sp>
    </p:spTree>
    <p:extLst>
      <p:ext uri="{BB962C8B-B14F-4D97-AF65-F5344CB8AC3E}">
        <p14:creationId xmlns:p14="http://schemas.microsoft.com/office/powerpoint/2010/main" val="120162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7FB9FD3A-5581-6D4B-9B20-14D9293E6AB4}" type="datetimeFigureOut">
              <a:rPr lang="es-ES_tradnl" smtClean="0"/>
              <a:t>17/03/2022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95B0A0E-2B3A-BF4B-A154-856AA5434194}" type="slidenum">
              <a:rPr lang="es-ES_tradnl" smtClean="0"/>
              <a:t>‹Nº›</a:t>
            </a:fld>
            <a:endParaRPr lang="es-ES_tradnl"/>
          </a:p>
        </p:txBody>
      </p:sp>
    </p:spTree>
    <p:extLst>
      <p:ext uri="{BB962C8B-B14F-4D97-AF65-F5344CB8AC3E}">
        <p14:creationId xmlns:p14="http://schemas.microsoft.com/office/powerpoint/2010/main" val="65789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7FB9FD3A-5581-6D4B-9B20-14D9293E6AB4}" type="datetimeFigureOut">
              <a:rPr lang="es-ES_tradnl" smtClean="0"/>
              <a:t>17/03/2022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95B0A0E-2B3A-BF4B-A154-856AA5434194}" type="slidenum">
              <a:rPr lang="es-ES_tradnl" smtClean="0"/>
              <a:t>‹Nº›</a:t>
            </a:fld>
            <a:endParaRPr lang="es-ES_tradnl"/>
          </a:p>
        </p:txBody>
      </p:sp>
    </p:spTree>
    <p:extLst>
      <p:ext uri="{BB962C8B-B14F-4D97-AF65-F5344CB8AC3E}">
        <p14:creationId xmlns:p14="http://schemas.microsoft.com/office/powerpoint/2010/main" val="78647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7FB9FD3A-5581-6D4B-9B20-14D9293E6AB4}" type="datetimeFigureOut">
              <a:rPr lang="es-ES_tradnl" smtClean="0"/>
              <a:t>17/03/2022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95B0A0E-2B3A-BF4B-A154-856AA5434194}" type="slidenum">
              <a:rPr lang="es-ES_tradnl" smtClean="0"/>
              <a:t>‹Nº›</a:t>
            </a:fld>
            <a:endParaRPr lang="es-ES_tradnl"/>
          </a:p>
        </p:txBody>
      </p:sp>
    </p:spTree>
    <p:extLst>
      <p:ext uri="{BB962C8B-B14F-4D97-AF65-F5344CB8AC3E}">
        <p14:creationId xmlns:p14="http://schemas.microsoft.com/office/powerpoint/2010/main" val="58247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7FB9FD3A-5581-6D4B-9B20-14D9293E6AB4}" type="datetimeFigureOut">
              <a:rPr lang="es-ES_tradnl" smtClean="0"/>
              <a:t>17/03/2022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95B0A0E-2B3A-BF4B-A154-856AA5434194}" type="slidenum">
              <a:rPr lang="es-ES_tradnl" smtClean="0"/>
              <a:t>‹Nº›</a:t>
            </a:fld>
            <a:endParaRPr lang="es-ES_tradnl"/>
          </a:p>
        </p:txBody>
      </p:sp>
    </p:spTree>
    <p:extLst>
      <p:ext uri="{BB962C8B-B14F-4D97-AF65-F5344CB8AC3E}">
        <p14:creationId xmlns:p14="http://schemas.microsoft.com/office/powerpoint/2010/main" val="40301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FB9FD3A-5581-6D4B-9B20-14D9293E6AB4}" type="datetimeFigureOut">
              <a:rPr lang="es-ES_tradnl" smtClean="0"/>
              <a:t>17/03/2022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95B0A0E-2B3A-BF4B-A154-856AA5434194}" type="slidenum">
              <a:rPr lang="es-ES_tradnl" smtClean="0"/>
              <a:t>‹Nº›</a:t>
            </a:fld>
            <a:endParaRPr lang="es-ES_tradnl"/>
          </a:p>
        </p:txBody>
      </p:sp>
    </p:spTree>
    <p:extLst>
      <p:ext uri="{BB962C8B-B14F-4D97-AF65-F5344CB8AC3E}">
        <p14:creationId xmlns:p14="http://schemas.microsoft.com/office/powerpoint/2010/main" val="1015519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7FB9FD3A-5581-6D4B-9B20-14D9293E6AB4}" type="datetimeFigureOut">
              <a:rPr lang="es-ES_tradnl" smtClean="0"/>
              <a:t>17/03/2022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95B0A0E-2B3A-BF4B-A154-856AA5434194}" type="slidenum">
              <a:rPr lang="es-ES_tradnl" smtClean="0"/>
              <a:t>‹Nº›</a:t>
            </a:fld>
            <a:endParaRPr lang="es-ES_tradnl"/>
          </a:p>
        </p:txBody>
      </p:sp>
    </p:spTree>
    <p:extLst>
      <p:ext uri="{BB962C8B-B14F-4D97-AF65-F5344CB8AC3E}">
        <p14:creationId xmlns:p14="http://schemas.microsoft.com/office/powerpoint/2010/main" val="177555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7FB9FD3A-5581-6D4B-9B20-14D9293E6AB4}" type="datetimeFigureOut">
              <a:rPr lang="es-ES_tradnl" smtClean="0"/>
              <a:t>17/03/2022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195B0A0E-2B3A-BF4B-A154-856AA5434194}" type="slidenum">
              <a:rPr lang="es-ES_tradnl" smtClean="0"/>
              <a:t>‹Nº›</a:t>
            </a:fld>
            <a:endParaRPr lang="es-ES_tradnl"/>
          </a:p>
        </p:txBody>
      </p:sp>
    </p:spTree>
    <p:extLst>
      <p:ext uri="{BB962C8B-B14F-4D97-AF65-F5344CB8AC3E}">
        <p14:creationId xmlns:p14="http://schemas.microsoft.com/office/powerpoint/2010/main" val="39076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fecha 2"/>
          <p:cNvSpPr>
            <a:spLocks noGrp="1"/>
          </p:cNvSpPr>
          <p:nvPr>
            <p:ph type="dt" sz="half" idx="10"/>
          </p:nvPr>
        </p:nvSpPr>
        <p:spPr/>
        <p:txBody>
          <a:bodyPr/>
          <a:lstStyle/>
          <a:p>
            <a:fld id="{7FB9FD3A-5581-6D4B-9B20-14D9293E6AB4}" type="datetimeFigureOut">
              <a:rPr lang="es-ES_tradnl" smtClean="0"/>
              <a:t>17/03/2022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195B0A0E-2B3A-BF4B-A154-856AA5434194}" type="slidenum">
              <a:rPr lang="es-ES_tradnl" smtClean="0"/>
              <a:t>‹Nº›</a:t>
            </a:fld>
            <a:endParaRPr lang="es-ES_tradnl"/>
          </a:p>
        </p:txBody>
      </p:sp>
    </p:spTree>
    <p:extLst>
      <p:ext uri="{BB962C8B-B14F-4D97-AF65-F5344CB8AC3E}">
        <p14:creationId xmlns:p14="http://schemas.microsoft.com/office/powerpoint/2010/main" val="60100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FB9FD3A-5581-6D4B-9B20-14D9293E6AB4}" type="datetimeFigureOut">
              <a:rPr lang="es-ES_tradnl" smtClean="0"/>
              <a:t>17/03/2022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195B0A0E-2B3A-BF4B-A154-856AA5434194}" type="slidenum">
              <a:rPr lang="es-ES_tradnl" smtClean="0"/>
              <a:t>‹Nº›</a:t>
            </a:fld>
            <a:endParaRPr lang="es-ES_tradnl"/>
          </a:p>
        </p:txBody>
      </p:sp>
    </p:spTree>
    <p:extLst>
      <p:ext uri="{BB962C8B-B14F-4D97-AF65-F5344CB8AC3E}">
        <p14:creationId xmlns:p14="http://schemas.microsoft.com/office/powerpoint/2010/main" val="141555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FB9FD3A-5581-6D4B-9B20-14D9293E6AB4}" type="datetimeFigureOut">
              <a:rPr lang="es-ES_tradnl" smtClean="0"/>
              <a:t>17/03/2022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95B0A0E-2B3A-BF4B-A154-856AA5434194}" type="slidenum">
              <a:rPr lang="es-ES_tradnl" smtClean="0"/>
              <a:t>‹Nº›</a:t>
            </a:fld>
            <a:endParaRPr lang="es-ES_tradnl"/>
          </a:p>
        </p:txBody>
      </p:sp>
    </p:spTree>
    <p:extLst>
      <p:ext uri="{BB962C8B-B14F-4D97-AF65-F5344CB8AC3E}">
        <p14:creationId xmlns:p14="http://schemas.microsoft.com/office/powerpoint/2010/main" val="149001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FB9FD3A-5581-6D4B-9B20-14D9293E6AB4}" type="datetimeFigureOut">
              <a:rPr lang="es-ES_tradnl" smtClean="0"/>
              <a:t>17/03/2022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95B0A0E-2B3A-BF4B-A154-856AA5434194}" type="slidenum">
              <a:rPr lang="es-ES_tradnl" smtClean="0"/>
              <a:t>‹Nº›</a:t>
            </a:fld>
            <a:endParaRPr lang="es-ES_tradnl"/>
          </a:p>
        </p:txBody>
      </p:sp>
    </p:spTree>
    <p:extLst>
      <p:ext uri="{BB962C8B-B14F-4D97-AF65-F5344CB8AC3E}">
        <p14:creationId xmlns:p14="http://schemas.microsoft.com/office/powerpoint/2010/main" val="95361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9FD3A-5581-6D4B-9B20-14D9293E6AB4}" type="datetimeFigureOut">
              <a:rPr lang="es-ES_tradnl" smtClean="0"/>
              <a:t>17/03/2022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B0A0E-2B3A-BF4B-A154-856AA5434194}" type="slidenum">
              <a:rPr lang="es-ES_tradnl" smtClean="0"/>
              <a:t>‹Nº›</a:t>
            </a:fld>
            <a:endParaRPr lang="es-ES_tradnl"/>
          </a:p>
        </p:txBody>
      </p:sp>
    </p:spTree>
    <p:extLst>
      <p:ext uri="{BB962C8B-B14F-4D97-AF65-F5344CB8AC3E}">
        <p14:creationId xmlns:p14="http://schemas.microsoft.com/office/powerpoint/2010/main" val="70343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image" Target="../media/image14.png" /><Relationship Id="rId4" Type="http://schemas.openxmlformats.org/officeDocument/2006/relationships/image" Target="../media/image13.png" /></Relationships>
</file>

<file path=ppt/slides/_rels/slide13.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hyperlink" Target="http://www.sat.gob.mx/" TargetMode="External"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929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50DB04-936D-0649-8A80-7329080F8270}"/>
              </a:ext>
            </a:extLst>
          </p:cNvPr>
          <p:cNvSpPr txBox="1"/>
          <p:nvPr/>
        </p:nvSpPr>
        <p:spPr>
          <a:xfrm>
            <a:off x="6406501" y="3059203"/>
            <a:ext cx="4626935" cy="707886"/>
          </a:xfrm>
          <a:prstGeom prst="rect">
            <a:avLst/>
          </a:prstGeom>
          <a:noFill/>
        </p:spPr>
        <p:txBody>
          <a:bodyPr wrap="square" rtlCol="0">
            <a:spAutoFit/>
          </a:bodyPr>
          <a:lstStyle/>
          <a:p>
            <a:pPr algn="just"/>
            <a:r>
              <a:rPr lang="es-MX" sz="2000" dirty="0">
                <a:solidFill>
                  <a:schemeClr val="bg1">
                    <a:lumMod val="50000"/>
                  </a:schemeClr>
                </a:solidFill>
                <a:latin typeface="Arial" panose="020B0604020202020204" pitchFamily="34" charset="0"/>
                <a:cs typeface="Arial" panose="020B0604020202020204" pitchFamily="34" charset="0"/>
              </a:rPr>
              <a:t>8. Te solicitarán RFC, CURP y correo registrado ante el SAT</a:t>
            </a:r>
            <a:endParaRPr lang="es-MX" sz="2000" b="1" dirty="0">
              <a:solidFill>
                <a:schemeClr val="bg1">
                  <a:lumMod val="50000"/>
                </a:schemeClr>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52B5CE6A-B821-F345-8437-B3724C0673E9}"/>
              </a:ext>
            </a:extLst>
          </p:cNvPr>
          <p:cNvPicPr>
            <a:picLocks noChangeAspect="1"/>
          </p:cNvPicPr>
          <p:nvPr/>
        </p:nvPicPr>
        <p:blipFill rotWithShape="1">
          <a:blip r:embed="rId3"/>
          <a:srcRect r="65179" b="38443"/>
          <a:stretch/>
        </p:blipFill>
        <p:spPr bwMode="auto">
          <a:xfrm>
            <a:off x="1158564" y="1066801"/>
            <a:ext cx="4721536" cy="4692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583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50DB04-936D-0649-8A80-7329080F8270}"/>
              </a:ext>
            </a:extLst>
          </p:cNvPr>
          <p:cNvSpPr txBox="1"/>
          <p:nvPr/>
        </p:nvSpPr>
        <p:spPr>
          <a:xfrm>
            <a:off x="1821190" y="2921167"/>
            <a:ext cx="4427210" cy="1015663"/>
          </a:xfrm>
          <a:prstGeom prst="rect">
            <a:avLst/>
          </a:prstGeom>
          <a:noFill/>
        </p:spPr>
        <p:txBody>
          <a:bodyPr wrap="square" rtlCol="0">
            <a:spAutoFit/>
          </a:bodyPr>
          <a:lstStyle/>
          <a:p>
            <a:pPr algn="just"/>
            <a:r>
              <a:rPr lang="es-MX" sz="2000" dirty="0">
                <a:solidFill>
                  <a:schemeClr val="bg1">
                    <a:lumMod val="50000"/>
                  </a:schemeClr>
                </a:solidFill>
                <a:latin typeface="Arial" panose="020B0604020202020204" pitchFamily="34" charset="0"/>
                <a:cs typeface="Arial" panose="020B0604020202020204" pitchFamily="34" charset="0"/>
              </a:rPr>
              <a:t>9. Posteriormente te solicitarán la entidad y código postal registrados ante el SAT</a:t>
            </a:r>
            <a:endParaRPr lang="es-MX" sz="2000" b="1" dirty="0">
              <a:solidFill>
                <a:schemeClr val="bg1">
                  <a:lumMod val="50000"/>
                </a:schemeClr>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38B2345B-CC77-D748-9E3E-9F869F7E41A8}"/>
              </a:ext>
            </a:extLst>
          </p:cNvPr>
          <p:cNvPicPr>
            <a:picLocks noChangeAspect="1"/>
          </p:cNvPicPr>
          <p:nvPr/>
        </p:nvPicPr>
        <p:blipFill rotWithShape="1">
          <a:blip r:embed="rId3"/>
          <a:srcRect r="65179" b="39341"/>
          <a:stretch/>
        </p:blipFill>
        <p:spPr bwMode="auto">
          <a:xfrm>
            <a:off x="6646862" y="1260988"/>
            <a:ext cx="4427210" cy="43360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5890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50DB04-936D-0649-8A80-7329080F8270}"/>
              </a:ext>
            </a:extLst>
          </p:cNvPr>
          <p:cNvSpPr txBox="1"/>
          <p:nvPr/>
        </p:nvSpPr>
        <p:spPr>
          <a:xfrm>
            <a:off x="1407278" y="650465"/>
            <a:ext cx="9679822" cy="1323439"/>
          </a:xfrm>
          <a:prstGeom prst="rect">
            <a:avLst/>
          </a:prstGeom>
          <a:noFill/>
        </p:spPr>
        <p:txBody>
          <a:bodyPr wrap="square" rtlCol="0">
            <a:spAutoFit/>
          </a:bodyPr>
          <a:lstStyle/>
          <a:p>
            <a:pPr algn="just"/>
            <a:r>
              <a:rPr lang="es-MX" sz="2000">
                <a:solidFill>
                  <a:schemeClr val="bg1">
                    <a:lumMod val="50000"/>
                  </a:schemeClr>
                </a:solidFill>
                <a:latin typeface="Arial" panose="020B0604020202020204" pitchFamily="34" charset="0"/>
                <a:cs typeface="Arial" panose="020B0604020202020204" pitchFamily="34" charset="0"/>
              </a:rPr>
              <a:t>10. </a:t>
            </a:r>
            <a:r>
              <a:rPr lang="es-MX" sz="2000">
                <a:solidFill>
                  <a:schemeClr val="bg1">
                    <a:lumMod val="50000"/>
                  </a:schemeClr>
                </a:solidFill>
              </a:rPr>
              <a:t>Solicitaran el año de registró ante el RFC, dar el más aproximado que recuerdes, también te solicitaran el régimen fiscal si no tienes otra actividad registrada ante el SAT poner  régimen fiscal de Sueldos y Salarios</a:t>
            </a:r>
          </a:p>
          <a:p>
            <a:pPr algn="just"/>
            <a:endParaRPr lang="es-MX" sz="2000" b="1" dirty="0">
              <a:solidFill>
                <a:schemeClr val="bg1">
                  <a:lumMod val="50000"/>
                </a:schemeClr>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88699852-5099-8545-A1B5-19BC6A534AD6}"/>
              </a:ext>
            </a:extLst>
          </p:cNvPr>
          <p:cNvPicPr>
            <a:picLocks noChangeAspect="1"/>
          </p:cNvPicPr>
          <p:nvPr/>
        </p:nvPicPr>
        <p:blipFill rotWithShape="1">
          <a:blip r:embed="rId4"/>
          <a:srcRect r="65858" b="40181"/>
          <a:stretch/>
        </p:blipFill>
        <p:spPr bwMode="auto">
          <a:xfrm>
            <a:off x="1343778" y="1911358"/>
            <a:ext cx="3774760" cy="3718088"/>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9778D214-29D7-504A-A23B-356543FC7EEB}"/>
              </a:ext>
            </a:extLst>
          </p:cNvPr>
          <p:cNvPicPr>
            <a:picLocks noChangeAspect="1"/>
          </p:cNvPicPr>
          <p:nvPr/>
        </p:nvPicPr>
        <p:blipFill rotWithShape="1">
          <a:blip r:embed="rId5"/>
          <a:srcRect r="66368" b="38973"/>
          <a:stretch/>
        </p:blipFill>
        <p:spPr bwMode="auto">
          <a:xfrm>
            <a:off x="6096000" y="1911357"/>
            <a:ext cx="3552825" cy="36245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473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50DB04-936D-0649-8A80-7329080F8270}"/>
              </a:ext>
            </a:extLst>
          </p:cNvPr>
          <p:cNvSpPr txBox="1"/>
          <p:nvPr/>
        </p:nvSpPr>
        <p:spPr>
          <a:xfrm>
            <a:off x="6253234" y="2285825"/>
            <a:ext cx="4778704" cy="2554545"/>
          </a:xfrm>
          <a:prstGeom prst="rect">
            <a:avLst/>
          </a:prstGeom>
          <a:noFill/>
        </p:spPr>
        <p:txBody>
          <a:bodyPr wrap="square" rtlCol="0">
            <a:spAutoFit/>
          </a:bodyPr>
          <a:lstStyle/>
          <a:p>
            <a:pPr algn="just"/>
            <a:r>
              <a:rPr lang="es-MX" sz="2000" dirty="0">
                <a:solidFill>
                  <a:schemeClr val="bg1">
                    <a:lumMod val="50000"/>
                  </a:schemeClr>
                </a:solidFill>
                <a:latin typeface="Arial" panose="020B0604020202020204" pitchFamily="34" charset="0"/>
                <a:cs typeface="Arial" panose="020B0604020202020204" pitchFamily="34" charset="0"/>
              </a:rPr>
              <a:t>11. Si tus datos otorgados fueron correctos te enviaran una liga para descargar en el momento tu Constancia y/o Cédula Fiscal o bien lo enviarán  a tu correo en un plazo determinado estar al pendiente y revisar todas las bandejas del correo</a:t>
            </a:r>
          </a:p>
          <a:p>
            <a:pPr algn="just"/>
            <a:endParaRPr lang="es-MX" sz="2000" b="1" dirty="0">
              <a:solidFill>
                <a:schemeClr val="bg1">
                  <a:lumMod val="50000"/>
                </a:schemeClr>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73FE5BB9-C0B4-D340-B737-C3090E82804A}"/>
              </a:ext>
            </a:extLst>
          </p:cNvPr>
          <p:cNvPicPr>
            <a:picLocks noChangeAspect="1"/>
          </p:cNvPicPr>
          <p:nvPr/>
        </p:nvPicPr>
        <p:blipFill rotWithShape="1">
          <a:blip r:embed="rId3"/>
          <a:srcRect r="65858" b="39577"/>
          <a:stretch/>
        </p:blipFill>
        <p:spPr bwMode="auto">
          <a:xfrm>
            <a:off x="1347531" y="977286"/>
            <a:ext cx="4710370" cy="46869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333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50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03ADE18-F8BD-E74C-AD1B-8811C914B05D}"/>
              </a:ext>
            </a:extLst>
          </p:cNvPr>
          <p:cNvSpPr>
            <a:spLocks noGrp="1"/>
          </p:cNvSpPr>
          <p:nvPr>
            <p:ph type="title"/>
          </p:nvPr>
        </p:nvSpPr>
        <p:spPr>
          <a:xfrm>
            <a:off x="838200" y="1842870"/>
            <a:ext cx="10515600" cy="2168350"/>
          </a:xfrm>
        </p:spPr>
        <p:txBody>
          <a:bodyPr>
            <a:noAutofit/>
          </a:bodyPr>
          <a:lstStyle/>
          <a:p>
            <a:pPr algn="ctr"/>
            <a:r>
              <a:rPr lang="es-MX" sz="5400" b="1" dirty="0">
                <a:solidFill>
                  <a:schemeClr val="bg1"/>
                </a:solidFill>
                <a:latin typeface="Arial" panose="020B0604020202020204" pitchFamily="34" charset="0"/>
                <a:cs typeface="Arial" panose="020B0604020202020204" pitchFamily="34" charset="0"/>
              </a:rPr>
              <a:t>Genera tu Constancia de</a:t>
            </a:r>
            <a:br>
              <a:rPr lang="es-MX" sz="5400" b="1" dirty="0">
                <a:solidFill>
                  <a:schemeClr val="bg1"/>
                </a:solidFill>
                <a:latin typeface="Arial" panose="020B0604020202020204" pitchFamily="34" charset="0"/>
                <a:cs typeface="Arial" panose="020B0604020202020204" pitchFamily="34" charset="0"/>
              </a:rPr>
            </a:br>
            <a:r>
              <a:rPr lang="es-MX" sz="5400" b="1" dirty="0">
                <a:solidFill>
                  <a:schemeClr val="bg1"/>
                </a:solidFill>
                <a:latin typeface="Arial" panose="020B0604020202020204" pitchFamily="34" charset="0"/>
                <a:cs typeface="Arial" panose="020B0604020202020204" pitchFamily="34" charset="0"/>
              </a:rPr>
              <a:t>Situación Fiscal</a:t>
            </a:r>
          </a:p>
        </p:txBody>
      </p:sp>
      <p:sp>
        <p:nvSpPr>
          <p:cNvPr id="2" name="CuadroTexto 1">
            <a:extLst>
              <a:ext uri="{FF2B5EF4-FFF2-40B4-BE49-F238E27FC236}">
                <a16:creationId xmlns:a16="http://schemas.microsoft.com/office/drawing/2014/main" id="{B8B99663-1508-E24B-8D08-93C9C5BE88C0}"/>
              </a:ext>
            </a:extLst>
          </p:cNvPr>
          <p:cNvSpPr txBox="1"/>
          <p:nvPr/>
        </p:nvSpPr>
        <p:spPr>
          <a:xfrm>
            <a:off x="4042117" y="4515729"/>
            <a:ext cx="4107766" cy="584775"/>
          </a:xfrm>
          <a:prstGeom prst="rect">
            <a:avLst/>
          </a:prstGeom>
          <a:noFill/>
        </p:spPr>
        <p:txBody>
          <a:bodyPr wrap="square" rtlCol="0">
            <a:spAutoFit/>
          </a:bodyPr>
          <a:lstStyle/>
          <a:p>
            <a:pPr algn="ctr"/>
            <a:r>
              <a:rPr lang="es-MX" sz="3200" dirty="0">
                <a:solidFill>
                  <a:schemeClr val="bg1"/>
                </a:solidFill>
                <a:latin typeface="Arial" panose="020B0604020202020204" pitchFamily="34" charset="0"/>
                <a:cs typeface="Arial" panose="020B0604020202020204" pitchFamily="34" charset="0"/>
              </a:rPr>
              <a:t>Guía chat uno a uno</a:t>
            </a:r>
          </a:p>
        </p:txBody>
      </p:sp>
    </p:spTree>
    <p:extLst>
      <p:ext uri="{BB962C8B-B14F-4D97-AF65-F5344CB8AC3E}">
        <p14:creationId xmlns:p14="http://schemas.microsoft.com/office/powerpoint/2010/main" val="35410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50DB04-936D-0649-8A80-7329080F8270}"/>
              </a:ext>
            </a:extLst>
          </p:cNvPr>
          <p:cNvSpPr txBox="1"/>
          <p:nvPr/>
        </p:nvSpPr>
        <p:spPr>
          <a:xfrm>
            <a:off x="2393309" y="719897"/>
            <a:ext cx="7405379" cy="400110"/>
          </a:xfrm>
          <a:prstGeom prst="rect">
            <a:avLst/>
          </a:prstGeom>
          <a:noFill/>
        </p:spPr>
        <p:txBody>
          <a:bodyPr wrap="square" rtlCol="0">
            <a:spAutoFit/>
          </a:bodyPr>
          <a:lstStyle/>
          <a:p>
            <a:pPr algn="just"/>
            <a:r>
              <a:rPr lang="es-MX" sz="2000" dirty="0">
                <a:solidFill>
                  <a:schemeClr val="bg1">
                    <a:lumMod val="50000"/>
                  </a:schemeClr>
                </a:solidFill>
                <a:latin typeface="Arial" panose="020B0604020202020204" pitchFamily="34" charset="0"/>
                <a:cs typeface="Arial" panose="020B0604020202020204" pitchFamily="34" charset="0"/>
              </a:rPr>
              <a:t>1. </a:t>
            </a:r>
            <a:r>
              <a:rPr lang="es-MX" dirty="0"/>
              <a:t> </a:t>
            </a:r>
            <a:r>
              <a:rPr lang="es-MX" sz="2000" dirty="0">
                <a:solidFill>
                  <a:schemeClr val="bg1">
                    <a:lumMod val="50000"/>
                  </a:schemeClr>
                </a:solidFill>
              </a:rPr>
              <a:t>Ingresar a la página </a:t>
            </a:r>
            <a:r>
              <a:rPr lang="es-MX" sz="2000" b="1" dirty="0">
                <a:solidFill>
                  <a:schemeClr val="bg1">
                    <a:lumMod val="50000"/>
                  </a:schemeClr>
                </a:solidFill>
                <a:hlinkClick r:id="rId3"/>
              </a:rPr>
              <a:t>www.sat.gob.mx</a:t>
            </a:r>
            <a:r>
              <a:rPr lang="es-MX" sz="2000" b="1" dirty="0">
                <a:solidFill>
                  <a:schemeClr val="bg1">
                    <a:lumMod val="50000"/>
                  </a:schemeClr>
                </a:solidFill>
              </a:rPr>
              <a:t> </a:t>
            </a:r>
            <a:r>
              <a:rPr lang="es-MX" sz="2000" dirty="0">
                <a:solidFill>
                  <a:schemeClr val="bg1">
                    <a:lumMod val="50000"/>
                  </a:schemeClr>
                </a:solidFill>
              </a:rPr>
              <a:t>y en el buscador poner chat</a:t>
            </a:r>
            <a:endParaRPr lang="es-MX" sz="2000" dirty="0">
              <a:solidFill>
                <a:schemeClr val="bg1">
                  <a:lumMod val="50000"/>
                </a:schemeClr>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D998F387-5F1B-8945-81B7-4CEC957DF064}"/>
              </a:ext>
            </a:extLst>
          </p:cNvPr>
          <p:cNvPicPr>
            <a:picLocks noChangeAspect="1"/>
          </p:cNvPicPr>
          <p:nvPr/>
        </p:nvPicPr>
        <p:blipFill rotWithShape="1">
          <a:blip r:embed="rId4"/>
          <a:srcRect b="15476"/>
          <a:stretch/>
        </p:blipFill>
        <p:spPr>
          <a:xfrm>
            <a:off x="2151549" y="1610524"/>
            <a:ext cx="7888902" cy="3750470"/>
          </a:xfrm>
          <a:prstGeom prst="rect">
            <a:avLst/>
          </a:prstGeom>
        </p:spPr>
      </p:pic>
    </p:spTree>
    <p:extLst>
      <p:ext uri="{BB962C8B-B14F-4D97-AF65-F5344CB8AC3E}">
        <p14:creationId xmlns:p14="http://schemas.microsoft.com/office/powerpoint/2010/main" val="316543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50DB04-936D-0649-8A80-7329080F8270}"/>
              </a:ext>
            </a:extLst>
          </p:cNvPr>
          <p:cNvSpPr txBox="1"/>
          <p:nvPr/>
        </p:nvSpPr>
        <p:spPr>
          <a:xfrm>
            <a:off x="2949552" y="664936"/>
            <a:ext cx="6292895" cy="400110"/>
          </a:xfrm>
          <a:prstGeom prst="rect">
            <a:avLst/>
          </a:prstGeom>
          <a:noFill/>
        </p:spPr>
        <p:txBody>
          <a:bodyPr wrap="square" rtlCol="0">
            <a:spAutoFit/>
          </a:bodyPr>
          <a:lstStyle/>
          <a:p>
            <a:pPr algn="just"/>
            <a:r>
              <a:rPr lang="es-MX" sz="2000" dirty="0">
                <a:solidFill>
                  <a:schemeClr val="bg1">
                    <a:lumMod val="50000"/>
                  </a:schemeClr>
                </a:solidFill>
                <a:latin typeface="Arial" panose="020B0604020202020204" pitchFamily="34" charset="0"/>
                <a:cs typeface="Arial" panose="020B0604020202020204" pitchFamily="34" charset="0"/>
              </a:rPr>
              <a:t>2. Dar </a:t>
            </a:r>
            <a:r>
              <a:rPr lang="es-MX" sz="2000" i="1" dirty="0">
                <a:solidFill>
                  <a:schemeClr val="bg1">
                    <a:lumMod val="50000"/>
                  </a:schemeClr>
                </a:solidFill>
                <a:latin typeface="Arial" panose="020B0604020202020204" pitchFamily="34" charset="0"/>
                <a:cs typeface="Arial" panose="020B0604020202020204" pitchFamily="34" charset="0"/>
              </a:rPr>
              <a:t>clic</a:t>
            </a:r>
            <a:r>
              <a:rPr lang="es-MX" sz="2000" dirty="0">
                <a:solidFill>
                  <a:schemeClr val="bg1">
                    <a:lumMod val="50000"/>
                  </a:schemeClr>
                </a:solidFill>
                <a:latin typeface="Arial" panose="020B0604020202020204" pitchFamily="34" charset="0"/>
                <a:cs typeface="Arial" panose="020B0604020202020204" pitchFamily="34" charset="0"/>
              </a:rPr>
              <a:t> sobre la leyenda que dice </a:t>
            </a:r>
            <a:r>
              <a:rPr lang="es-MX" sz="2000" b="1" dirty="0">
                <a:solidFill>
                  <a:schemeClr val="bg1">
                    <a:lumMod val="50000"/>
                  </a:schemeClr>
                </a:solidFill>
                <a:latin typeface="Arial" panose="020B0604020202020204" pitchFamily="34" charset="0"/>
                <a:cs typeface="Arial" panose="020B0604020202020204" pitchFamily="34" charset="0"/>
              </a:rPr>
              <a:t>Chat uno a uno</a:t>
            </a:r>
          </a:p>
        </p:txBody>
      </p:sp>
      <p:pic>
        <p:nvPicPr>
          <p:cNvPr id="5" name="Imagen 4">
            <a:extLst>
              <a:ext uri="{FF2B5EF4-FFF2-40B4-BE49-F238E27FC236}">
                <a16:creationId xmlns:a16="http://schemas.microsoft.com/office/drawing/2014/main" id="{866CC767-113F-EE4B-8F10-0CECDFC865EF}"/>
              </a:ext>
            </a:extLst>
          </p:cNvPr>
          <p:cNvPicPr>
            <a:picLocks noChangeAspect="1"/>
          </p:cNvPicPr>
          <p:nvPr/>
        </p:nvPicPr>
        <p:blipFill rotWithShape="1">
          <a:blip r:embed="rId3"/>
          <a:srcRect b="7557"/>
          <a:stretch/>
        </p:blipFill>
        <p:spPr>
          <a:xfrm>
            <a:off x="2159504" y="1383027"/>
            <a:ext cx="7872992" cy="4091946"/>
          </a:xfrm>
          <a:prstGeom prst="rect">
            <a:avLst/>
          </a:prstGeom>
        </p:spPr>
      </p:pic>
    </p:spTree>
    <p:extLst>
      <p:ext uri="{BB962C8B-B14F-4D97-AF65-F5344CB8AC3E}">
        <p14:creationId xmlns:p14="http://schemas.microsoft.com/office/powerpoint/2010/main" val="341035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D7B6DD1-B33D-1C44-A47A-B687E35BEAA2}"/>
              </a:ext>
            </a:extLst>
          </p:cNvPr>
          <p:cNvSpPr txBox="1"/>
          <p:nvPr/>
        </p:nvSpPr>
        <p:spPr>
          <a:xfrm>
            <a:off x="1931976" y="770040"/>
            <a:ext cx="8328048" cy="400110"/>
          </a:xfrm>
          <a:prstGeom prst="rect">
            <a:avLst/>
          </a:prstGeom>
          <a:noFill/>
        </p:spPr>
        <p:txBody>
          <a:bodyPr wrap="square" rtlCol="0">
            <a:spAutoFit/>
          </a:bodyPr>
          <a:lstStyle/>
          <a:p>
            <a:pPr algn="just"/>
            <a:r>
              <a:rPr lang="es-MX" sz="2000" dirty="0">
                <a:solidFill>
                  <a:schemeClr val="bg1">
                    <a:lumMod val="50000"/>
                  </a:schemeClr>
                </a:solidFill>
                <a:latin typeface="Arial" panose="020B0604020202020204" pitchFamily="34" charset="0"/>
                <a:cs typeface="Arial" panose="020B0604020202020204" pitchFamily="34" charset="0"/>
              </a:rPr>
              <a:t>3. Dar </a:t>
            </a:r>
            <a:r>
              <a:rPr lang="es-MX" sz="2000" i="1" dirty="0">
                <a:solidFill>
                  <a:schemeClr val="bg1">
                    <a:lumMod val="50000"/>
                  </a:schemeClr>
                </a:solidFill>
                <a:latin typeface="Arial" panose="020B0604020202020204" pitchFamily="34" charset="0"/>
                <a:cs typeface="Arial" panose="020B0604020202020204" pitchFamily="34" charset="0"/>
              </a:rPr>
              <a:t>clic</a:t>
            </a:r>
            <a:r>
              <a:rPr lang="es-MX" sz="2000" dirty="0">
                <a:solidFill>
                  <a:schemeClr val="bg1">
                    <a:lumMod val="50000"/>
                  </a:schemeClr>
                </a:solidFill>
                <a:latin typeface="Arial" panose="020B0604020202020204" pitchFamily="34" charset="0"/>
                <a:cs typeface="Arial" panose="020B0604020202020204" pitchFamily="34" charset="0"/>
              </a:rPr>
              <a:t> sobre el recuadro que dice </a:t>
            </a:r>
            <a:r>
              <a:rPr lang="es-MX" sz="2000" b="1" dirty="0">
                <a:solidFill>
                  <a:schemeClr val="bg1">
                    <a:lumMod val="50000"/>
                  </a:schemeClr>
                </a:solidFill>
                <a:latin typeface="Arial" panose="020B0604020202020204" pitchFamily="34" charset="0"/>
                <a:cs typeface="Arial" panose="020B0604020202020204" pitchFamily="34" charset="0"/>
              </a:rPr>
              <a:t>Cédula de Identificación Fiscal</a:t>
            </a:r>
          </a:p>
        </p:txBody>
      </p:sp>
      <p:pic>
        <p:nvPicPr>
          <p:cNvPr id="6" name="Imagen 5">
            <a:extLst>
              <a:ext uri="{FF2B5EF4-FFF2-40B4-BE49-F238E27FC236}">
                <a16:creationId xmlns:a16="http://schemas.microsoft.com/office/drawing/2014/main" id="{98E75D20-1480-2341-AD0B-30BEF5024992}"/>
              </a:ext>
            </a:extLst>
          </p:cNvPr>
          <p:cNvPicPr>
            <a:picLocks noChangeAspect="1"/>
          </p:cNvPicPr>
          <p:nvPr/>
        </p:nvPicPr>
        <p:blipFill rotWithShape="1">
          <a:blip r:embed="rId3"/>
          <a:srcRect b="6816"/>
          <a:stretch/>
        </p:blipFill>
        <p:spPr>
          <a:xfrm>
            <a:off x="1931976" y="1316421"/>
            <a:ext cx="8546088" cy="4477406"/>
          </a:xfrm>
          <a:prstGeom prst="rect">
            <a:avLst/>
          </a:prstGeom>
        </p:spPr>
      </p:pic>
    </p:spTree>
    <p:extLst>
      <p:ext uri="{BB962C8B-B14F-4D97-AF65-F5344CB8AC3E}">
        <p14:creationId xmlns:p14="http://schemas.microsoft.com/office/powerpoint/2010/main" val="106094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50DB04-936D-0649-8A80-7329080F8270}"/>
              </a:ext>
            </a:extLst>
          </p:cNvPr>
          <p:cNvSpPr txBox="1"/>
          <p:nvPr/>
        </p:nvSpPr>
        <p:spPr>
          <a:xfrm>
            <a:off x="1529728" y="654525"/>
            <a:ext cx="9264396" cy="1015663"/>
          </a:xfrm>
          <a:prstGeom prst="rect">
            <a:avLst/>
          </a:prstGeom>
          <a:noFill/>
        </p:spPr>
        <p:txBody>
          <a:bodyPr wrap="square" rtlCol="0">
            <a:spAutoFit/>
          </a:bodyPr>
          <a:lstStyle/>
          <a:p>
            <a:pPr algn="just"/>
            <a:r>
              <a:rPr lang="es-MX" sz="2000" dirty="0">
                <a:solidFill>
                  <a:schemeClr val="bg1">
                    <a:lumMod val="50000"/>
                  </a:schemeClr>
                </a:solidFill>
                <a:latin typeface="Arial" panose="020B0604020202020204" pitchFamily="34" charset="0"/>
                <a:cs typeface="Arial" panose="020B0604020202020204" pitchFamily="34" charset="0"/>
              </a:rPr>
              <a:t>4. Se despliega una ventana donde pide se llenen algunos datos personales, el código postal y correo electrónico deben ser los registrados ante el SAT, además en el año de registro tratar de ser lo más exacto posible</a:t>
            </a:r>
            <a:endParaRPr lang="es-MX" sz="2000" b="1" dirty="0">
              <a:solidFill>
                <a:schemeClr val="bg1">
                  <a:lumMod val="50000"/>
                </a:schemeClr>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F2D3F926-15F8-E04D-B354-5C4E3FBFE86D}"/>
              </a:ext>
            </a:extLst>
          </p:cNvPr>
          <p:cNvPicPr>
            <a:picLocks noChangeAspect="1"/>
          </p:cNvPicPr>
          <p:nvPr/>
        </p:nvPicPr>
        <p:blipFill rotWithShape="1">
          <a:blip r:embed="rId3"/>
          <a:srcRect b="9445"/>
          <a:stretch/>
        </p:blipFill>
        <p:spPr>
          <a:xfrm>
            <a:off x="2144841" y="1746239"/>
            <a:ext cx="7902318" cy="4023291"/>
          </a:xfrm>
          <a:prstGeom prst="rect">
            <a:avLst/>
          </a:prstGeom>
        </p:spPr>
      </p:pic>
    </p:spTree>
    <p:extLst>
      <p:ext uri="{BB962C8B-B14F-4D97-AF65-F5344CB8AC3E}">
        <p14:creationId xmlns:p14="http://schemas.microsoft.com/office/powerpoint/2010/main" val="130584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50DB04-936D-0649-8A80-7329080F8270}"/>
              </a:ext>
            </a:extLst>
          </p:cNvPr>
          <p:cNvSpPr txBox="1"/>
          <p:nvPr/>
        </p:nvSpPr>
        <p:spPr>
          <a:xfrm>
            <a:off x="6143679" y="2613392"/>
            <a:ext cx="5069053" cy="1631216"/>
          </a:xfrm>
          <a:prstGeom prst="rect">
            <a:avLst/>
          </a:prstGeom>
          <a:noFill/>
        </p:spPr>
        <p:txBody>
          <a:bodyPr wrap="square" rtlCol="0">
            <a:spAutoFit/>
          </a:bodyPr>
          <a:lstStyle/>
          <a:p>
            <a:pPr algn="just"/>
            <a:r>
              <a:rPr lang="es-MX" sz="2000" dirty="0">
                <a:solidFill>
                  <a:schemeClr val="bg1">
                    <a:lumMod val="50000"/>
                  </a:schemeClr>
                </a:solidFill>
                <a:latin typeface="Arial" panose="020B0604020202020204" pitchFamily="34" charset="0"/>
                <a:cs typeface="Arial" panose="020B0604020202020204" pitchFamily="34" charset="0"/>
              </a:rPr>
              <a:t>5. Se desplegará otra ventanilla donde mandar na liga diciendo que se puede tramitar mediante la aplicación SATID </a:t>
            </a:r>
            <a:r>
              <a:rPr lang="es-MX" sz="2000" b="1" dirty="0">
                <a:solidFill>
                  <a:schemeClr val="bg1">
                    <a:lumMod val="50000"/>
                  </a:schemeClr>
                </a:solidFill>
                <a:latin typeface="Arial" panose="020B0604020202020204" pitchFamily="34" charset="0"/>
                <a:cs typeface="Arial" panose="020B0604020202020204" pitchFamily="34" charset="0"/>
              </a:rPr>
              <a:t>NO dar clic a la liga</a:t>
            </a:r>
          </a:p>
          <a:p>
            <a:pPr algn="just"/>
            <a:endParaRPr lang="es-MX" sz="2000" b="1" dirty="0">
              <a:solidFill>
                <a:schemeClr val="bg1">
                  <a:lumMod val="50000"/>
                </a:schemeClr>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DDC2CB8F-AA5B-0F4A-85F3-F15C222EB687}"/>
              </a:ext>
            </a:extLst>
          </p:cNvPr>
          <p:cNvPicPr>
            <a:picLocks noChangeAspect="1"/>
          </p:cNvPicPr>
          <p:nvPr/>
        </p:nvPicPr>
        <p:blipFill rotWithShape="1">
          <a:blip r:embed="rId3"/>
          <a:srcRect t="1" r="65179" b="38891"/>
          <a:stretch/>
        </p:blipFill>
        <p:spPr bwMode="auto">
          <a:xfrm>
            <a:off x="1238197" y="957773"/>
            <a:ext cx="4810125" cy="47456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728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50DB04-936D-0649-8A80-7329080F8270}"/>
              </a:ext>
            </a:extLst>
          </p:cNvPr>
          <p:cNvSpPr txBox="1"/>
          <p:nvPr/>
        </p:nvSpPr>
        <p:spPr>
          <a:xfrm>
            <a:off x="6096000" y="2591456"/>
            <a:ext cx="3832464" cy="1938992"/>
          </a:xfrm>
          <a:prstGeom prst="rect">
            <a:avLst/>
          </a:prstGeom>
          <a:noFill/>
        </p:spPr>
        <p:txBody>
          <a:bodyPr wrap="square" rtlCol="0">
            <a:spAutoFit/>
          </a:bodyPr>
          <a:lstStyle/>
          <a:p>
            <a:pPr algn="just"/>
            <a:r>
              <a:rPr lang="es-MX" sz="2000" dirty="0">
                <a:solidFill>
                  <a:schemeClr val="bg1">
                    <a:lumMod val="50000"/>
                  </a:schemeClr>
                </a:solidFill>
                <a:latin typeface="Arial" panose="020B0604020202020204" pitchFamily="34" charset="0"/>
                <a:cs typeface="Arial" panose="020B0604020202020204" pitchFamily="34" charset="0"/>
              </a:rPr>
              <a:t>6. Poner que necesitas obtener tu Cédula de Identificación Fiscal y mandarán un mensaje diciendo cuál es tu turno de espera, estos avanzan muy rápido</a:t>
            </a:r>
            <a:endParaRPr lang="es-MX" sz="2000" b="1" dirty="0">
              <a:solidFill>
                <a:schemeClr val="bg1">
                  <a:lumMod val="50000"/>
                </a:schemeClr>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4D7F5206-40CC-1748-9379-454FD2572FB7}"/>
              </a:ext>
            </a:extLst>
          </p:cNvPr>
          <p:cNvPicPr>
            <a:picLocks noChangeAspect="1"/>
          </p:cNvPicPr>
          <p:nvPr/>
        </p:nvPicPr>
        <p:blipFill rotWithShape="1">
          <a:blip r:embed="rId3"/>
          <a:srcRect r="65179" b="38973"/>
          <a:stretch/>
        </p:blipFill>
        <p:spPr bwMode="auto">
          <a:xfrm>
            <a:off x="1022350" y="867410"/>
            <a:ext cx="4868261" cy="47967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320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50DB04-936D-0649-8A80-7329080F8270}"/>
              </a:ext>
            </a:extLst>
          </p:cNvPr>
          <p:cNvSpPr txBox="1"/>
          <p:nvPr/>
        </p:nvSpPr>
        <p:spPr>
          <a:xfrm>
            <a:off x="6560747" y="2613392"/>
            <a:ext cx="4354903" cy="1631216"/>
          </a:xfrm>
          <a:prstGeom prst="rect">
            <a:avLst/>
          </a:prstGeom>
          <a:noFill/>
        </p:spPr>
        <p:txBody>
          <a:bodyPr wrap="square" rtlCol="0">
            <a:spAutoFit/>
          </a:bodyPr>
          <a:lstStyle/>
          <a:p>
            <a:pPr algn="just"/>
            <a:r>
              <a:rPr lang="es-MX" sz="2000" dirty="0">
                <a:solidFill>
                  <a:schemeClr val="bg1">
                    <a:lumMod val="50000"/>
                  </a:schemeClr>
                </a:solidFill>
                <a:latin typeface="Arial" panose="020B0604020202020204" pitchFamily="34" charset="0"/>
                <a:cs typeface="Arial" panose="020B0604020202020204" pitchFamily="34" charset="0"/>
              </a:rPr>
              <a:t>7. Al momento de llegar a tu turno te mandarán un mensaje diciendo en que te pueden apoyar, le indicamos que solicitamos la constancia y/o Cédula de Identificación Fiscal</a:t>
            </a:r>
            <a:endParaRPr lang="es-MX" sz="2000" b="1" dirty="0">
              <a:solidFill>
                <a:schemeClr val="bg1">
                  <a:lumMod val="50000"/>
                </a:schemeClr>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23649214-99FF-9E4F-8E50-2C1CAFC21E14}"/>
              </a:ext>
            </a:extLst>
          </p:cNvPr>
          <p:cNvPicPr>
            <a:picLocks noChangeAspect="1"/>
          </p:cNvPicPr>
          <p:nvPr/>
        </p:nvPicPr>
        <p:blipFill rotWithShape="1">
          <a:blip r:embed="rId3"/>
          <a:srcRect r="65595" b="39521"/>
          <a:stretch/>
        </p:blipFill>
        <p:spPr bwMode="auto">
          <a:xfrm>
            <a:off x="1276350" y="899009"/>
            <a:ext cx="4819650" cy="47632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06314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296</Words>
  <Application>Microsoft Office PowerPoint</Application>
  <PresentationFormat>Panorámica</PresentationFormat>
  <Paragraphs>14</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Genera tu Constancia de Situación Fiscal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desconocido</cp:lastModifiedBy>
  <cp:revision>24</cp:revision>
  <cp:lastPrinted>2019-07-31T20:36:20Z</cp:lastPrinted>
  <dcterms:created xsi:type="dcterms:W3CDTF">2018-10-05T23:08:43Z</dcterms:created>
  <dcterms:modified xsi:type="dcterms:W3CDTF">2022-03-17T20:56:52Z</dcterms:modified>
</cp:coreProperties>
</file>