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325" r:id="rId3"/>
    <p:sldId id="258" r:id="rId4"/>
    <p:sldId id="260" r:id="rId5"/>
    <p:sldId id="261" r:id="rId6"/>
    <p:sldId id="324" r:id="rId7"/>
    <p:sldId id="262" r:id="rId8"/>
    <p:sldId id="263" r:id="rId9"/>
    <p:sldId id="321" r:id="rId10"/>
    <p:sldId id="322" r:id="rId11"/>
    <p:sldId id="265" r:id="rId12"/>
    <p:sldId id="266" r:id="rId13"/>
    <p:sldId id="267" r:id="rId14"/>
    <p:sldId id="268" r:id="rId15"/>
    <p:sldId id="269" r:id="rId16"/>
    <p:sldId id="326" r:id="rId17"/>
    <p:sldId id="270" r:id="rId18"/>
    <p:sldId id="271" r:id="rId19"/>
    <p:sldId id="272" r:id="rId20"/>
    <p:sldId id="274" r:id="rId21"/>
    <p:sldId id="275" r:id="rId22"/>
    <p:sldId id="277" r:id="rId23"/>
    <p:sldId id="279" r:id="rId24"/>
    <p:sldId id="280" r:id="rId25"/>
    <p:sldId id="281" r:id="rId26"/>
    <p:sldId id="328" r:id="rId27"/>
    <p:sldId id="282" r:id="rId28"/>
    <p:sldId id="327" r:id="rId29"/>
    <p:sldId id="284" r:id="rId30"/>
    <p:sldId id="285" r:id="rId31"/>
    <p:sldId id="286" r:id="rId32"/>
    <p:sldId id="287" r:id="rId33"/>
    <p:sldId id="288" r:id="rId34"/>
    <p:sldId id="289" r:id="rId35"/>
    <p:sldId id="290" r:id="rId36"/>
    <p:sldId id="291" r:id="rId37"/>
    <p:sldId id="292" r:id="rId38"/>
    <p:sldId id="293" r:id="rId39"/>
    <p:sldId id="294" r:id="rId40"/>
    <p:sldId id="329" r:id="rId41"/>
    <p:sldId id="297" r:id="rId42"/>
    <p:sldId id="298" r:id="rId43"/>
    <p:sldId id="299" r:id="rId44"/>
    <p:sldId id="302" r:id="rId45"/>
    <p:sldId id="330" r:id="rId46"/>
    <p:sldId id="306" r:id="rId47"/>
    <p:sldId id="331" r:id="rId48"/>
    <p:sldId id="309" r:id="rId49"/>
    <p:sldId id="332" r:id="rId50"/>
    <p:sldId id="310" r:id="rId51"/>
    <p:sldId id="333" r:id="rId52"/>
    <p:sldId id="334" r:id="rId53"/>
    <p:sldId id="335" r:id="rId54"/>
    <p:sldId id="313" r:id="rId55"/>
    <p:sldId id="314" r:id="rId56"/>
    <p:sldId id="315" r:id="rId57"/>
    <p:sldId id="316" r:id="rId58"/>
    <p:sldId id="317" r:id="rId59"/>
    <p:sldId id="318" r:id="rId60"/>
    <p:sldId id="319" r:id="rId61"/>
    <p:sldId id="320" r:id="rId62"/>
    <p:sldId id="336" r:id="rId63"/>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882"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Hoja_de_c_lculo_de_Microsoft_Excel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26 SESIONES DE AYUNTAMIENTO</c:v>
                </c:pt>
              </c:strCache>
            </c:strRef>
          </c:tx>
          <c:explosion val="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6511-4924-BB09-93D332CC2452}"/>
              </c:ext>
            </c:extLst>
          </c:dPt>
          <c:dPt>
            <c:idx val="1"/>
            <c:bubble3D val="0"/>
            <c:explosion val="8"/>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66C6-4103-9D38-185DBD02D71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6511-4924-BB09-93D332CC2452}"/>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7-6511-4924-BB09-93D332CC2452}"/>
              </c:ext>
            </c:extLst>
          </c:dPt>
          <c:cat>
            <c:strRef>
              <c:f>Hoja1!$A$2:$A$5</c:f>
              <c:strCache>
                <c:ptCount val="2"/>
                <c:pt idx="0">
                  <c:v>Asistencias</c:v>
                </c:pt>
                <c:pt idx="1">
                  <c:v>Faltas </c:v>
                </c:pt>
              </c:strCache>
            </c:strRef>
          </c:cat>
          <c:val>
            <c:numRef>
              <c:f>Hoja1!$B$2:$B$5</c:f>
              <c:numCache>
                <c:formatCode>General</c:formatCode>
                <c:ptCount val="4"/>
                <c:pt idx="0">
                  <c:v>24</c:v>
                </c:pt>
                <c:pt idx="1">
                  <c:v>2</c:v>
                </c:pt>
              </c:numCache>
            </c:numRef>
          </c:val>
          <c:extLst xmlns:c16r2="http://schemas.microsoft.com/office/drawing/2015/06/chart">
            <c:ext xmlns:c16="http://schemas.microsoft.com/office/drawing/2014/chart" uri="{C3380CC4-5D6E-409C-BE32-E72D297353CC}">
              <c16:uniqueId val="{00000000-66C6-4103-9D38-185DBD02D719}"/>
            </c:ext>
          </c:extLst>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0.31333</cdr:x>
      <cdr:y>0.55369</cdr:y>
    </cdr:from>
    <cdr:to>
      <cdr:x>0.73857</cdr:x>
      <cdr:y>0.63472</cdr:y>
    </cdr:to>
    <cdr:sp macro="" textlink="">
      <cdr:nvSpPr>
        <cdr:cNvPr id="2" name="1 CuadroTexto"/>
        <cdr:cNvSpPr txBox="1"/>
      </cdr:nvSpPr>
      <cdr:spPr>
        <a:xfrm xmlns:a="http://schemas.openxmlformats.org/drawingml/2006/main">
          <a:off x="1910041" y="2952328"/>
          <a:ext cx="259228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3200" b="1" dirty="0">
              <a:solidFill>
                <a:schemeClr val="bg1">
                  <a:lumMod val="95000"/>
                </a:schemeClr>
              </a:solidFill>
            </a:rPr>
            <a:t>ASISTENCIAS</a:t>
          </a:r>
        </a:p>
      </cdr:txBody>
    </cdr:sp>
  </cdr:relSizeAnchor>
  <cdr:relSizeAnchor xmlns:cdr="http://schemas.openxmlformats.org/drawingml/2006/chartDrawing">
    <cdr:from>
      <cdr:x>0.37239</cdr:x>
      <cdr:y>0.10804</cdr:y>
    </cdr:from>
    <cdr:to>
      <cdr:x>0.49051</cdr:x>
      <cdr:y>0.21607</cdr:y>
    </cdr:to>
    <cdr:sp macro="" textlink="">
      <cdr:nvSpPr>
        <cdr:cNvPr id="3" name="2 CuadroTexto"/>
        <cdr:cNvSpPr txBox="1"/>
      </cdr:nvSpPr>
      <cdr:spPr>
        <a:xfrm xmlns:a="http://schemas.openxmlformats.org/drawingml/2006/main">
          <a:off x="2270081" y="576064"/>
          <a:ext cx="720080"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400" dirty="0">
              <a:solidFill>
                <a:schemeClr val="bg1">
                  <a:lumMod val="95000"/>
                </a:schemeClr>
              </a:solidFill>
            </a:rPr>
            <a:t>FALTAS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5163CCA-6113-45ED-860D-8DBEBCEDD417}" type="datetimeFigureOut">
              <a:rPr lang="es-MX" smtClean="0"/>
              <a:t>30/08/2024</a:t>
            </a:fld>
            <a:endParaRPr lang="es-MX"/>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s-MX"/>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8EF574A-7E4B-44E4-8240-8AF30B23F803}" type="slidenum">
              <a:rPr lang="es-MX" smtClean="0"/>
              <a:t>‹Nº›</a:t>
            </a:fld>
            <a:endParaRPr lang="es-MX"/>
          </a:p>
        </p:txBody>
      </p:sp>
    </p:spTree>
    <p:extLst>
      <p:ext uri="{BB962C8B-B14F-4D97-AF65-F5344CB8AC3E}">
        <p14:creationId xmlns:p14="http://schemas.microsoft.com/office/powerpoint/2010/main" val="147440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E8EF574A-7E4B-44E4-8240-8AF30B23F803}" type="slidenum">
              <a:rPr lang="es-MX" smtClean="0"/>
              <a:t>16</a:t>
            </a:fld>
            <a:endParaRPr lang="es-MX"/>
          </a:p>
        </p:txBody>
      </p:sp>
    </p:spTree>
    <p:extLst>
      <p:ext uri="{BB962C8B-B14F-4D97-AF65-F5344CB8AC3E}">
        <p14:creationId xmlns:p14="http://schemas.microsoft.com/office/powerpoint/2010/main" val="223918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346288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382816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332937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81668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329117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41757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310156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369904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71289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115600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79529D7-C3CC-4F65-8E6D-E38848C09D6A}" type="datetimeFigureOut">
              <a:rPr lang="es-MX" smtClean="0"/>
              <a:t>30/08/2024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71AEFF4-7761-42F9-8E25-571DA3C4588A}" type="slidenum">
              <a:rPr lang="es-MX" smtClean="0"/>
              <a:t>‹Nº›</a:t>
            </a:fld>
            <a:endParaRPr lang="es-MX"/>
          </a:p>
        </p:txBody>
      </p:sp>
    </p:spTree>
    <p:extLst>
      <p:ext uri="{BB962C8B-B14F-4D97-AF65-F5344CB8AC3E}">
        <p14:creationId xmlns:p14="http://schemas.microsoft.com/office/powerpoint/2010/main" val="293676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529D7-C3CC-4F65-8E6D-E38848C09D6A}" type="datetimeFigureOut">
              <a:rPr lang="es-MX" smtClean="0"/>
              <a:t>30/08/2024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AEFF4-7761-42F9-8E25-571DA3C4588A}" type="slidenum">
              <a:rPr lang="es-MX" smtClean="0"/>
              <a:t>‹Nº›</a:t>
            </a:fld>
            <a:endParaRPr lang="es-MX"/>
          </a:p>
        </p:txBody>
      </p:sp>
    </p:spTree>
    <p:extLst>
      <p:ext uri="{BB962C8B-B14F-4D97-AF65-F5344CB8AC3E}">
        <p14:creationId xmlns:p14="http://schemas.microsoft.com/office/powerpoint/2010/main" val="1129200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7739A8-D6B5-278F-1D56-C0D1C4522784}"/>
              </a:ext>
            </a:extLst>
          </p:cNvPr>
          <p:cNvSpPr>
            <a:spLocks noGrp="1"/>
          </p:cNvSpPr>
          <p:nvPr>
            <p:ph type="ctrTitle"/>
          </p:nvPr>
        </p:nvSpPr>
        <p:spPr>
          <a:xfrm>
            <a:off x="173516" y="242371"/>
            <a:ext cx="8841036" cy="3396180"/>
          </a:xfrm>
        </p:spPr>
        <p:txBody>
          <a:bodyPr>
            <a:normAutofit/>
          </a:bodyPr>
          <a:lstStyle/>
          <a:p>
            <a:r>
              <a:rPr lang="es-MX" sz="4800" b="1" dirty="0"/>
              <a:t>REGIDORA ANA MAYELA RODRIGUEZ SORIA</a:t>
            </a:r>
          </a:p>
        </p:txBody>
      </p:sp>
      <p:sp>
        <p:nvSpPr>
          <p:cNvPr id="3" name="Subtítulo 2">
            <a:extLst>
              <a:ext uri="{FF2B5EF4-FFF2-40B4-BE49-F238E27FC236}">
                <a16:creationId xmlns:a16="http://schemas.microsoft.com/office/drawing/2014/main" xmlns="" id="{141308C1-AEC1-3692-0F39-862154CA9B71}"/>
              </a:ext>
            </a:extLst>
          </p:cNvPr>
          <p:cNvSpPr>
            <a:spLocks noGrp="1"/>
          </p:cNvSpPr>
          <p:nvPr>
            <p:ph type="subTitle" idx="1"/>
          </p:nvPr>
        </p:nvSpPr>
        <p:spPr/>
        <p:txBody>
          <a:bodyPr/>
          <a:lstStyle/>
          <a:p>
            <a:endParaRPr lang="es-MX" dirty="0"/>
          </a:p>
        </p:txBody>
      </p:sp>
      <p:pic>
        <p:nvPicPr>
          <p:cNvPr id="4" name="image7.png">
            <a:extLst>
              <a:ext uri="{FF2B5EF4-FFF2-40B4-BE49-F238E27FC236}">
                <a16:creationId xmlns:a16="http://schemas.microsoft.com/office/drawing/2014/main" xmlns="" id="{C4B2E2F3-085A-2BD8-5BB3-D57DC395BE38}"/>
              </a:ext>
            </a:extLst>
          </p:cNvPr>
          <p:cNvPicPr/>
          <p:nvPr/>
        </p:nvPicPr>
        <p:blipFill>
          <a:blip r:embed="rId2"/>
          <a:srcRect t="20226" b="49889"/>
          <a:stretch>
            <a:fillRect/>
          </a:stretch>
        </p:blipFill>
        <p:spPr>
          <a:xfrm>
            <a:off x="858705" y="3140968"/>
            <a:ext cx="7519012" cy="3072545"/>
          </a:xfrm>
          <a:prstGeom prst="rect">
            <a:avLst/>
          </a:prstGeom>
          <a:ln/>
        </p:spPr>
      </p:pic>
    </p:spTree>
    <p:extLst>
      <p:ext uri="{BB962C8B-B14F-4D97-AF65-F5344CB8AC3E}">
        <p14:creationId xmlns:p14="http://schemas.microsoft.com/office/powerpoint/2010/main" val="1137093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458618"/>
          </a:xfrm>
        </p:spPr>
        <p:txBody>
          <a:bodyPr>
            <a:normAutofit/>
          </a:bodyPr>
          <a:lstStyle/>
          <a:p>
            <a:r>
              <a:rPr lang="es-MX" sz="6000" b="1" dirty="0"/>
              <a:t>2. SESIONES DE AYUNTAMIENTO</a:t>
            </a:r>
            <a:r>
              <a:rPr lang="es-MX" sz="6000" dirty="0"/>
              <a:t/>
            </a:r>
            <a:br>
              <a:rPr lang="es-MX" sz="6000" dirty="0"/>
            </a:br>
            <a:endParaRPr lang="es-MX" sz="6000" dirty="0"/>
          </a:p>
        </p:txBody>
      </p:sp>
    </p:spTree>
    <p:extLst>
      <p:ext uri="{BB962C8B-B14F-4D97-AF65-F5344CB8AC3E}">
        <p14:creationId xmlns:p14="http://schemas.microsoft.com/office/powerpoint/2010/main" val="348084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FB0E5C2-E069-0760-0231-083B4B28EA71}"/>
              </a:ext>
            </a:extLst>
          </p:cNvPr>
          <p:cNvSpPr>
            <a:spLocks noGrp="1"/>
          </p:cNvSpPr>
          <p:nvPr>
            <p:ph type="ctrTitle"/>
          </p:nvPr>
        </p:nvSpPr>
        <p:spPr>
          <a:xfrm>
            <a:off x="410887" y="548680"/>
            <a:ext cx="8337577" cy="1152128"/>
          </a:xfrm>
        </p:spPr>
        <p:txBody>
          <a:bodyPr>
            <a:noAutofit/>
          </a:bodyPr>
          <a:lstStyle/>
          <a:p>
            <a:pPr algn="l"/>
            <a:r>
              <a:rPr lang="es-MX" sz="3200" b="1" dirty="0"/>
              <a:t>2.1 SESION SOLEMNE DE AYUNTAMIENTO </a:t>
            </a:r>
            <a:br>
              <a:rPr lang="es-MX" sz="3200" b="1" dirty="0"/>
            </a:br>
            <a:r>
              <a:rPr lang="es-MX" sz="3200" b="1" dirty="0"/>
              <a:t>12 DE SEPTIEMBRE DE 2023</a:t>
            </a:r>
          </a:p>
        </p:txBody>
      </p:sp>
      <p:sp>
        <p:nvSpPr>
          <p:cNvPr id="4" name="CuadroTexto 3">
            <a:extLst>
              <a:ext uri="{FF2B5EF4-FFF2-40B4-BE49-F238E27FC236}">
                <a16:creationId xmlns:a16="http://schemas.microsoft.com/office/drawing/2014/main" xmlns="" id="{18E0D527-3B9D-A1A7-7533-B753E2B7E65F}"/>
              </a:ext>
            </a:extLst>
          </p:cNvPr>
          <p:cNvSpPr txBox="1"/>
          <p:nvPr/>
        </p:nvSpPr>
        <p:spPr>
          <a:xfrm>
            <a:off x="5364088" y="5579533"/>
            <a:ext cx="3608462"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221088"/>
            <a:ext cx="3491880" cy="232792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6426" y="1700808"/>
            <a:ext cx="4252038" cy="2834692"/>
          </a:xfrm>
          <a:prstGeom prst="rect">
            <a:avLst/>
          </a:prstGeom>
        </p:spPr>
      </p:pic>
    </p:spTree>
    <p:extLst>
      <p:ext uri="{BB962C8B-B14F-4D97-AF65-F5344CB8AC3E}">
        <p14:creationId xmlns:p14="http://schemas.microsoft.com/office/powerpoint/2010/main" val="67888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4AE77B6-A961-D17A-D8FB-E26595A0A67B}"/>
              </a:ext>
            </a:extLst>
          </p:cNvPr>
          <p:cNvSpPr>
            <a:spLocks noGrp="1"/>
          </p:cNvSpPr>
          <p:nvPr>
            <p:ph type="ctrTitle"/>
          </p:nvPr>
        </p:nvSpPr>
        <p:spPr>
          <a:xfrm>
            <a:off x="467544" y="404665"/>
            <a:ext cx="7488832" cy="1080120"/>
          </a:xfrm>
        </p:spPr>
        <p:txBody>
          <a:bodyPr>
            <a:normAutofit/>
          </a:bodyPr>
          <a:lstStyle/>
          <a:p>
            <a:pPr algn="l"/>
            <a:r>
              <a:rPr lang="es-MX" sz="3200" b="1" dirty="0"/>
              <a:t>2.2 SESION SOLEMNE DE AYUNTAMIENTO  15 DE SEPTIEMBRE DE 2023</a:t>
            </a:r>
          </a:p>
        </p:txBody>
      </p:sp>
      <p:sp>
        <p:nvSpPr>
          <p:cNvPr id="4" name="CuadroTexto 3">
            <a:extLst>
              <a:ext uri="{FF2B5EF4-FFF2-40B4-BE49-F238E27FC236}">
                <a16:creationId xmlns:a16="http://schemas.microsoft.com/office/drawing/2014/main" xmlns="" id="{2232E18A-5F61-9297-62B9-8D986904A431}"/>
              </a:ext>
            </a:extLst>
          </p:cNvPr>
          <p:cNvSpPr txBox="1"/>
          <p:nvPr/>
        </p:nvSpPr>
        <p:spPr>
          <a:xfrm>
            <a:off x="5508104" y="5435600"/>
            <a:ext cx="3318397"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40" y="1838728"/>
            <a:ext cx="4968552" cy="395081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65" y="1127410"/>
            <a:ext cx="2884158" cy="182386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865" y="3393165"/>
            <a:ext cx="2915816" cy="1943877"/>
          </a:xfrm>
          <a:prstGeom prst="rect">
            <a:avLst/>
          </a:prstGeom>
        </p:spPr>
      </p:pic>
    </p:spTree>
    <p:extLst>
      <p:ext uri="{BB962C8B-B14F-4D97-AF65-F5344CB8AC3E}">
        <p14:creationId xmlns:p14="http://schemas.microsoft.com/office/powerpoint/2010/main" val="327457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A39898B-226E-91CC-4BA4-B78427A41EB1}"/>
              </a:ext>
            </a:extLst>
          </p:cNvPr>
          <p:cNvSpPr>
            <a:spLocks noGrp="1"/>
          </p:cNvSpPr>
          <p:nvPr>
            <p:ph type="ctrTitle"/>
          </p:nvPr>
        </p:nvSpPr>
        <p:spPr>
          <a:xfrm>
            <a:off x="611560" y="476672"/>
            <a:ext cx="7704856" cy="1292861"/>
          </a:xfrm>
        </p:spPr>
        <p:txBody>
          <a:bodyPr>
            <a:normAutofit/>
          </a:bodyPr>
          <a:lstStyle/>
          <a:p>
            <a:pPr algn="l"/>
            <a:r>
              <a:rPr lang="es-MX" sz="3200" b="1" dirty="0"/>
              <a:t>2.3 SESION ORDINARIA DE AYUNTAMIENTO 28 DE SEPTIEMBRE DE 2023</a:t>
            </a:r>
          </a:p>
        </p:txBody>
      </p:sp>
      <p:sp>
        <p:nvSpPr>
          <p:cNvPr id="4" name="CuadroTexto 3">
            <a:extLst>
              <a:ext uri="{FF2B5EF4-FFF2-40B4-BE49-F238E27FC236}">
                <a16:creationId xmlns:a16="http://schemas.microsoft.com/office/drawing/2014/main" xmlns="" id="{82CB1BD1-CD03-3ED5-994F-0D98AE9C4BEB}"/>
              </a:ext>
            </a:extLst>
          </p:cNvPr>
          <p:cNvSpPr txBox="1"/>
          <p:nvPr/>
        </p:nvSpPr>
        <p:spPr>
          <a:xfrm>
            <a:off x="5220072" y="5661249"/>
            <a:ext cx="3384376"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4149080"/>
            <a:ext cx="3666752" cy="210846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688" y="2348880"/>
            <a:ext cx="4026792" cy="307824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84" y="1923914"/>
            <a:ext cx="3666752" cy="2016224"/>
          </a:xfrm>
          <a:prstGeom prst="rect">
            <a:avLst/>
          </a:prstGeom>
        </p:spPr>
      </p:pic>
    </p:spTree>
    <p:extLst>
      <p:ext uri="{BB962C8B-B14F-4D97-AF65-F5344CB8AC3E}">
        <p14:creationId xmlns:p14="http://schemas.microsoft.com/office/powerpoint/2010/main" val="169054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9B03AC2-6881-E9C9-C854-940D020C1E04}"/>
              </a:ext>
            </a:extLst>
          </p:cNvPr>
          <p:cNvSpPr>
            <a:spLocks noGrp="1"/>
          </p:cNvSpPr>
          <p:nvPr>
            <p:ph type="ctrTitle"/>
          </p:nvPr>
        </p:nvSpPr>
        <p:spPr>
          <a:xfrm>
            <a:off x="489776" y="404665"/>
            <a:ext cx="7538608" cy="1296144"/>
          </a:xfrm>
        </p:spPr>
        <p:txBody>
          <a:bodyPr>
            <a:normAutofit/>
          </a:bodyPr>
          <a:lstStyle/>
          <a:p>
            <a:pPr algn="l"/>
            <a:r>
              <a:rPr lang="es-MX" sz="3200" b="1" dirty="0"/>
              <a:t>2.4 SESION ORDINARIA DE AYUNTAMIENTO  18 DE OCTUBRE DE 2023</a:t>
            </a:r>
          </a:p>
        </p:txBody>
      </p:sp>
      <p:sp>
        <p:nvSpPr>
          <p:cNvPr id="5" name="CuadroTexto 4">
            <a:extLst>
              <a:ext uri="{FF2B5EF4-FFF2-40B4-BE49-F238E27FC236}">
                <a16:creationId xmlns:a16="http://schemas.microsoft.com/office/drawing/2014/main" xmlns="" id="{B8039AB7-00A9-2EA6-1CB4-E40FB93DBED2}"/>
              </a:ext>
            </a:extLst>
          </p:cNvPr>
          <p:cNvSpPr txBox="1"/>
          <p:nvPr/>
        </p:nvSpPr>
        <p:spPr>
          <a:xfrm>
            <a:off x="5724128" y="5825067"/>
            <a:ext cx="3038873"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08" y="2852936"/>
            <a:ext cx="3979672" cy="3080358"/>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221" y="1675533"/>
            <a:ext cx="3918780" cy="2612520"/>
          </a:xfrm>
          <a:prstGeom prst="rect">
            <a:avLst/>
          </a:prstGeom>
        </p:spPr>
      </p:pic>
    </p:spTree>
    <p:extLst>
      <p:ext uri="{BB962C8B-B14F-4D97-AF65-F5344CB8AC3E}">
        <p14:creationId xmlns:p14="http://schemas.microsoft.com/office/powerpoint/2010/main" val="4009591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B5F903-BFCB-61B0-BE96-3C70B76873DA}"/>
              </a:ext>
            </a:extLst>
          </p:cNvPr>
          <p:cNvSpPr>
            <a:spLocks noGrp="1"/>
          </p:cNvSpPr>
          <p:nvPr>
            <p:ph type="ctrTitle"/>
          </p:nvPr>
        </p:nvSpPr>
        <p:spPr>
          <a:xfrm>
            <a:off x="179512" y="476673"/>
            <a:ext cx="8856984" cy="864096"/>
          </a:xfrm>
        </p:spPr>
        <p:txBody>
          <a:bodyPr>
            <a:noAutofit/>
          </a:bodyPr>
          <a:lstStyle/>
          <a:p>
            <a:pPr algn="l"/>
            <a:r>
              <a:rPr lang="es-MX" sz="3200" b="1" dirty="0"/>
              <a:t>2.5 SESION EXTRAORDINARIA DE AYUNTAMIENTO 09 DE NOVIEMBRE DE 2023</a:t>
            </a:r>
          </a:p>
        </p:txBody>
      </p:sp>
      <p:sp>
        <p:nvSpPr>
          <p:cNvPr id="4" name="CuadroTexto 3">
            <a:extLst>
              <a:ext uri="{FF2B5EF4-FFF2-40B4-BE49-F238E27FC236}">
                <a16:creationId xmlns:a16="http://schemas.microsoft.com/office/drawing/2014/main" xmlns="" id="{ED7AF76C-492D-D4C3-67BF-21516462FF63}"/>
              </a:ext>
            </a:extLst>
          </p:cNvPr>
          <p:cNvSpPr txBox="1"/>
          <p:nvPr/>
        </p:nvSpPr>
        <p:spPr>
          <a:xfrm>
            <a:off x="5652120" y="5850467"/>
            <a:ext cx="3212481"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52936"/>
            <a:ext cx="4314824" cy="340460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725323"/>
            <a:ext cx="3666752" cy="2468504"/>
          </a:xfrm>
          <a:prstGeom prst="rect">
            <a:avLst/>
          </a:prstGeom>
        </p:spPr>
      </p:pic>
    </p:spTree>
    <p:extLst>
      <p:ext uri="{BB962C8B-B14F-4D97-AF65-F5344CB8AC3E}">
        <p14:creationId xmlns:p14="http://schemas.microsoft.com/office/powerpoint/2010/main" val="13248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MX" sz="3200" b="1" dirty="0"/>
              <a:t>2.6 SESION EXTRAORDINARIA DE AYUNTAMIENTO 09 DE NOVIEMBRE DE 2023</a:t>
            </a:r>
            <a:endParaRPr lang="es-MX" sz="3200" dirty="0"/>
          </a:p>
        </p:txBody>
      </p:sp>
      <p:sp>
        <p:nvSpPr>
          <p:cNvPr id="3" name="2 Marcador de contenido"/>
          <p:cNvSpPr>
            <a:spLocks noGrp="1"/>
          </p:cNvSpPr>
          <p:nvPr>
            <p:ph idx="1"/>
          </p:nvPr>
        </p:nvSpPr>
        <p:spPr>
          <a:xfrm>
            <a:off x="457200" y="1600200"/>
            <a:ext cx="8229600" cy="4997152"/>
          </a:xfrm>
        </p:spPr>
        <p:txBody>
          <a:bodyPr>
            <a:normAutofit/>
          </a:bodyPr>
          <a:lstStyle/>
          <a:p>
            <a:pPr marL="0" indent="0" algn="r">
              <a:buNone/>
            </a:pPr>
            <a:endParaRPr lang="es-MX" b="1" dirty="0"/>
          </a:p>
          <a:p>
            <a:pPr marL="0" indent="0" algn="r">
              <a:buNone/>
            </a:pPr>
            <a:endParaRPr lang="es-MX" b="1" dirty="0"/>
          </a:p>
          <a:p>
            <a:pPr marL="0" indent="0" algn="r">
              <a:buNone/>
            </a:pPr>
            <a:endParaRPr lang="es-MX" b="1" dirty="0"/>
          </a:p>
          <a:p>
            <a:pPr marL="0" indent="0" algn="r">
              <a:buNone/>
            </a:pPr>
            <a:endParaRPr lang="es-MX" b="1" dirty="0"/>
          </a:p>
          <a:p>
            <a:pPr marL="0" indent="0" algn="r">
              <a:buNone/>
            </a:pPr>
            <a:endParaRPr lang="es-MX" b="1" dirty="0"/>
          </a:p>
          <a:p>
            <a:pPr marL="0" indent="0" algn="r">
              <a:buNone/>
            </a:pPr>
            <a:endParaRPr lang="es-MX" b="1" dirty="0"/>
          </a:p>
          <a:p>
            <a:pPr marL="0" indent="0" algn="r">
              <a:buNone/>
            </a:pPr>
            <a:endParaRPr lang="es-MX" b="1" dirty="0"/>
          </a:p>
          <a:p>
            <a:pPr marL="0" indent="0" algn="r">
              <a:buNone/>
            </a:pPr>
            <a:r>
              <a:rPr lang="es-MX" sz="4000" b="1" dirty="0"/>
              <a:t>ASISTENCIA</a:t>
            </a:r>
          </a:p>
          <a:p>
            <a:pPr marL="0" indent="0" algn="r">
              <a:buNone/>
            </a:pPr>
            <a:endParaRPr lang="es-MX" b="1"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2060848"/>
            <a:ext cx="3666752" cy="419669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3988" y="1844824"/>
            <a:ext cx="4350828" cy="2900552"/>
          </a:xfrm>
          <a:prstGeom prst="rect">
            <a:avLst/>
          </a:prstGeom>
        </p:spPr>
      </p:pic>
    </p:spTree>
    <p:extLst>
      <p:ext uri="{BB962C8B-B14F-4D97-AF65-F5344CB8AC3E}">
        <p14:creationId xmlns:p14="http://schemas.microsoft.com/office/powerpoint/2010/main" val="257625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FA6F52-7561-2981-9731-E95DA44B2B95}"/>
              </a:ext>
            </a:extLst>
          </p:cNvPr>
          <p:cNvSpPr>
            <a:spLocks noGrp="1"/>
          </p:cNvSpPr>
          <p:nvPr>
            <p:ph type="ctrTitle"/>
          </p:nvPr>
        </p:nvSpPr>
        <p:spPr>
          <a:xfrm>
            <a:off x="251520" y="304801"/>
            <a:ext cx="8640960" cy="1295400"/>
          </a:xfrm>
        </p:spPr>
        <p:txBody>
          <a:bodyPr>
            <a:normAutofit/>
          </a:bodyPr>
          <a:lstStyle/>
          <a:p>
            <a:pPr algn="l"/>
            <a:r>
              <a:rPr lang="es-MX" sz="3200" b="1" dirty="0"/>
              <a:t>2.7 SESION ORDINARIA DE AYUNTAMIENTO</a:t>
            </a:r>
            <a:br>
              <a:rPr lang="es-MX" sz="3200" b="1" dirty="0"/>
            </a:br>
            <a:r>
              <a:rPr lang="es-MX" sz="3200" b="1" dirty="0"/>
              <a:t>30 DE NOVIEMBRE DE 2023</a:t>
            </a:r>
          </a:p>
        </p:txBody>
      </p:sp>
      <p:sp>
        <p:nvSpPr>
          <p:cNvPr id="4" name="CuadroTexto 3">
            <a:extLst>
              <a:ext uri="{FF2B5EF4-FFF2-40B4-BE49-F238E27FC236}">
                <a16:creationId xmlns:a16="http://schemas.microsoft.com/office/drawing/2014/main" xmlns="" id="{DD529242-847C-B1BB-DDEC-BEC8DB4A35EA}"/>
              </a:ext>
            </a:extLst>
          </p:cNvPr>
          <p:cNvSpPr txBox="1"/>
          <p:nvPr/>
        </p:nvSpPr>
        <p:spPr>
          <a:xfrm>
            <a:off x="5940152" y="6062133"/>
            <a:ext cx="2880320" cy="707886"/>
          </a:xfrm>
          <a:prstGeom prst="rect">
            <a:avLst/>
          </a:prstGeom>
          <a:noFill/>
        </p:spPr>
        <p:txBody>
          <a:bodyPr wrap="square" rtlCol="0">
            <a:spAutoFit/>
          </a:bodyPr>
          <a:lstStyle/>
          <a:p>
            <a:pPr algn="r"/>
            <a:r>
              <a:rPr lang="es-MX" sz="4000" b="1" dirty="0"/>
              <a:t>AUSENTE</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429000"/>
            <a:ext cx="3960440" cy="309634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579076"/>
            <a:ext cx="4294131" cy="3002052"/>
          </a:xfrm>
          <a:prstGeom prst="rect">
            <a:avLst/>
          </a:prstGeom>
        </p:spPr>
      </p:pic>
    </p:spTree>
    <p:extLst>
      <p:ext uri="{BB962C8B-B14F-4D97-AF65-F5344CB8AC3E}">
        <p14:creationId xmlns:p14="http://schemas.microsoft.com/office/powerpoint/2010/main" val="301057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4A4F32D-921A-AD80-9942-F5EB9CF4ABEC}"/>
              </a:ext>
            </a:extLst>
          </p:cNvPr>
          <p:cNvSpPr>
            <a:spLocks noGrp="1"/>
          </p:cNvSpPr>
          <p:nvPr>
            <p:ph type="ctrTitle"/>
          </p:nvPr>
        </p:nvSpPr>
        <p:spPr>
          <a:xfrm>
            <a:off x="683568" y="188640"/>
            <a:ext cx="8064896" cy="1296144"/>
          </a:xfrm>
        </p:spPr>
        <p:txBody>
          <a:bodyPr>
            <a:normAutofit/>
          </a:bodyPr>
          <a:lstStyle/>
          <a:p>
            <a:pPr algn="l"/>
            <a:r>
              <a:rPr lang="es-MX" sz="3200" b="1" dirty="0"/>
              <a:t>2.8 SESION SOLEMNE DE AYUNTAMIENTO </a:t>
            </a:r>
            <a:br>
              <a:rPr lang="es-MX" sz="3200" b="1" dirty="0"/>
            </a:br>
            <a:r>
              <a:rPr lang="es-MX" sz="3200" b="1" dirty="0"/>
              <a:t>11 DE DICIEMBRE DE 2023</a:t>
            </a:r>
          </a:p>
        </p:txBody>
      </p:sp>
      <p:sp>
        <p:nvSpPr>
          <p:cNvPr id="4" name="CuadroTexto 3">
            <a:extLst>
              <a:ext uri="{FF2B5EF4-FFF2-40B4-BE49-F238E27FC236}">
                <a16:creationId xmlns:a16="http://schemas.microsoft.com/office/drawing/2014/main" xmlns="" id="{0A834671-513A-B922-9E29-5495FD296105}"/>
              </a:ext>
            </a:extLst>
          </p:cNvPr>
          <p:cNvSpPr txBox="1"/>
          <p:nvPr/>
        </p:nvSpPr>
        <p:spPr>
          <a:xfrm>
            <a:off x="6156176" y="5926667"/>
            <a:ext cx="2736304" cy="707886"/>
          </a:xfrm>
          <a:prstGeom prst="rect">
            <a:avLst/>
          </a:prstGeom>
          <a:noFill/>
        </p:spPr>
        <p:txBody>
          <a:bodyPr wrap="square" rtlCol="0">
            <a:spAutoFit/>
          </a:bodyPr>
          <a:lstStyle/>
          <a:p>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501008"/>
            <a:ext cx="3923928" cy="261595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624" y="1459157"/>
            <a:ext cx="3851920" cy="3768080"/>
          </a:xfrm>
          <a:prstGeom prst="rect">
            <a:avLst/>
          </a:prstGeom>
        </p:spPr>
      </p:pic>
    </p:spTree>
    <p:extLst>
      <p:ext uri="{BB962C8B-B14F-4D97-AF65-F5344CB8AC3E}">
        <p14:creationId xmlns:p14="http://schemas.microsoft.com/office/powerpoint/2010/main" val="267479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E03C528-EB95-883E-23FE-C5292CF28EE5}"/>
              </a:ext>
            </a:extLst>
          </p:cNvPr>
          <p:cNvSpPr>
            <a:spLocks noGrp="1"/>
          </p:cNvSpPr>
          <p:nvPr>
            <p:ph type="ctrTitle"/>
          </p:nvPr>
        </p:nvSpPr>
        <p:spPr>
          <a:xfrm>
            <a:off x="395536" y="397934"/>
            <a:ext cx="7605464" cy="1380067"/>
          </a:xfrm>
        </p:spPr>
        <p:txBody>
          <a:bodyPr>
            <a:normAutofit/>
          </a:bodyPr>
          <a:lstStyle/>
          <a:p>
            <a:pPr algn="l"/>
            <a:r>
              <a:rPr lang="es-MX" sz="3200" b="1" dirty="0"/>
              <a:t>2.9 SESION ORDINARIA DE AYUNTAMIENTO 14 DE DICIEMBRE DE 2024</a:t>
            </a:r>
          </a:p>
        </p:txBody>
      </p:sp>
      <p:sp>
        <p:nvSpPr>
          <p:cNvPr id="4" name="CuadroTexto 3">
            <a:extLst>
              <a:ext uri="{FF2B5EF4-FFF2-40B4-BE49-F238E27FC236}">
                <a16:creationId xmlns:a16="http://schemas.microsoft.com/office/drawing/2014/main" xmlns="" id="{4CD55717-EFD1-E239-8F78-4EA45DE0A36B}"/>
              </a:ext>
            </a:extLst>
          </p:cNvPr>
          <p:cNvSpPr txBox="1"/>
          <p:nvPr/>
        </p:nvSpPr>
        <p:spPr>
          <a:xfrm>
            <a:off x="6156176" y="5970601"/>
            <a:ext cx="2746284"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789040"/>
            <a:ext cx="3456384" cy="244827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804207"/>
            <a:ext cx="3826404" cy="3230797"/>
          </a:xfrm>
          <a:prstGeom prst="rect">
            <a:avLst/>
          </a:prstGeom>
        </p:spPr>
      </p:pic>
    </p:spTree>
    <p:extLst>
      <p:ext uri="{BB962C8B-B14F-4D97-AF65-F5344CB8AC3E}">
        <p14:creationId xmlns:p14="http://schemas.microsoft.com/office/powerpoint/2010/main" val="51670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76672"/>
            <a:ext cx="7859216" cy="4680520"/>
          </a:xfrm>
        </p:spPr>
        <p:txBody>
          <a:bodyPr>
            <a:normAutofit/>
          </a:bodyPr>
          <a:lstStyle/>
          <a:p>
            <a:r>
              <a:rPr lang="es-MX" sz="7200" b="1" dirty="0"/>
              <a:t/>
            </a:r>
            <a:br>
              <a:rPr lang="es-MX" sz="7200" b="1" dirty="0"/>
            </a:br>
            <a:r>
              <a:rPr lang="es-MX" sz="7200" b="1" dirty="0"/>
              <a:t>INFORME ANUAL DE ACTIVIDADES 2023-2024</a:t>
            </a:r>
          </a:p>
        </p:txBody>
      </p:sp>
    </p:spTree>
    <p:extLst>
      <p:ext uri="{BB962C8B-B14F-4D97-AF65-F5344CB8AC3E}">
        <p14:creationId xmlns:p14="http://schemas.microsoft.com/office/powerpoint/2010/main" val="3368075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a:xfrm>
            <a:off x="323528" y="188640"/>
            <a:ext cx="8229600" cy="1143000"/>
          </a:xfrm>
        </p:spPr>
        <p:txBody>
          <a:bodyPr>
            <a:normAutofit/>
          </a:bodyPr>
          <a:lstStyle/>
          <a:p>
            <a:pPr algn="l"/>
            <a:r>
              <a:rPr lang="es-MX" sz="3200" b="1" dirty="0"/>
              <a:t>2.10 SESION ORDINARIA DE AYUNTAMIENTO </a:t>
            </a:r>
            <a:br>
              <a:rPr lang="es-MX" sz="3200" b="1" dirty="0"/>
            </a:br>
            <a:r>
              <a:rPr lang="es-MX" sz="3200" b="1" dirty="0"/>
              <a:t>26 DE ENERO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6084169" y="6138932"/>
            <a:ext cx="2724362" cy="707886"/>
          </a:xfrm>
          <a:prstGeom prst="rect">
            <a:avLst/>
          </a:prstGeom>
          <a:noFill/>
        </p:spPr>
        <p:txBody>
          <a:bodyPr wrap="square" rtlCol="0">
            <a:spAutoFit/>
          </a:bodyPr>
          <a:lstStyle/>
          <a:p>
            <a:pPr algn="r"/>
            <a:r>
              <a:rPr lang="es-MX" sz="4000" b="1" dirty="0"/>
              <a:t>AUSENTE</a:t>
            </a:r>
          </a:p>
        </p:txBody>
      </p:sp>
    </p:spTree>
    <p:extLst>
      <p:ext uri="{BB962C8B-B14F-4D97-AF65-F5344CB8AC3E}">
        <p14:creationId xmlns:p14="http://schemas.microsoft.com/office/powerpoint/2010/main" val="1091779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a:xfrm>
            <a:off x="107504" y="274638"/>
            <a:ext cx="8928992" cy="1282154"/>
          </a:xfrm>
        </p:spPr>
        <p:txBody>
          <a:bodyPr>
            <a:normAutofit/>
          </a:bodyPr>
          <a:lstStyle/>
          <a:p>
            <a:pPr algn="l"/>
            <a:r>
              <a:rPr lang="es-MX" sz="3200" b="1" dirty="0"/>
              <a:t>2.11 SESION EXTRAORDINARIA DE AYUNTAMIENTO 15 DE FEBRERO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940152" y="6138932"/>
            <a:ext cx="2868379"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492896"/>
            <a:ext cx="4392488" cy="343654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844824"/>
            <a:ext cx="2949233" cy="3203360"/>
          </a:xfrm>
          <a:prstGeom prst="rect">
            <a:avLst/>
          </a:prstGeom>
        </p:spPr>
      </p:pic>
    </p:spTree>
    <p:extLst>
      <p:ext uri="{BB962C8B-B14F-4D97-AF65-F5344CB8AC3E}">
        <p14:creationId xmlns:p14="http://schemas.microsoft.com/office/powerpoint/2010/main" val="177824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2.13 SESION SOLEMNE DE AYUNTAMIENTO </a:t>
            </a:r>
            <a:br>
              <a:rPr lang="es-MX" sz="3200" b="1" dirty="0"/>
            </a:br>
            <a:r>
              <a:rPr lang="es-MX" sz="3200" b="1" dirty="0"/>
              <a:t>23 DE FEBRERO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868145" y="6138932"/>
            <a:ext cx="2940386" cy="707886"/>
          </a:xfrm>
          <a:prstGeom prst="rect">
            <a:avLst/>
          </a:prstGeom>
          <a:noFill/>
        </p:spPr>
        <p:txBody>
          <a:bodyPr wrap="square" rtlCol="0">
            <a:spAutoFit/>
          </a:bodyPr>
          <a:lstStyle/>
          <a:p>
            <a:pPr algn="r"/>
            <a:r>
              <a:rPr lang="es-MX" sz="4000" b="1" dirty="0"/>
              <a:t>ASISTENCIA</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060848"/>
            <a:ext cx="5832648" cy="3672408"/>
          </a:xfrm>
          <a:prstGeom prst="rect">
            <a:avLst/>
          </a:prstGeom>
        </p:spPr>
      </p:pic>
    </p:spTree>
    <p:extLst>
      <p:ext uri="{BB962C8B-B14F-4D97-AF65-F5344CB8AC3E}">
        <p14:creationId xmlns:p14="http://schemas.microsoft.com/office/powerpoint/2010/main" val="2565543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2.14 SESION ORDINARIA DE AYUNTAMIENTO </a:t>
            </a:r>
            <a:br>
              <a:rPr lang="es-MX" sz="3200" b="1" dirty="0"/>
            </a:br>
            <a:r>
              <a:rPr lang="es-MX" sz="3200" b="1" dirty="0"/>
              <a:t>23 DE FEBRERO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6156177" y="6138932"/>
            <a:ext cx="2652354"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421665"/>
            <a:ext cx="3109352" cy="243938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45" y="3034551"/>
            <a:ext cx="4657709" cy="3104381"/>
          </a:xfrm>
          <a:prstGeom prst="rect">
            <a:avLst/>
          </a:prstGeom>
        </p:spPr>
      </p:pic>
    </p:spTree>
    <p:extLst>
      <p:ext uri="{BB962C8B-B14F-4D97-AF65-F5344CB8AC3E}">
        <p14:creationId xmlns:p14="http://schemas.microsoft.com/office/powerpoint/2010/main" val="3964286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a:xfrm>
            <a:off x="251520" y="274638"/>
            <a:ext cx="8892480" cy="1143000"/>
          </a:xfrm>
        </p:spPr>
        <p:txBody>
          <a:bodyPr>
            <a:normAutofit/>
          </a:bodyPr>
          <a:lstStyle/>
          <a:p>
            <a:pPr algn="l"/>
            <a:r>
              <a:rPr lang="es-MX" sz="3200" b="1" dirty="0"/>
              <a:t>2.15 SESION EXTRAORDINARIA DE AYUNTAMIENTO 04 DE MARZO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868145" y="6138932"/>
            <a:ext cx="2940386"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66" y="4167909"/>
            <a:ext cx="4139952" cy="232389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417638"/>
            <a:ext cx="4443720" cy="2494408"/>
          </a:xfrm>
          <a:prstGeom prst="rect">
            <a:avLst/>
          </a:prstGeom>
        </p:spPr>
      </p:pic>
    </p:spTree>
    <p:extLst>
      <p:ext uri="{BB962C8B-B14F-4D97-AF65-F5344CB8AC3E}">
        <p14:creationId xmlns:p14="http://schemas.microsoft.com/office/powerpoint/2010/main" val="22931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2.16 SESION ORDINARIA DE AYUNTAMIENTO </a:t>
            </a:r>
            <a:br>
              <a:rPr lang="es-MX" sz="3200" b="1" dirty="0"/>
            </a:br>
            <a:r>
              <a:rPr lang="es-MX" sz="3200" b="1" dirty="0"/>
              <a:t>15 DE MARZO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6084169" y="6138932"/>
            <a:ext cx="2724362"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573017"/>
            <a:ext cx="3826768" cy="256591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484784"/>
            <a:ext cx="4187159" cy="2350392"/>
          </a:xfrm>
          <a:prstGeom prst="rect">
            <a:avLst/>
          </a:prstGeom>
        </p:spPr>
      </p:pic>
    </p:spTree>
    <p:extLst>
      <p:ext uri="{BB962C8B-B14F-4D97-AF65-F5344CB8AC3E}">
        <p14:creationId xmlns:p14="http://schemas.microsoft.com/office/powerpoint/2010/main" val="330959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74638"/>
            <a:ext cx="8964488" cy="1282154"/>
          </a:xfrm>
        </p:spPr>
        <p:txBody>
          <a:bodyPr>
            <a:noAutofit/>
          </a:bodyPr>
          <a:lstStyle/>
          <a:p>
            <a:pPr algn="l"/>
            <a:r>
              <a:rPr lang="es-MX" sz="3200" b="1" dirty="0"/>
              <a:t>2.17 SESION EXTRAORDINARIA DE AYUNTAMIENTO</a:t>
            </a:r>
            <a:br>
              <a:rPr lang="es-MX" sz="3200" b="1" dirty="0"/>
            </a:br>
            <a:r>
              <a:rPr lang="es-MX" sz="3200" b="1" dirty="0"/>
              <a:t>21 DE MARZO 2024</a:t>
            </a:r>
          </a:p>
        </p:txBody>
      </p:sp>
      <p:sp>
        <p:nvSpPr>
          <p:cNvPr id="3" name="2 Marcador de contenido"/>
          <p:cNvSpPr>
            <a:spLocks noGrp="1"/>
          </p:cNvSpPr>
          <p:nvPr>
            <p:ph idx="1"/>
          </p:nvPr>
        </p:nvSpPr>
        <p:spPr>
          <a:xfrm>
            <a:off x="6444208" y="6021288"/>
            <a:ext cx="2242592" cy="576064"/>
          </a:xfrm>
        </p:spPr>
        <p:txBody>
          <a:bodyPr>
            <a:normAutofit lnSpcReduction="10000"/>
          </a:bodyPr>
          <a:lstStyle/>
          <a:p>
            <a:pPr marL="0" indent="0" algn="r">
              <a:buNone/>
            </a:pPr>
            <a:r>
              <a:rPr lang="es-MX" b="1" dirty="0"/>
              <a:t>ASISTENCIA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92" y="3501008"/>
            <a:ext cx="4176464" cy="261595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101080"/>
            <a:ext cx="4031940" cy="2687960"/>
          </a:xfrm>
          <a:prstGeom prst="rect">
            <a:avLst/>
          </a:prstGeom>
        </p:spPr>
      </p:pic>
    </p:spTree>
    <p:extLst>
      <p:ext uri="{BB962C8B-B14F-4D97-AF65-F5344CB8AC3E}">
        <p14:creationId xmlns:p14="http://schemas.microsoft.com/office/powerpoint/2010/main" val="3463171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a:xfrm>
            <a:off x="107504" y="274638"/>
            <a:ext cx="8784976" cy="1143000"/>
          </a:xfrm>
        </p:spPr>
        <p:txBody>
          <a:bodyPr>
            <a:normAutofit fontScale="90000"/>
          </a:bodyPr>
          <a:lstStyle/>
          <a:p>
            <a:pPr algn="l"/>
            <a:r>
              <a:rPr lang="es-MX" sz="3200" b="1" dirty="0"/>
              <a:t>2.18 SESION EXTRAORDINARIA DE AYUNTAMIENTO </a:t>
            </a:r>
            <a:br>
              <a:rPr lang="es-MX" sz="3200" b="1" dirty="0"/>
            </a:br>
            <a:r>
              <a:rPr lang="es-MX" sz="3200" b="1" dirty="0"/>
              <a:t>26 DE ABRIL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868145" y="6138932"/>
            <a:ext cx="2940386"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916832"/>
            <a:ext cx="5868145" cy="3912097"/>
          </a:xfrm>
          <a:prstGeom prst="rect">
            <a:avLst/>
          </a:prstGeom>
        </p:spPr>
      </p:pic>
    </p:spTree>
    <p:extLst>
      <p:ext uri="{BB962C8B-B14F-4D97-AF65-F5344CB8AC3E}">
        <p14:creationId xmlns:p14="http://schemas.microsoft.com/office/powerpoint/2010/main" val="4056448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MX" sz="3200" b="1" dirty="0"/>
              <a:t>2.19 SESION ORDINARIA DE AYUNTAMIENTO</a:t>
            </a:r>
            <a:br>
              <a:rPr lang="es-MX" sz="3200" b="1" dirty="0"/>
            </a:br>
            <a:r>
              <a:rPr lang="es-MX" sz="3200" b="1" dirty="0"/>
              <a:t>26 DE ABRIL DE 2024</a:t>
            </a:r>
          </a:p>
        </p:txBody>
      </p:sp>
      <p:sp>
        <p:nvSpPr>
          <p:cNvPr id="3" name="2 Marcador de contenido"/>
          <p:cNvSpPr>
            <a:spLocks noGrp="1"/>
          </p:cNvSpPr>
          <p:nvPr>
            <p:ph idx="1"/>
          </p:nvPr>
        </p:nvSpPr>
        <p:spPr>
          <a:xfrm>
            <a:off x="6732240" y="5805264"/>
            <a:ext cx="2160240" cy="648072"/>
          </a:xfrm>
        </p:spPr>
        <p:txBody>
          <a:bodyPr>
            <a:normAutofit/>
          </a:bodyPr>
          <a:lstStyle/>
          <a:p>
            <a:pPr marL="0" indent="0">
              <a:buNone/>
            </a:pPr>
            <a:r>
              <a:rPr lang="es-MX" b="1" dirty="0"/>
              <a:t>ASISTENCIA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949824"/>
            <a:ext cx="3250704" cy="216713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792" y="1628800"/>
            <a:ext cx="4644008" cy="3096005"/>
          </a:xfrm>
          <a:prstGeom prst="rect">
            <a:avLst/>
          </a:prstGeom>
        </p:spPr>
      </p:pic>
    </p:spTree>
    <p:extLst>
      <p:ext uri="{BB962C8B-B14F-4D97-AF65-F5344CB8AC3E}">
        <p14:creationId xmlns:p14="http://schemas.microsoft.com/office/powerpoint/2010/main" val="2819885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2.20 SESION ORDINARIA DE AYUNTAMIENTO </a:t>
            </a:r>
            <a:br>
              <a:rPr lang="es-MX" sz="3200" b="1" dirty="0"/>
            </a:br>
            <a:r>
              <a:rPr lang="es-MX" sz="3200" b="1" dirty="0"/>
              <a:t>20 DE MAYO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6012161" y="6138932"/>
            <a:ext cx="2796370"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883020"/>
            <a:ext cx="3383868" cy="225591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417638"/>
            <a:ext cx="4463988" cy="2975992"/>
          </a:xfrm>
          <a:prstGeom prst="rect">
            <a:avLst/>
          </a:prstGeom>
        </p:spPr>
      </p:pic>
    </p:spTree>
    <p:extLst>
      <p:ext uri="{BB962C8B-B14F-4D97-AF65-F5344CB8AC3E}">
        <p14:creationId xmlns:p14="http://schemas.microsoft.com/office/powerpoint/2010/main" val="149087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979932-A92C-7A96-F59A-900797A526C2}"/>
              </a:ext>
            </a:extLst>
          </p:cNvPr>
          <p:cNvSpPr>
            <a:spLocks noGrp="1"/>
          </p:cNvSpPr>
          <p:nvPr>
            <p:ph type="title"/>
          </p:nvPr>
        </p:nvSpPr>
        <p:spPr>
          <a:xfrm>
            <a:off x="628650" y="467013"/>
            <a:ext cx="7886700" cy="1325563"/>
          </a:xfrm>
        </p:spPr>
        <p:txBody>
          <a:bodyPr>
            <a:normAutofit fontScale="90000"/>
          </a:bodyPr>
          <a:lstStyle/>
          <a:p>
            <a:pPr algn="ctr"/>
            <a:r>
              <a:rPr lang="es-MX" b="1" dirty="0"/>
              <a:t>PRESIDENTA DE LA COMISION EDILICIA DE IGUALDAD DE GÉNERO Y DE LA DIVERSIDAD SEXUAL</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2636912"/>
            <a:ext cx="5400600" cy="3168352"/>
          </a:xfrm>
        </p:spPr>
      </p:pic>
    </p:spTree>
    <p:extLst>
      <p:ext uri="{BB962C8B-B14F-4D97-AF65-F5344CB8AC3E}">
        <p14:creationId xmlns:p14="http://schemas.microsoft.com/office/powerpoint/2010/main" val="122125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2.21 SESION SOLEMNE DE AYUNTAMIENTO </a:t>
            </a:r>
            <a:br>
              <a:rPr lang="es-MX" sz="3200" b="1" dirty="0"/>
            </a:br>
            <a:r>
              <a:rPr lang="es-MX" sz="3200" b="1" dirty="0"/>
              <a:t>14 DE JUNIO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796137" y="6138932"/>
            <a:ext cx="3012394"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28800"/>
            <a:ext cx="7256570" cy="4087490"/>
          </a:xfrm>
          <a:prstGeom prst="rect">
            <a:avLst/>
          </a:prstGeom>
        </p:spPr>
      </p:pic>
    </p:spTree>
    <p:extLst>
      <p:ext uri="{BB962C8B-B14F-4D97-AF65-F5344CB8AC3E}">
        <p14:creationId xmlns:p14="http://schemas.microsoft.com/office/powerpoint/2010/main" val="407022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2.22 SESION ORDINARIA DE AYUNTAMIENTO</a:t>
            </a:r>
            <a:br>
              <a:rPr lang="es-MX" sz="3200" b="1" dirty="0"/>
            </a:br>
            <a:r>
              <a:rPr lang="es-MX" sz="3200" b="1" dirty="0"/>
              <a:t>26 DE JUNIO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6012161" y="6138932"/>
            <a:ext cx="2796370"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789040"/>
            <a:ext cx="2951820" cy="196788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1382161"/>
            <a:ext cx="5292080" cy="3528053"/>
          </a:xfrm>
          <a:prstGeom prst="rect">
            <a:avLst/>
          </a:prstGeom>
        </p:spPr>
      </p:pic>
    </p:spTree>
    <p:extLst>
      <p:ext uri="{BB962C8B-B14F-4D97-AF65-F5344CB8AC3E}">
        <p14:creationId xmlns:p14="http://schemas.microsoft.com/office/powerpoint/2010/main" val="187239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2.21 SESION ORDINARIA DE AYUNTAMIENTO </a:t>
            </a:r>
            <a:br>
              <a:rPr lang="es-MX" sz="3200" b="1" dirty="0"/>
            </a:br>
            <a:r>
              <a:rPr lang="es-MX" sz="3200" b="1" dirty="0"/>
              <a:t>19 DE JULIO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724129" y="6150114"/>
            <a:ext cx="3312368"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678178"/>
            <a:ext cx="3707904" cy="247193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417638"/>
            <a:ext cx="3707904" cy="2471936"/>
          </a:xfrm>
          <a:prstGeom prst="rect">
            <a:avLst/>
          </a:prstGeom>
        </p:spPr>
      </p:pic>
    </p:spTree>
    <p:extLst>
      <p:ext uri="{BB962C8B-B14F-4D97-AF65-F5344CB8AC3E}">
        <p14:creationId xmlns:p14="http://schemas.microsoft.com/office/powerpoint/2010/main" val="182041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p:txBody>
          <a:bodyPr>
            <a:normAutofit/>
          </a:bodyPr>
          <a:lstStyle/>
          <a:p>
            <a:pPr algn="l"/>
            <a:r>
              <a:rPr lang="es-MX" sz="3200" b="1" dirty="0"/>
              <a:t>2.22 SESION ORDINARIA DE AYUNTAMIENTO </a:t>
            </a:r>
            <a:br>
              <a:rPr lang="es-MX" sz="3200" b="1" dirty="0"/>
            </a:br>
            <a:r>
              <a:rPr lang="es-MX" sz="3200" b="1" dirty="0"/>
              <a:t>09 DE AGOSTO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5940152" y="6138932"/>
            <a:ext cx="2868379"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 y="4509119"/>
            <a:ext cx="2280864" cy="152020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452269"/>
            <a:ext cx="3325376" cy="221637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297887"/>
            <a:ext cx="4045456" cy="2696312"/>
          </a:xfrm>
          <a:prstGeom prst="rect">
            <a:avLst/>
          </a:prstGeom>
        </p:spPr>
      </p:pic>
    </p:spTree>
    <p:extLst>
      <p:ext uri="{BB962C8B-B14F-4D97-AF65-F5344CB8AC3E}">
        <p14:creationId xmlns:p14="http://schemas.microsoft.com/office/powerpoint/2010/main" val="14540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4B9339-4699-1D44-9EAF-26E5A9297FFA}"/>
              </a:ext>
            </a:extLst>
          </p:cNvPr>
          <p:cNvSpPr>
            <a:spLocks noGrp="1"/>
          </p:cNvSpPr>
          <p:nvPr>
            <p:ph type="title"/>
          </p:nvPr>
        </p:nvSpPr>
        <p:spPr>
          <a:xfrm>
            <a:off x="107504" y="274638"/>
            <a:ext cx="8928992" cy="1143000"/>
          </a:xfrm>
        </p:spPr>
        <p:txBody>
          <a:bodyPr>
            <a:normAutofit/>
          </a:bodyPr>
          <a:lstStyle/>
          <a:p>
            <a:pPr algn="l"/>
            <a:r>
              <a:rPr lang="es-MX" sz="3200" b="1" dirty="0"/>
              <a:t>2.23 SESION EXTRAORDINARIA DE AYUNTAMIENTO 22 DE AGOSTO DE 2024</a:t>
            </a:r>
          </a:p>
        </p:txBody>
      </p:sp>
      <p:sp>
        <p:nvSpPr>
          <p:cNvPr id="4" name="CuadroTexto 3">
            <a:extLst>
              <a:ext uri="{FF2B5EF4-FFF2-40B4-BE49-F238E27FC236}">
                <a16:creationId xmlns:a16="http://schemas.microsoft.com/office/drawing/2014/main" xmlns="" id="{3EB4483D-D0B6-EA98-23FB-91985215B986}"/>
              </a:ext>
            </a:extLst>
          </p:cNvPr>
          <p:cNvSpPr txBox="1"/>
          <p:nvPr/>
        </p:nvSpPr>
        <p:spPr>
          <a:xfrm>
            <a:off x="6084169" y="6138932"/>
            <a:ext cx="2724362" cy="707886"/>
          </a:xfrm>
          <a:prstGeom prst="rect">
            <a:avLst/>
          </a:prstGeom>
          <a:noFill/>
        </p:spPr>
        <p:txBody>
          <a:bodyPr wrap="square" rtlCol="0">
            <a:spAutoFit/>
          </a:bodyPr>
          <a:lstStyle/>
          <a:p>
            <a:pPr algn="r"/>
            <a:r>
              <a:rPr lang="es-MX" sz="4000" b="1" dirty="0"/>
              <a:t>ASISTENCIA</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221088"/>
            <a:ext cx="2876766" cy="191784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3926" y="1390462"/>
            <a:ext cx="5002022" cy="3334681"/>
          </a:xfrm>
          <a:prstGeom prst="rect">
            <a:avLst/>
          </a:prstGeom>
        </p:spPr>
      </p:pic>
    </p:spTree>
    <p:extLst>
      <p:ext uri="{BB962C8B-B14F-4D97-AF65-F5344CB8AC3E}">
        <p14:creationId xmlns:p14="http://schemas.microsoft.com/office/powerpoint/2010/main" val="1838689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1D03684-EE64-CA8B-CE8B-38AAC39CAE54}"/>
              </a:ext>
            </a:extLst>
          </p:cNvPr>
          <p:cNvSpPr>
            <a:spLocks noGrp="1"/>
          </p:cNvSpPr>
          <p:nvPr>
            <p:ph type="ctrTitle"/>
          </p:nvPr>
        </p:nvSpPr>
        <p:spPr>
          <a:xfrm>
            <a:off x="1143000" y="329149"/>
            <a:ext cx="6858000" cy="664104"/>
          </a:xfrm>
        </p:spPr>
        <p:txBody>
          <a:bodyPr>
            <a:normAutofit fontScale="90000"/>
          </a:bodyPr>
          <a:lstStyle/>
          <a:p>
            <a:r>
              <a:rPr lang="es-MX" dirty="0"/>
              <a:t>SESIONES DE AYUNTAMIENTO</a:t>
            </a:r>
          </a:p>
        </p:txBody>
      </p:sp>
      <p:graphicFrame>
        <p:nvGraphicFramePr>
          <p:cNvPr id="5" name="Gráfico 4">
            <a:extLst>
              <a:ext uri="{FF2B5EF4-FFF2-40B4-BE49-F238E27FC236}">
                <a16:creationId xmlns:a16="http://schemas.microsoft.com/office/drawing/2014/main" xmlns="" id="{0A8B2C9D-FBBB-B041-2E28-32CCF2DC8A8C}"/>
              </a:ext>
            </a:extLst>
          </p:cNvPr>
          <p:cNvGraphicFramePr/>
          <p:nvPr>
            <p:extLst>
              <p:ext uri="{D42A27DB-BD31-4B8C-83A1-F6EECF244321}">
                <p14:modId xmlns:p14="http://schemas.microsoft.com/office/powerpoint/2010/main" val="3015001382"/>
              </p:ext>
            </p:extLst>
          </p:nvPr>
        </p:nvGraphicFramePr>
        <p:xfrm>
          <a:off x="1581839" y="1196752"/>
          <a:ext cx="6096000" cy="533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5223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BE34989E-03A2-A783-25C8-7BFD2C618EED}"/>
              </a:ext>
            </a:extLst>
          </p:cNvPr>
          <p:cNvSpPr>
            <a:spLocks noGrp="1"/>
          </p:cNvSpPr>
          <p:nvPr>
            <p:ph idx="1"/>
          </p:nvPr>
        </p:nvSpPr>
        <p:spPr>
          <a:xfrm>
            <a:off x="628650" y="572877"/>
            <a:ext cx="7886700" cy="5604086"/>
          </a:xfrm>
        </p:spPr>
        <p:txBody>
          <a:bodyPr/>
          <a:lstStyle/>
          <a:p>
            <a:pPr marL="0" indent="0" algn="just">
              <a:buNone/>
            </a:pPr>
            <a:endParaRPr lang="es-MX" dirty="0">
              <a:effectLst/>
              <a:ea typeface="Arial Narrow" panose="020B0606020202030204" pitchFamily="34" charset="0"/>
              <a:cs typeface="Arial Narrow" panose="020B0606020202030204" pitchFamily="34" charset="0"/>
            </a:endParaRPr>
          </a:p>
          <a:p>
            <a:pPr marL="0" indent="0" algn="just">
              <a:buNone/>
            </a:pPr>
            <a:endParaRPr lang="es-MX" dirty="0">
              <a:ea typeface="Arial Narrow" panose="020B0606020202030204" pitchFamily="34" charset="0"/>
              <a:cs typeface="Arial Narrow" panose="020B0606020202030204" pitchFamily="34" charset="0"/>
            </a:endParaRPr>
          </a:p>
          <a:p>
            <a:pPr marL="0" indent="0" algn="just">
              <a:buNone/>
            </a:pPr>
            <a:r>
              <a:rPr lang="es-MX" dirty="0">
                <a:effectLst/>
                <a:ea typeface="Arial Narrow" panose="020B0606020202030204" pitchFamily="34" charset="0"/>
                <a:cs typeface="Arial Narrow" panose="020B0606020202030204" pitchFamily="34" charset="0"/>
              </a:rPr>
              <a:t>De conformidad a lo establecido en el artículo 49 fracción III de la Ley del Gobierno y la Administración Pública Municipal del Estado de Jalisco en mi carácter de Regidora asistí a 23 </a:t>
            </a:r>
            <a:r>
              <a:rPr lang="es-MX" dirty="0">
                <a:ea typeface="Arial Narrow" panose="020B0606020202030204" pitchFamily="34" charset="0"/>
                <a:cs typeface="Arial Narrow" panose="020B0606020202030204" pitchFamily="34" charset="0"/>
              </a:rPr>
              <a:t>S</a:t>
            </a:r>
            <a:r>
              <a:rPr lang="es-MX" dirty="0">
                <a:effectLst/>
                <a:ea typeface="Arial Narrow" panose="020B0606020202030204" pitchFamily="34" charset="0"/>
                <a:cs typeface="Arial Narrow" panose="020B0606020202030204" pitchFamily="34" charset="0"/>
              </a:rPr>
              <a:t>esiones de Ayuntamiento.</a:t>
            </a:r>
            <a:endParaRPr lang="es-MX" dirty="0">
              <a:effectLst/>
              <a:ea typeface="Calibri" panose="020F0502020204030204" pitchFamily="34" charset="0"/>
            </a:endParaRPr>
          </a:p>
          <a:p>
            <a:endParaRPr lang="es-MX" dirty="0"/>
          </a:p>
        </p:txBody>
      </p:sp>
    </p:spTree>
    <p:extLst>
      <p:ext uri="{BB962C8B-B14F-4D97-AF65-F5344CB8AC3E}">
        <p14:creationId xmlns:p14="http://schemas.microsoft.com/office/powerpoint/2010/main" val="318276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4F677F-8445-117F-5A83-5D0184430D89}"/>
              </a:ext>
            </a:extLst>
          </p:cNvPr>
          <p:cNvSpPr>
            <a:spLocks noGrp="1"/>
          </p:cNvSpPr>
          <p:nvPr>
            <p:ph type="ctrTitle"/>
          </p:nvPr>
        </p:nvSpPr>
        <p:spPr>
          <a:xfrm>
            <a:off x="959588" y="1090465"/>
            <a:ext cx="6858000" cy="844660"/>
          </a:xfrm>
        </p:spPr>
        <p:txBody>
          <a:bodyPr>
            <a:noAutofit/>
          </a:bodyPr>
          <a:lstStyle/>
          <a:p>
            <a:pPr algn="l"/>
            <a:r>
              <a:rPr lang="es-MX" b="1" dirty="0">
                <a:latin typeface="+mn-lt"/>
              </a:rPr>
              <a:t>3. ORGANOS DE GOBIERNO</a:t>
            </a:r>
          </a:p>
        </p:txBody>
      </p:sp>
      <p:pic>
        <p:nvPicPr>
          <p:cNvPr id="4" name="Imagen 3" descr="Grupo de personas en un salón&#10;&#10;Descripción generada automáticamente">
            <a:extLst>
              <a:ext uri="{FF2B5EF4-FFF2-40B4-BE49-F238E27FC236}">
                <a16:creationId xmlns:a16="http://schemas.microsoft.com/office/drawing/2014/main" xmlns="" id="{84072DE3-EA5B-09E7-1667-87DCE4D4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41" y="1935126"/>
            <a:ext cx="5890519" cy="4467339"/>
          </a:xfrm>
          <a:prstGeom prst="rect">
            <a:avLst/>
          </a:prstGeom>
        </p:spPr>
      </p:pic>
    </p:spTree>
    <p:extLst>
      <p:ext uri="{BB962C8B-B14F-4D97-AF65-F5344CB8AC3E}">
        <p14:creationId xmlns:p14="http://schemas.microsoft.com/office/powerpoint/2010/main" val="256573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7EFB71-0EFC-BBD6-923C-6EF72CB335B6}"/>
              </a:ext>
            </a:extLst>
          </p:cNvPr>
          <p:cNvSpPr>
            <a:spLocks noGrp="1"/>
          </p:cNvSpPr>
          <p:nvPr>
            <p:ph type="title"/>
          </p:nvPr>
        </p:nvSpPr>
        <p:spPr>
          <a:xfrm>
            <a:off x="457200" y="404664"/>
            <a:ext cx="8229600" cy="1440160"/>
          </a:xfrm>
        </p:spPr>
        <p:txBody>
          <a:bodyPr>
            <a:noAutofit/>
          </a:bodyPr>
          <a:lstStyle/>
          <a:p>
            <a:pPr algn="l"/>
            <a:r>
              <a:rPr lang="es-MX" sz="3200" b="1" dirty="0"/>
              <a:t>3.1 JUNTA DE GOBIERNO DEL INSTITUTO MUNICIPAL DE LA MUJER TLAJOMULQUENSE 31 DE OCTUBRE DE 2023</a:t>
            </a:r>
          </a:p>
        </p:txBody>
      </p:sp>
      <p:sp>
        <p:nvSpPr>
          <p:cNvPr id="5" name="4 CuadroTexto"/>
          <p:cNvSpPr txBox="1"/>
          <p:nvPr/>
        </p:nvSpPr>
        <p:spPr>
          <a:xfrm>
            <a:off x="6300192" y="6021288"/>
            <a:ext cx="2664296" cy="707886"/>
          </a:xfrm>
          <a:prstGeom prst="rect">
            <a:avLst/>
          </a:prstGeom>
          <a:noFill/>
        </p:spPr>
        <p:txBody>
          <a:bodyPr wrap="square" rtlCol="0">
            <a:spAutoFit/>
          </a:bodyPr>
          <a:lstStyle/>
          <a:p>
            <a:r>
              <a:rPr lang="es-MX" sz="4000" b="1" dirty="0"/>
              <a:t>ASISTENCIA</a:t>
            </a:r>
          </a:p>
        </p:txBody>
      </p:sp>
      <p:pic>
        <p:nvPicPr>
          <p:cNvPr id="4" name="Imagen 3" descr="Un grupo de personas en un salón de clases&#10;&#10;Descripción generada automáticamente con confianza media">
            <a:extLst>
              <a:ext uri="{FF2B5EF4-FFF2-40B4-BE49-F238E27FC236}">
                <a16:creationId xmlns:a16="http://schemas.microsoft.com/office/drawing/2014/main" xmlns="" id="{B5459CD0-DED8-040D-0CBA-3F941C98B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28" y="2060848"/>
            <a:ext cx="6012160" cy="4008107"/>
          </a:xfrm>
          <a:prstGeom prst="rect">
            <a:avLst/>
          </a:prstGeom>
        </p:spPr>
      </p:pic>
    </p:spTree>
    <p:extLst>
      <p:ext uri="{BB962C8B-B14F-4D97-AF65-F5344CB8AC3E}">
        <p14:creationId xmlns:p14="http://schemas.microsoft.com/office/powerpoint/2010/main" val="3931091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764704"/>
            <a:ext cx="8496944" cy="1569660"/>
          </a:xfrm>
          <a:prstGeom prst="rect">
            <a:avLst/>
          </a:prstGeom>
          <a:noFill/>
        </p:spPr>
        <p:txBody>
          <a:bodyPr wrap="square" rtlCol="0">
            <a:spAutoFit/>
          </a:bodyPr>
          <a:lstStyle/>
          <a:p>
            <a:r>
              <a:rPr lang="es-MX" sz="3200" b="1" dirty="0"/>
              <a:t>3.2 JUNTA DE GOBIERNO DEL INSTITUTO MUNICIPAL DE LA MUJER TLAJOMULQUENSE</a:t>
            </a:r>
          </a:p>
          <a:p>
            <a:r>
              <a:rPr lang="es-MX" sz="3200" b="1" dirty="0"/>
              <a:t>30 DE ENERO DE 2024</a:t>
            </a:r>
          </a:p>
        </p:txBody>
      </p:sp>
      <p:sp>
        <p:nvSpPr>
          <p:cNvPr id="5" name="4 CuadroTexto"/>
          <p:cNvSpPr txBox="1"/>
          <p:nvPr/>
        </p:nvSpPr>
        <p:spPr>
          <a:xfrm>
            <a:off x="5940152" y="6093296"/>
            <a:ext cx="3024336" cy="707886"/>
          </a:xfrm>
          <a:prstGeom prst="rect">
            <a:avLst/>
          </a:prstGeom>
          <a:noFill/>
        </p:spPr>
        <p:txBody>
          <a:bodyPr wrap="square" rtlCol="0">
            <a:spAutoFit/>
          </a:bodyPr>
          <a:lstStyle/>
          <a:p>
            <a:r>
              <a:rPr lang="es-MX" sz="4000" b="1" dirty="0"/>
              <a:t>ASISTENCIA</a:t>
            </a:r>
          </a:p>
        </p:txBody>
      </p:sp>
      <p:pic>
        <p:nvPicPr>
          <p:cNvPr id="3" name="Imagen 2" descr="Personas sentadas en una mesa&#10;&#10;Descripción generada automáticamente con confianza media">
            <a:extLst>
              <a:ext uri="{FF2B5EF4-FFF2-40B4-BE49-F238E27FC236}">
                <a16:creationId xmlns:a16="http://schemas.microsoft.com/office/drawing/2014/main" xmlns="" id="{44D45A7A-9362-7154-F67B-B5F5FE3F2B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460711"/>
            <a:ext cx="2736304" cy="4125852"/>
          </a:xfrm>
          <a:prstGeom prst="rect">
            <a:avLst/>
          </a:prstGeom>
        </p:spPr>
      </p:pic>
    </p:spTree>
    <p:extLst>
      <p:ext uri="{BB962C8B-B14F-4D97-AF65-F5344CB8AC3E}">
        <p14:creationId xmlns:p14="http://schemas.microsoft.com/office/powerpoint/2010/main" val="100009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980728"/>
            <a:ext cx="7483176" cy="5225040"/>
          </a:xfrm>
          <a:prstGeom prst="rect">
            <a:avLst/>
          </a:prstGeom>
        </p:spPr>
      </p:pic>
    </p:spTree>
    <p:extLst>
      <p:ext uri="{BB962C8B-B14F-4D97-AF65-F5344CB8AC3E}">
        <p14:creationId xmlns:p14="http://schemas.microsoft.com/office/powerpoint/2010/main" val="2355752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692696"/>
            <a:ext cx="8640960" cy="1569660"/>
          </a:xfrm>
          <a:prstGeom prst="rect">
            <a:avLst/>
          </a:prstGeom>
          <a:noFill/>
        </p:spPr>
        <p:txBody>
          <a:bodyPr wrap="square" rtlCol="0">
            <a:spAutoFit/>
          </a:bodyPr>
          <a:lstStyle/>
          <a:p>
            <a:r>
              <a:rPr lang="es-MX" sz="3200" b="1" dirty="0"/>
              <a:t>3.3 JUNTA DE GOBIERNO DEL INSTITUTO MUNICIPAL DE LA MUJER TLAJOMULQUENSE</a:t>
            </a:r>
          </a:p>
          <a:p>
            <a:r>
              <a:rPr lang="es-MX" sz="3200" b="1" dirty="0"/>
              <a:t>26 DE JUNIO DE 2024</a:t>
            </a:r>
          </a:p>
        </p:txBody>
      </p:sp>
      <p:sp>
        <p:nvSpPr>
          <p:cNvPr id="3" name="CuadroTexto 2">
            <a:extLst>
              <a:ext uri="{FF2B5EF4-FFF2-40B4-BE49-F238E27FC236}">
                <a16:creationId xmlns:a16="http://schemas.microsoft.com/office/drawing/2014/main" xmlns="" id="{AA1B7262-5F1A-5E1B-1683-F9052F01E2BF}"/>
              </a:ext>
            </a:extLst>
          </p:cNvPr>
          <p:cNvSpPr txBox="1"/>
          <p:nvPr/>
        </p:nvSpPr>
        <p:spPr>
          <a:xfrm>
            <a:off x="6804248" y="6021288"/>
            <a:ext cx="2232248" cy="707886"/>
          </a:xfrm>
          <a:prstGeom prst="rect">
            <a:avLst/>
          </a:prstGeom>
          <a:noFill/>
        </p:spPr>
        <p:txBody>
          <a:bodyPr wrap="square" rtlCol="0">
            <a:spAutoFit/>
          </a:bodyPr>
          <a:lstStyle/>
          <a:p>
            <a:r>
              <a:rPr lang="es-ES" sz="4000" b="1" dirty="0"/>
              <a:t>AUSENTE</a:t>
            </a:r>
            <a:endParaRPr lang="es-MX" sz="4000" b="1" dirty="0"/>
          </a:p>
        </p:txBody>
      </p:sp>
    </p:spTree>
    <p:extLst>
      <p:ext uri="{BB962C8B-B14F-4D97-AF65-F5344CB8AC3E}">
        <p14:creationId xmlns:p14="http://schemas.microsoft.com/office/powerpoint/2010/main" val="2841419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9E8B5E1-ECD8-1612-D689-A8DFAC36EF8B}"/>
              </a:ext>
            </a:extLst>
          </p:cNvPr>
          <p:cNvSpPr>
            <a:spLocks noGrp="1"/>
          </p:cNvSpPr>
          <p:nvPr>
            <p:ph type="ctrTitle"/>
          </p:nvPr>
        </p:nvSpPr>
        <p:spPr>
          <a:xfrm>
            <a:off x="1143000" y="517793"/>
            <a:ext cx="6858000" cy="947450"/>
          </a:xfrm>
        </p:spPr>
        <p:txBody>
          <a:bodyPr/>
          <a:lstStyle/>
          <a:p>
            <a:r>
              <a:rPr lang="es-MX" b="1" dirty="0">
                <a:latin typeface="+mn-lt"/>
              </a:rPr>
              <a:t>4. INICIATIVAS</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1678464"/>
            <a:ext cx="3867894" cy="5157192"/>
          </a:xfrm>
          <a:prstGeom prst="rect">
            <a:avLst/>
          </a:prstGeom>
        </p:spPr>
      </p:pic>
    </p:spTree>
    <p:extLst>
      <p:ext uri="{BB962C8B-B14F-4D97-AF65-F5344CB8AC3E}">
        <p14:creationId xmlns:p14="http://schemas.microsoft.com/office/powerpoint/2010/main" val="3032672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FBAE48B-78AD-0530-AC45-8DBFFAE7AA6B}"/>
              </a:ext>
            </a:extLst>
          </p:cNvPr>
          <p:cNvSpPr>
            <a:spLocks noGrp="1"/>
          </p:cNvSpPr>
          <p:nvPr>
            <p:ph type="title"/>
          </p:nvPr>
        </p:nvSpPr>
        <p:spPr>
          <a:xfrm>
            <a:off x="457200" y="274638"/>
            <a:ext cx="8229600" cy="1642194"/>
          </a:xfrm>
        </p:spPr>
        <p:txBody>
          <a:bodyPr>
            <a:noAutofit/>
          </a:bodyPr>
          <a:lstStyle/>
          <a:p>
            <a:pPr marL="0" indent="0" algn="l">
              <a:buNone/>
            </a:pPr>
            <a:r>
              <a:rPr lang="es-MX" sz="3200" b="1" dirty="0"/>
              <a:t>4.1 </a:t>
            </a:r>
            <a:r>
              <a:rPr lang="es-MX" sz="3200" b="1" dirty="0" smtClean="0"/>
              <a:t>CAMPAÑA DE CONCIENTIZACION EN EL MES DE OCTUBRE PARA </a:t>
            </a:r>
            <a:r>
              <a:rPr lang="es-MX" sz="3200" b="1" dirty="0"/>
              <a:t>LA DETECCION OPORTUNA DEL CANCER DE MAMA Y CERVICOUTERINO</a:t>
            </a:r>
            <a:br>
              <a:rPr lang="es-MX" sz="3200" b="1" dirty="0"/>
            </a:br>
            <a:endParaRPr lang="es-MX" sz="3200" b="1" dirty="0"/>
          </a:p>
        </p:txBody>
      </p:sp>
      <p:sp>
        <p:nvSpPr>
          <p:cNvPr id="3" name="Marcador de contenido 2">
            <a:extLst>
              <a:ext uri="{FF2B5EF4-FFF2-40B4-BE49-F238E27FC236}">
                <a16:creationId xmlns:a16="http://schemas.microsoft.com/office/drawing/2014/main" xmlns="" id="{90F0DB2A-D5A9-CDD6-0412-521BCB2B12A7}"/>
              </a:ext>
            </a:extLst>
          </p:cNvPr>
          <p:cNvSpPr>
            <a:spLocks noGrp="1"/>
          </p:cNvSpPr>
          <p:nvPr>
            <p:ph idx="1"/>
          </p:nvPr>
        </p:nvSpPr>
        <p:spPr>
          <a:xfrm>
            <a:off x="628650" y="2276872"/>
            <a:ext cx="7886700" cy="4322232"/>
          </a:xfrm>
        </p:spPr>
        <p:txBody>
          <a:bodyPr>
            <a:noAutofit/>
          </a:bodyPr>
          <a:lstStyle/>
          <a:p>
            <a:pPr marL="0" indent="0" algn="just">
              <a:buNone/>
            </a:pPr>
            <a:r>
              <a:rPr lang="es-MX" sz="2400" dirty="0"/>
              <a:t>Esta Iniciativa tiene como fin que el Gobierno Municipal de Tlajomulco de Zúñiga, lance en la página oficial, así como en sus redes sociales, una campaña de concientización dirigido a  las Mujeres, para la atención y prevención del cáncer de mama y cervicouterino, ya que son una de las causas principales de muerte en las Mujeres de nuestro país y el mundo entero, por ello la importancia de esta campaña para que atiendan a tiempo esta enfermedad. </a:t>
            </a:r>
          </a:p>
        </p:txBody>
      </p:sp>
    </p:spTree>
    <p:extLst>
      <p:ext uri="{BB962C8B-B14F-4D97-AF65-F5344CB8AC3E}">
        <p14:creationId xmlns:p14="http://schemas.microsoft.com/office/powerpoint/2010/main" val="87947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xmlns="" id="{34081AC8-8DE6-DE97-0550-0063EC2163E3}"/>
              </a:ext>
            </a:extLst>
          </p:cNvPr>
          <p:cNvSpPr>
            <a:spLocks noGrp="1"/>
          </p:cNvSpPr>
          <p:nvPr>
            <p:ph type="subTitle" idx="1"/>
          </p:nvPr>
        </p:nvSpPr>
        <p:spPr>
          <a:xfrm>
            <a:off x="537073" y="539828"/>
            <a:ext cx="7973457" cy="5629619"/>
          </a:xfrm>
        </p:spPr>
        <p:txBody>
          <a:bodyPr>
            <a:normAutofit/>
          </a:bodyPr>
          <a:lstStyle/>
          <a:p>
            <a:pPr marL="0" indent="0">
              <a:buNone/>
            </a:pPr>
            <a:endParaRPr lang="es-MX" sz="2400" dirty="0"/>
          </a:p>
          <a:p>
            <a:pPr marL="0" indent="0">
              <a:buNone/>
            </a:pPr>
            <a:endParaRPr lang="es-MX" dirty="0"/>
          </a:p>
          <a:p>
            <a:pPr marL="0" indent="0">
              <a:buNone/>
            </a:pPr>
            <a:endParaRPr lang="es-MX" sz="2400" dirty="0"/>
          </a:p>
          <a:p>
            <a:pPr marL="0" indent="0" algn="just">
              <a:buNone/>
            </a:pPr>
            <a:endParaRPr lang="es-MX" sz="3300" dirty="0"/>
          </a:p>
          <a:p>
            <a:endParaRPr lang="es-MX" dirty="0"/>
          </a:p>
        </p:txBody>
      </p:sp>
      <p:pic>
        <p:nvPicPr>
          <p:cNvPr id="4" name="Imagen 3" descr="Un grupo de personas sentadas alrededor de una ventana&#10;&#10;Descripción generada automáticamente">
            <a:extLst>
              <a:ext uri="{FF2B5EF4-FFF2-40B4-BE49-F238E27FC236}">
                <a16:creationId xmlns:a16="http://schemas.microsoft.com/office/drawing/2014/main" xmlns="" id="{F02FB0EC-2D85-B31C-DA67-075BDA500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684" y="383531"/>
            <a:ext cx="5580620" cy="5908361"/>
          </a:xfrm>
          <a:prstGeom prst="rect">
            <a:avLst/>
          </a:prstGeom>
        </p:spPr>
      </p:pic>
    </p:spTree>
    <p:extLst>
      <p:ext uri="{BB962C8B-B14F-4D97-AF65-F5344CB8AC3E}">
        <p14:creationId xmlns:p14="http://schemas.microsoft.com/office/powerpoint/2010/main" val="3905630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A9D51B-0077-C7D7-52E1-52ED9B0053CD}"/>
              </a:ext>
            </a:extLst>
          </p:cNvPr>
          <p:cNvSpPr>
            <a:spLocks noGrp="1"/>
          </p:cNvSpPr>
          <p:nvPr>
            <p:ph type="ctrTitle"/>
          </p:nvPr>
        </p:nvSpPr>
        <p:spPr>
          <a:xfrm>
            <a:off x="801477" y="462710"/>
            <a:ext cx="7866044" cy="1137491"/>
          </a:xfrm>
        </p:spPr>
        <p:txBody>
          <a:bodyPr>
            <a:normAutofit/>
          </a:bodyPr>
          <a:lstStyle/>
          <a:p>
            <a:pPr algn="l"/>
            <a:r>
              <a:rPr lang="es-MX" sz="3200" b="1" dirty="0" smtClean="0"/>
              <a:t>4.2 </a:t>
            </a:r>
            <a:r>
              <a:rPr lang="es-MX" sz="3200" b="1" dirty="0"/>
              <a:t>INICIATIVA ESTRATEGIA ALE</a:t>
            </a:r>
          </a:p>
        </p:txBody>
      </p:sp>
      <p:sp>
        <p:nvSpPr>
          <p:cNvPr id="3" name="Subtítulo 2">
            <a:extLst>
              <a:ext uri="{FF2B5EF4-FFF2-40B4-BE49-F238E27FC236}">
                <a16:creationId xmlns:a16="http://schemas.microsoft.com/office/drawing/2014/main" xmlns="" id="{77C77DA3-E578-B6C1-5145-4B644C0972C1}"/>
              </a:ext>
            </a:extLst>
          </p:cNvPr>
          <p:cNvSpPr>
            <a:spLocks noGrp="1"/>
          </p:cNvSpPr>
          <p:nvPr>
            <p:ph type="subTitle" idx="1"/>
          </p:nvPr>
        </p:nvSpPr>
        <p:spPr>
          <a:xfrm>
            <a:off x="801477" y="1740665"/>
            <a:ext cx="7585113" cy="4654626"/>
          </a:xfrm>
        </p:spPr>
        <p:txBody>
          <a:bodyPr>
            <a:normAutofit fontScale="85000" lnSpcReduction="20000"/>
          </a:bodyPr>
          <a:lstStyle/>
          <a:p>
            <a:pPr algn="just"/>
            <a:r>
              <a:rPr lang="es-MX" sz="2600" b="0" i="0" dirty="0">
                <a:solidFill>
                  <a:srgbClr val="333333"/>
                </a:solidFill>
                <a:effectLst/>
              </a:rPr>
              <a:t>La Estrategia ALE es una herramienta creada para fortalecer a los municipios que están señalados en la Alerta de Violencia de Género Contra las Mujeres y la Alerta de Violencia contra las Mujeres.</a:t>
            </a:r>
          </a:p>
          <a:p>
            <a:pPr algn="just"/>
            <a:r>
              <a:rPr lang="es-MX" sz="2600" dirty="0">
                <a:solidFill>
                  <a:srgbClr val="333333"/>
                </a:solidFill>
              </a:rPr>
              <a:t>Es por ello que presente esta iniciativa para que nuestro municipio sea beneficiado con este recurso y así fortalecer al área de Mujer Segura, dependiente de la Comisaría de la Policía  Preventiva del gobierno de Tlajomulco, la cual se encarga de atender a Mujeres victimas de violencia, brindar asesorías jurídicas y psicológicas, dar acompañamiento a las victimas al centro de Justicia para las Mujeres para presentar su denuncia.</a:t>
            </a:r>
          </a:p>
          <a:p>
            <a:pPr algn="just"/>
            <a:r>
              <a:rPr lang="es-MX" sz="2600" dirty="0">
                <a:solidFill>
                  <a:srgbClr val="333333"/>
                </a:solidFill>
              </a:rPr>
              <a:t>De esta forma es el tercer año consecutivo que nuestro municipio accede a este recurso que este año fue de $967,575.00 (novecientos sesenta y siete mil quinientos setenta y cinco pesos 00/100 M.N).</a:t>
            </a:r>
            <a:endParaRPr lang="es-MX" sz="2600" dirty="0"/>
          </a:p>
        </p:txBody>
      </p:sp>
    </p:spTree>
    <p:extLst>
      <p:ext uri="{BB962C8B-B14F-4D97-AF65-F5344CB8AC3E}">
        <p14:creationId xmlns:p14="http://schemas.microsoft.com/office/powerpoint/2010/main" val="2199203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124744"/>
            <a:ext cx="8229600" cy="4464495"/>
          </a:xfrm>
        </p:spPr>
      </p:pic>
    </p:spTree>
    <p:extLst>
      <p:ext uri="{BB962C8B-B14F-4D97-AF65-F5344CB8AC3E}">
        <p14:creationId xmlns:p14="http://schemas.microsoft.com/office/powerpoint/2010/main" val="755156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7F95A08-76C3-C202-598C-AA3E21465219}"/>
              </a:ext>
            </a:extLst>
          </p:cNvPr>
          <p:cNvSpPr>
            <a:spLocks noGrp="1"/>
          </p:cNvSpPr>
          <p:nvPr>
            <p:ph type="ctrTitle"/>
          </p:nvPr>
        </p:nvSpPr>
        <p:spPr>
          <a:xfrm>
            <a:off x="1143000" y="321733"/>
            <a:ext cx="6858000" cy="1109134"/>
          </a:xfrm>
        </p:spPr>
        <p:txBody>
          <a:bodyPr>
            <a:noAutofit/>
          </a:bodyPr>
          <a:lstStyle/>
          <a:p>
            <a:pPr algn="l"/>
            <a:r>
              <a:rPr lang="es-MX" sz="3200" b="1" dirty="0" smtClean="0">
                <a:latin typeface="+mn-lt"/>
              </a:rPr>
              <a:t>4.3 </a:t>
            </a:r>
            <a:r>
              <a:rPr lang="es-MX" sz="3200" b="1" dirty="0">
                <a:latin typeface="+mn-lt"/>
              </a:rPr>
              <a:t>INICIATIVA </a:t>
            </a:r>
            <a:r>
              <a:rPr lang="es-MX" sz="3200" b="1" dirty="0" smtClean="0">
                <a:latin typeface="+mn-lt"/>
              </a:rPr>
              <a:t>PARA LA CELEBRACION DE CONVENIO CON LA COMUNIDAD DE SOGUEROS DE SAN MIGUEL CUYUTLAN </a:t>
            </a:r>
            <a:endParaRPr lang="es-MX" sz="3200" b="1" dirty="0">
              <a:latin typeface="+mn-lt"/>
            </a:endParaRPr>
          </a:p>
        </p:txBody>
      </p:sp>
      <p:sp>
        <p:nvSpPr>
          <p:cNvPr id="3" name="Subtítulo 2">
            <a:extLst>
              <a:ext uri="{FF2B5EF4-FFF2-40B4-BE49-F238E27FC236}">
                <a16:creationId xmlns:a16="http://schemas.microsoft.com/office/drawing/2014/main" xmlns="" id="{7327E8F8-4620-C4D8-F2BB-80703A55E1EB}"/>
              </a:ext>
            </a:extLst>
          </p:cNvPr>
          <p:cNvSpPr>
            <a:spLocks noGrp="1"/>
          </p:cNvSpPr>
          <p:nvPr>
            <p:ph type="subTitle" idx="1"/>
          </p:nvPr>
        </p:nvSpPr>
        <p:spPr>
          <a:xfrm>
            <a:off x="1143000" y="1916833"/>
            <a:ext cx="6858000" cy="4441634"/>
          </a:xfrm>
        </p:spPr>
        <p:txBody>
          <a:bodyPr>
            <a:normAutofit/>
          </a:bodyPr>
          <a:lstStyle/>
          <a:p>
            <a:pPr algn="just"/>
            <a:r>
              <a:rPr lang="es-MX" sz="2400" dirty="0" smtClean="0">
                <a:solidFill>
                  <a:schemeClr val="tx1"/>
                </a:solidFill>
              </a:rPr>
              <a:t>Esta iniciativa tiene como objetivo celebrar un convenio de colaboración con la Comunidad de Sogueros de San Miguel Cuyutlan, quienes son un grupo de artesanos que dignamente representan a nuestro municipio con la elaboració</a:t>
            </a:r>
            <a:r>
              <a:rPr lang="es-MX" sz="2400" dirty="0" smtClean="0">
                <a:solidFill>
                  <a:schemeClr val="tx1"/>
                </a:solidFill>
              </a:rPr>
              <a:t>n de sogas que son usadas en el deporte nacional por excelencia “La Charrería”, el cual consiste con un apoyo económico para cubrir sus insumos y renta de espacio donde producen su artesanía.</a:t>
            </a:r>
            <a:endParaRPr lang="es-MX" sz="2400" dirty="0">
              <a:solidFill>
                <a:schemeClr val="tx1"/>
              </a:solidFill>
            </a:endParaRPr>
          </a:p>
        </p:txBody>
      </p:sp>
    </p:spTree>
    <p:extLst>
      <p:ext uri="{BB962C8B-B14F-4D97-AF65-F5344CB8AC3E}">
        <p14:creationId xmlns:p14="http://schemas.microsoft.com/office/powerpoint/2010/main" val="569233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7734" y="836613"/>
            <a:ext cx="8108531" cy="5289550"/>
          </a:xfrm>
        </p:spPr>
      </p:pic>
    </p:spTree>
    <p:extLst>
      <p:ext uri="{BB962C8B-B14F-4D97-AF65-F5344CB8AC3E}">
        <p14:creationId xmlns:p14="http://schemas.microsoft.com/office/powerpoint/2010/main" val="2221651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A9F28E4-37CA-B2B7-33AE-AE0D2AA38041}"/>
              </a:ext>
            </a:extLst>
          </p:cNvPr>
          <p:cNvSpPr>
            <a:spLocks noGrp="1"/>
          </p:cNvSpPr>
          <p:nvPr>
            <p:ph type="ctrTitle"/>
          </p:nvPr>
        </p:nvSpPr>
        <p:spPr>
          <a:xfrm>
            <a:off x="1193800" y="262469"/>
            <a:ext cx="6858000" cy="1744132"/>
          </a:xfrm>
        </p:spPr>
        <p:txBody>
          <a:bodyPr>
            <a:normAutofit fontScale="90000"/>
          </a:bodyPr>
          <a:lstStyle/>
          <a:p>
            <a:pPr algn="just"/>
            <a:r>
              <a:rPr lang="es-MX" sz="4000" b="1" dirty="0" smtClean="0">
                <a:latin typeface="+mn-lt"/>
              </a:rPr>
              <a:t>4.4 </a:t>
            </a:r>
            <a:r>
              <a:rPr lang="es-MX" sz="4000" b="1" dirty="0">
                <a:latin typeface="+mn-lt"/>
              </a:rPr>
              <a:t>INICIATIVA PARA </a:t>
            </a:r>
            <a:r>
              <a:rPr lang="es-MX" sz="4000" b="1" dirty="0" smtClean="0">
                <a:latin typeface="+mn-lt"/>
              </a:rPr>
              <a:t>LA CREACION DEL REGLAMENTO DE CUIDADOS</a:t>
            </a:r>
            <a:endParaRPr lang="es-MX" sz="4000" b="1" dirty="0">
              <a:latin typeface="+mn-lt"/>
            </a:endParaRPr>
          </a:p>
        </p:txBody>
      </p:sp>
      <p:sp>
        <p:nvSpPr>
          <p:cNvPr id="3" name="Subtítulo 2">
            <a:extLst>
              <a:ext uri="{FF2B5EF4-FFF2-40B4-BE49-F238E27FC236}">
                <a16:creationId xmlns:a16="http://schemas.microsoft.com/office/drawing/2014/main" xmlns="" id="{9E5FA1CE-93DD-4B23-640D-EC1F2EDB5840}"/>
              </a:ext>
            </a:extLst>
          </p:cNvPr>
          <p:cNvSpPr>
            <a:spLocks noGrp="1"/>
          </p:cNvSpPr>
          <p:nvPr>
            <p:ph type="subTitle" idx="1"/>
          </p:nvPr>
        </p:nvSpPr>
        <p:spPr>
          <a:xfrm>
            <a:off x="1143000" y="2006601"/>
            <a:ext cx="6858000" cy="4360332"/>
          </a:xfrm>
        </p:spPr>
        <p:txBody>
          <a:bodyPr>
            <a:normAutofit/>
          </a:bodyPr>
          <a:lstStyle/>
          <a:p>
            <a:pPr algn="just"/>
            <a:r>
              <a:rPr lang="es-MX" sz="2400" dirty="0" smtClean="0">
                <a:solidFill>
                  <a:schemeClr val="tx1"/>
                </a:solidFill>
              </a:rPr>
              <a:t>Esta iniciativa que presente es el resultado de años de trabajo, la cual tiene como fin la creación del Reglamento de Cuidados, el cual vine a reconocer y crear mecanismos para las personas que por alguna situación pasan la mayor parte de su vida al cuidado de sus seres que tienen alguna enfermedad y les es imposible valerse por si solos. Es por ello que Tlajomulco será el segundo municipio del país en contar con este Reglamento.</a:t>
            </a:r>
            <a:endParaRPr lang="es-MX" sz="2400" dirty="0">
              <a:solidFill>
                <a:schemeClr val="tx1"/>
              </a:solidFill>
            </a:endParaRPr>
          </a:p>
        </p:txBody>
      </p:sp>
    </p:spTree>
    <p:extLst>
      <p:ext uri="{BB962C8B-B14F-4D97-AF65-F5344CB8AC3E}">
        <p14:creationId xmlns:p14="http://schemas.microsoft.com/office/powerpoint/2010/main" val="43166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340768"/>
            <a:ext cx="4978559" cy="4525963"/>
          </a:xfrm>
        </p:spPr>
      </p:pic>
    </p:spTree>
    <p:extLst>
      <p:ext uri="{BB962C8B-B14F-4D97-AF65-F5344CB8AC3E}">
        <p14:creationId xmlns:p14="http://schemas.microsoft.com/office/powerpoint/2010/main" val="2283611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19092AA-0FEF-A930-EEC9-BBC757A94050}"/>
              </a:ext>
            </a:extLst>
          </p:cNvPr>
          <p:cNvSpPr>
            <a:spLocks noGrp="1"/>
          </p:cNvSpPr>
          <p:nvPr>
            <p:ph type="title"/>
          </p:nvPr>
        </p:nvSpPr>
        <p:spPr>
          <a:xfrm>
            <a:off x="628650" y="365126"/>
            <a:ext cx="7886700" cy="837142"/>
          </a:xfrm>
        </p:spPr>
        <p:txBody>
          <a:bodyPr>
            <a:normAutofit/>
          </a:bodyPr>
          <a:lstStyle/>
          <a:p>
            <a:pPr algn="ctr"/>
            <a:r>
              <a:rPr lang="es-MX" sz="3200" b="1" dirty="0"/>
              <a:t>CONTENIDO</a:t>
            </a:r>
          </a:p>
        </p:txBody>
      </p:sp>
      <p:sp>
        <p:nvSpPr>
          <p:cNvPr id="3" name="Marcador de contenido 2">
            <a:extLst>
              <a:ext uri="{FF2B5EF4-FFF2-40B4-BE49-F238E27FC236}">
                <a16:creationId xmlns:a16="http://schemas.microsoft.com/office/drawing/2014/main" xmlns="" id="{29F0B4A7-8A92-6096-CC2E-E2F31774FC95}"/>
              </a:ext>
            </a:extLst>
          </p:cNvPr>
          <p:cNvSpPr>
            <a:spLocks noGrp="1"/>
          </p:cNvSpPr>
          <p:nvPr>
            <p:ph idx="1"/>
          </p:nvPr>
        </p:nvSpPr>
        <p:spPr>
          <a:xfrm>
            <a:off x="571500" y="1202269"/>
            <a:ext cx="7943850" cy="5076295"/>
          </a:xfrm>
        </p:spPr>
        <p:txBody>
          <a:bodyPr/>
          <a:lstStyle/>
          <a:p>
            <a:pPr marL="514350" indent="-514350">
              <a:buAutoNum type="arabicPeriod"/>
            </a:pPr>
            <a:r>
              <a:rPr lang="es-MX" sz="4000" dirty="0"/>
              <a:t>PRESENTACIÓN</a:t>
            </a:r>
          </a:p>
          <a:p>
            <a:pPr marL="514350" indent="-514350">
              <a:buAutoNum type="arabicPeriod"/>
            </a:pPr>
            <a:r>
              <a:rPr lang="es-MX" sz="4000" dirty="0"/>
              <a:t>SESIONES DE AYUNTAMIENTO</a:t>
            </a:r>
          </a:p>
          <a:p>
            <a:pPr marL="0" indent="0">
              <a:buNone/>
            </a:pPr>
            <a:r>
              <a:rPr lang="es-MX" sz="4000" dirty="0"/>
              <a:t>3. ORGANOS DE GOBIERNO</a:t>
            </a:r>
          </a:p>
          <a:p>
            <a:pPr marL="0" indent="0">
              <a:buNone/>
            </a:pPr>
            <a:r>
              <a:rPr lang="es-MX" sz="4000" dirty="0"/>
              <a:t>4. INICIATIVAS </a:t>
            </a:r>
          </a:p>
          <a:p>
            <a:pPr marL="0" indent="0">
              <a:buNone/>
            </a:pPr>
            <a:r>
              <a:rPr lang="es-MX" sz="4000" dirty="0"/>
              <a:t>5. ATENCION CIUDADANA</a:t>
            </a:r>
          </a:p>
          <a:p>
            <a:pPr marL="0" indent="0">
              <a:buNone/>
            </a:pPr>
            <a:r>
              <a:rPr lang="es-MX" sz="4000" dirty="0"/>
              <a:t>6. CONCLUSIÓN</a:t>
            </a:r>
            <a:r>
              <a:rPr lang="es-MX" sz="2000" dirty="0"/>
              <a:t> </a:t>
            </a:r>
            <a:endParaRPr lang="es-MX" dirty="0"/>
          </a:p>
        </p:txBody>
      </p:sp>
    </p:spTree>
    <p:extLst>
      <p:ext uri="{BB962C8B-B14F-4D97-AF65-F5344CB8AC3E}">
        <p14:creationId xmlns:p14="http://schemas.microsoft.com/office/powerpoint/2010/main" val="3956429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EABEBE-F963-4C6E-881C-13D86CA32740}"/>
              </a:ext>
            </a:extLst>
          </p:cNvPr>
          <p:cNvSpPr>
            <a:spLocks noGrp="1"/>
          </p:cNvSpPr>
          <p:nvPr>
            <p:ph type="ctrTitle"/>
          </p:nvPr>
        </p:nvSpPr>
        <p:spPr>
          <a:xfrm>
            <a:off x="539552" y="321733"/>
            <a:ext cx="7461448" cy="1523091"/>
          </a:xfrm>
        </p:spPr>
        <p:txBody>
          <a:bodyPr>
            <a:normAutofit fontScale="90000"/>
          </a:bodyPr>
          <a:lstStyle/>
          <a:p>
            <a:pPr algn="just"/>
            <a:r>
              <a:rPr lang="es-MX" sz="3200" b="1" dirty="0" smtClean="0">
                <a:latin typeface="+mn-lt"/>
              </a:rPr>
              <a:t>4.5 INICIATIVA PARA </a:t>
            </a:r>
            <a:r>
              <a:rPr lang="es-MX" sz="3200" b="1" dirty="0" smtClean="0"/>
              <a:t>DECLARAR EL 17 DE OCTUBRE DE CADA AÑO COMO EL “DÍA MUNICIPAL DE LA CARNE EN SU JUGO</a:t>
            </a:r>
            <a:endParaRPr lang="es-MX" sz="3200" b="1" dirty="0">
              <a:latin typeface="+mn-lt"/>
            </a:endParaRPr>
          </a:p>
        </p:txBody>
      </p:sp>
      <p:sp>
        <p:nvSpPr>
          <p:cNvPr id="3" name="Subtítulo 2">
            <a:extLst>
              <a:ext uri="{FF2B5EF4-FFF2-40B4-BE49-F238E27FC236}">
                <a16:creationId xmlns:a16="http://schemas.microsoft.com/office/drawing/2014/main" xmlns="" id="{05717837-F141-E3C0-49BC-8867649F2C66}"/>
              </a:ext>
            </a:extLst>
          </p:cNvPr>
          <p:cNvSpPr>
            <a:spLocks noGrp="1"/>
          </p:cNvSpPr>
          <p:nvPr>
            <p:ph type="subTitle" idx="1"/>
          </p:nvPr>
        </p:nvSpPr>
        <p:spPr>
          <a:xfrm>
            <a:off x="683568" y="2060848"/>
            <a:ext cx="7704856" cy="3986907"/>
          </a:xfrm>
        </p:spPr>
        <p:txBody>
          <a:bodyPr>
            <a:normAutofit/>
          </a:bodyPr>
          <a:lstStyle/>
          <a:p>
            <a:pPr algn="just"/>
            <a:r>
              <a:rPr lang="es-MX" sz="2800" dirty="0" smtClean="0">
                <a:solidFill>
                  <a:schemeClr val="tx1"/>
                </a:solidFill>
              </a:rPr>
              <a:t>Esta iniciativa nace de una invitación por parte del Gobierno de Guadalajara, para que los municipios de la zona metropolitana, declaremos el día 17 de octubre de cada año, como el día municipal de la  carne en su jugo, en reconocimiento a este platillo orgullo de los jaliscienses y que es reconocido a nivel mundial por su sabor y exquisitez. </a:t>
            </a:r>
            <a:endParaRPr lang="es-MX" sz="2800" dirty="0">
              <a:solidFill>
                <a:schemeClr val="tx1"/>
              </a:solidFill>
            </a:endParaRPr>
          </a:p>
          <a:p>
            <a:endParaRPr lang="es-MX" dirty="0"/>
          </a:p>
        </p:txBody>
      </p:sp>
    </p:spTree>
    <p:extLst>
      <p:ext uri="{BB962C8B-B14F-4D97-AF65-F5344CB8AC3E}">
        <p14:creationId xmlns:p14="http://schemas.microsoft.com/office/powerpoint/2010/main" val="2709518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562" y="836613"/>
            <a:ext cx="7000875" cy="5289550"/>
          </a:xfrm>
        </p:spPr>
      </p:pic>
    </p:spTree>
    <p:extLst>
      <p:ext uri="{BB962C8B-B14F-4D97-AF65-F5344CB8AC3E}">
        <p14:creationId xmlns:p14="http://schemas.microsoft.com/office/powerpoint/2010/main" val="512744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s-MX" sz="3600" b="1" dirty="0" smtClean="0"/>
              <a:t>4.6 CAMPAÑA DE CONCIENTIZACION PARA EL CUIDADO DE LOS ANIMALES</a:t>
            </a:r>
            <a:endParaRPr lang="es-MX" sz="3600" b="1" dirty="0"/>
          </a:p>
        </p:txBody>
      </p:sp>
      <p:sp>
        <p:nvSpPr>
          <p:cNvPr id="3" name="2 Marcador de contenido"/>
          <p:cNvSpPr>
            <a:spLocks noGrp="1"/>
          </p:cNvSpPr>
          <p:nvPr>
            <p:ph idx="1"/>
          </p:nvPr>
        </p:nvSpPr>
        <p:spPr/>
        <p:txBody>
          <a:bodyPr/>
          <a:lstStyle/>
          <a:p>
            <a:pPr marL="0" indent="0" algn="just">
              <a:buNone/>
            </a:pPr>
            <a:r>
              <a:rPr lang="es-MX" dirty="0" smtClean="0"/>
              <a:t>El cuidado de los animales es parte importante del ser humano, por eso lanzamos esta iniciativa que va dirigida especialmente a las niñas y niños, mediante el cual se llevan talleres a sus escuelas para que aprendan el respeto y el cuidado que debemos de tener hacia los animales, esta campaña denominada Patitas de Amor, surgió de diversas reuniones con activistas en pro de los animales.</a:t>
            </a:r>
            <a:endParaRPr lang="es-MX" dirty="0"/>
          </a:p>
        </p:txBody>
      </p:sp>
    </p:spTree>
    <p:extLst>
      <p:ext uri="{BB962C8B-B14F-4D97-AF65-F5344CB8AC3E}">
        <p14:creationId xmlns:p14="http://schemas.microsoft.com/office/powerpoint/2010/main" val="488700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620688"/>
            <a:ext cx="2989379" cy="5360988"/>
          </a:xfr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893" y="1124744"/>
            <a:ext cx="5532107" cy="4149080"/>
          </a:xfrm>
          <a:prstGeom prst="rect">
            <a:avLst/>
          </a:prstGeom>
        </p:spPr>
      </p:pic>
    </p:spTree>
    <p:extLst>
      <p:ext uri="{BB962C8B-B14F-4D97-AF65-F5344CB8AC3E}">
        <p14:creationId xmlns:p14="http://schemas.microsoft.com/office/powerpoint/2010/main" val="1880723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B1A29E-B9F0-543F-6087-9307268277B5}"/>
              </a:ext>
            </a:extLst>
          </p:cNvPr>
          <p:cNvSpPr>
            <a:spLocks noGrp="1"/>
          </p:cNvSpPr>
          <p:nvPr>
            <p:ph type="ctrTitle"/>
          </p:nvPr>
        </p:nvSpPr>
        <p:spPr>
          <a:xfrm>
            <a:off x="1143000" y="499731"/>
            <a:ext cx="6858000" cy="1073889"/>
          </a:xfrm>
        </p:spPr>
        <p:txBody>
          <a:bodyPr/>
          <a:lstStyle/>
          <a:p>
            <a:pPr algn="l"/>
            <a:r>
              <a:rPr lang="es-MX" b="1" dirty="0">
                <a:latin typeface="+mn-lt"/>
              </a:rPr>
              <a:t>5. ATENCIÓN CIUDADANA</a:t>
            </a:r>
            <a:r>
              <a:rPr lang="es-MX" dirty="0"/>
              <a:t> </a:t>
            </a:r>
          </a:p>
        </p:txBody>
      </p:sp>
      <p:sp>
        <p:nvSpPr>
          <p:cNvPr id="3" name="Subtítulo 2">
            <a:extLst>
              <a:ext uri="{FF2B5EF4-FFF2-40B4-BE49-F238E27FC236}">
                <a16:creationId xmlns:a16="http://schemas.microsoft.com/office/drawing/2014/main" xmlns="" id="{9471E5C6-55D6-C1F5-2386-6917B49493FF}"/>
              </a:ext>
            </a:extLst>
          </p:cNvPr>
          <p:cNvSpPr>
            <a:spLocks noGrp="1"/>
          </p:cNvSpPr>
          <p:nvPr>
            <p:ph type="subTitle" idx="1"/>
          </p:nvPr>
        </p:nvSpPr>
        <p:spPr>
          <a:xfrm>
            <a:off x="1143000" y="1412776"/>
            <a:ext cx="6858000" cy="5147513"/>
          </a:xfrm>
        </p:spPr>
        <p:txBody>
          <a:bodyPr>
            <a:noAutofit/>
          </a:bodyPr>
          <a:lstStyle/>
          <a:p>
            <a:pPr algn="just"/>
            <a:r>
              <a:rPr lang="es-MX" sz="2200" dirty="0"/>
              <a:t>Como Regidora del Ayuntamiento constitucional de Tlajomulco de Zúñiga, lo que mas me apasiona es la atención ciudadana, poder ayudar desde mi espacio a las y los ciudadanos que acuden a solicitar un servicio o alguna gestión. El compromiso mas grande de su servidora es poder ayudar y poder dar solución a las personas que confían y acuden a nosotros. </a:t>
            </a:r>
          </a:p>
          <a:p>
            <a:pPr algn="just"/>
            <a:r>
              <a:rPr lang="es-MX" sz="2200" dirty="0"/>
              <a:t>Es por eso que la mayor parte de mi tiempo como funcionaria pública la dedico entre colonias, recorriendo las calles y sintiendo los problemas que aquejan a nuestra ciudadanía, así lo hice y lo seguiré haciendo en todos los rincones de nuestro municipio</a:t>
            </a:r>
            <a:r>
              <a:rPr lang="es-MX" sz="2200" dirty="0" smtClean="0"/>
              <a:t>.</a:t>
            </a:r>
          </a:p>
          <a:p>
            <a:pPr algn="just"/>
            <a:r>
              <a:rPr lang="es-MX" sz="2200" dirty="0" smtClean="0"/>
              <a:t>No me queda mas que agradecer a las personas que confiaron en mi y acudieron para que las apoyara.</a:t>
            </a:r>
            <a:endParaRPr lang="es-MX" sz="2200" dirty="0"/>
          </a:p>
        </p:txBody>
      </p:sp>
    </p:spTree>
    <p:extLst>
      <p:ext uri="{BB962C8B-B14F-4D97-AF65-F5344CB8AC3E}">
        <p14:creationId xmlns:p14="http://schemas.microsoft.com/office/powerpoint/2010/main" val="966711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ersonas sentadas en una mesa&#10;&#10;Descripción generada automáticamente con confianza media">
            <a:extLst>
              <a:ext uri="{FF2B5EF4-FFF2-40B4-BE49-F238E27FC236}">
                <a16:creationId xmlns:a16="http://schemas.microsoft.com/office/drawing/2014/main" xmlns="" id="{3F2E43D6-01C3-C0DC-3F11-85D90D810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591" y="503795"/>
            <a:ext cx="5862624" cy="5850410"/>
          </a:xfrm>
          <a:prstGeom prst="rect">
            <a:avLst/>
          </a:prstGeom>
        </p:spPr>
      </p:pic>
    </p:spTree>
    <p:extLst>
      <p:ext uri="{BB962C8B-B14F-4D97-AF65-F5344CB8AC3E}">
        <p14:creationId xmlns:p14="http://schemas.microsoft.com/office/powerpoint/2010/main" val="3377434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4659982" cy="6213309"/>
          </a:xfrm>
          <a:prstGeom prst="rect">
            <a:avLst/>
          </a:prstGeom>
        </p:spPr>
      </p:pic>
    </p:spTree>
    <p:extLst>
      <p:ext uri="{BB962C8B-B14F-4D97-AF65-F5344CB8AC3E}">
        <p14:creationId xmlns:p14="http://schemas.microsoft.com/office/powerpoint/2010/main" val="239526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4515966" cy="6021288"/>
          </a:xfrm>
          <a:prstGeom prst="rect">
            <a:avLst/>
          </a:prstGeom>
        </p:spPr>
      </p:pic>
    </p:spTree>
    <p:extLst>
      <p:ext uri="{BB962C8B-B14F-4D97-AF65-F5344CB8AC3E}">
        <p14:creationId xmlns:p14="http://schemas.microsoft.com/office/powerpoint/2010/main" val="1167882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836712"/>
            <a:ext cx="7164288" cy="5373216"/>
          </a:xfrm>
          <a:prstGeom prst="rect">
            <a:avLst/>
          </a:prstGeom>
        </p:spPr>
      </p:pic>
    </p:spTree>
    <p:extLst>
      <p:ext uri="{BB962C8B-B14F-4D97-AF65-F5344CB8AC3E}">
        <p14:creationId xmlns:p14="http://schemas.microsoft.com/office/powerpoint/2010/main" val="1508823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340768"/>
            <a:ext cx="7260299" cy="4083918"/>
          </a:xfrm>
          <a:prstGeom prst="rect">
            <a:avLst/>
          </a:prstGeom>
        </p:spPr>
      </p:pic>
    </p:spTree>
    <p:extLst>
      <p:ext uri="{BB962C8B-B14F-4D97-AF65-F5344CB8AC3E}">
        <p14:creationId xmlns:p14="http://schemas.microsoft.com/office/powerpoint/2010/main" val="3314929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74642"/>
          </a:xfrm>
        </p:spPr>
        <p:txBody>
          <a:bodyPr/>
          <a:lstStyle/>
          <a:p>
            <a:r>
              <a:rPr lang="es-MX" sz="6000" b="1" dirty="0"/>
              <a:t>1. PRESENTACIÓN </a:t>
            </a:r>
            <a:r>
              <a:rPr lang="es-MX" dirty="0"/>
              <a:t/>
            </a:r>
            <a:br>
              <a:rPr lang="es-MX" dirty="0"/>
            </a:br>
            <a:endParaRPr lang="es-MX" dirty="0"/>
          </a:p>
        </p:txBody>
      </p:sp>
    </p:spTree>
    <p:extLst>
      <p:ext uri="{BB962C8B-B14F-4D97-AF65-F5344CB8AC3E}">
        <p14:creationId xmlns:p14="http://schemas.microsoft.com/office/powerpoint/2010/main" val="4205784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908720"/>
            <a:ext cx="6156176" cy="4617132"/>
          </a:xfrm>
          <a:prstGeom prst="rect">
            <a:avLst/>
          </a:prstGeom>
        </p:spPr>
      </p:pic>
    </p:spTree>
    <p:extLst>
      <p:ext uri="{BB962C8B-B14F-4D97-AF65-F5344CB8AC3E}">
        <p14:creationId xmlns:p14="http://schemas.microsoft.com/office/powerpoint/2010/main" val="3841511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548680"/>
            <a:ext cx="6876256" cy="5157192"/>
          </a:xfrm>
          <a:prstGeom prst="rect">
            <a:avLst/>
          </a:prstGeom>
        </p:spPr>
      </p:pic>
    </p:spTree>
    <p:extLst>
      <p:ext uri="{BB962C8B-B14F-4D97-AF65-F5344CB8AC3E}">
        <p14:creationId xmlns:p14="http://schemas.microsoft.com/office/powerpoint/2010/main" val="42540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27584" y="620688"/>
            <a:ext cx="7272808" cy="707886"/>
          </a:xfrm>
          <a:prstGeom prst="rect">
            <a:avLst/>
          </a:prstGeom>
          <a:noFill/>
        </p:spPr>
        <p:txBody>
          <a:bodyPr wrap="square" rtlCol="0">
            <a:spAutoFit/>
          </a:bodyPr>
          <a:lstStyle/>
          <a:p>
            <a:r>
              <a:rPr lang="es-MX" sz="4000" b="1" dirty="0" smtClean="0"/>
              <a:t>6.0 CONCLUSION</a:t>
            </a:r>
            <a:endParaRPr lang="es-MX" sz="4000" b="1" dirty="0"/>
          </a:p>
        </p:txBody>
      </p:sp>
      <p:sp>
        <p:nvSpPr>
          <p:cNvPr id="4" name="3 CuadroTexto"/>
          <p:cNvSpPr txBox="1"/>
          <p:nvPr/>
        </p:nvSpPr>
        <p:spPr>
          <a:xfrm>
            <a:off x="611560" y="1700808"/>
            <a:ext cx="7776864" cy="4524315"/>
          </a:xfrm>
          <a:prstGeom prst="rect">
            <a:avLst/>
          </a:prstGeom>
          <a:noFill/>
        </p:spPr>
        <p:txBody>
          <a:bodyPr wrap="square" rtlCol="0">
            <a:spAutoFit/>
          </a:bodyPr>
          <a:lstStyle/>
          <a:p>
            <a:pPr algn="just"/>
            <a:r>
              <a:rPr lang="es-MX" sz="2000" dirty="0" smtClean="0"/>
              <a:t>Con este informe doy cumplimiento a lo establecido en el Reglamento del Ayuntamiento de Tlajomulco de Zúñiga, quiero agradecer a todos las personas de este municipio de Tlajomulco de Zúñiga, Jalisco, por haber confiado en su servidora para realizar este encargo que hasta el día de hoy a sido el mas importante, estén seguras que di todo de mi para poder dejar una huella e este municipio, en beneficio de todas y todos, especialmente en las Mujeres de nuestro municipio, ya que cada día luche por una Igualdad Sustantiva y por la erradicación de la violencia en cualquiera de sus modalidades en contra de las Mujeres.</a:t>
            </a:r>
          </a:p>
          <a:p>
            <a:endParaRPr lang="es-MX" dirty="0" smtClean="0"/>
          </a:p>
          <a:p>
            <a:pPr algn="ctr"/>
            <a:endParaRPr lang="es-MX" dirty="0" smtClean="0"/>
          </a:p>
          <a:p>
            <a:pPr algn="ctr"/>
            <a:r>
              <a:rPr lang="es-MX" dirty="0" smtClean="0"/>
              <a:t>____________________________</a:t>
            </a:r>
            <a:endParaRPr lang="es-MX" dirty="0"/>
          </a:p>
          <a:p>
            <a:pPr algn="ctr"/>
            <a:r>
              <a:rPr lang="es-MX" dirty="0" smtClean="0"/>
              <a:t>Abogada Ana Mayela Rodríguez Soria</a:t>
            </a:r>
          </a:p>
          <a:p>
            <a:pPr algn="ctr"/>
            <a:r>
              <a:rPr lang="es-MX" dirty="0" smtClean="0"/>
              <a:t>Regidora del Ayuntamiento de Tlajomulco de Zúñiga</a:t>
            </a:r>
            <a:endParaRPr lang="es-MX" dirty="0"/>
          </a:p>
          <a:p>
            <a:endParaRPr lang="es-MX" dirty="0"/>
          </a:p>
        </p:txBody>
      </p:sp>
    </p:spTree>
    <p:extLst>
      <p:ext uri="{BB962C8B-B14F-4D97-AF65-F5344CB8AC3E}">
        <p14:creationId xmlns:p14="http://schemas.microsoft.com/office/powerpoint/2010/main" val="1655351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60B7B4FA-0CD7-BA97-E358-F61E229BD4A7}"/>
              </a:ext>
            </a:extLst>
          </p:cNvPr>
          <p:cNvSpPr>
            <a:spLocks noGrp="1"/>
          </p:cNvSpPr>
          <p:nvPr>
            <p:ph idx="1"/>
          </p:nvPr>
        </p:nvSpPr>
        <p:spPr>
          <a:xfrm>
            <a:off x="628650" y="620689"/>
            <a:ext cx="7886700" cy="5556276"/>
          </a:xfrm>
        </p:spPr>
        <p:txBody>
          <a:bodyPr>
            <a:normAutofit fontScale="47500" lnSpcReduction="20000"/>
          </a:bodyPr>
          <a:lstStyle/>
          <a:p>
            <a:pPr marL="0" indent="0" algn="ctr">
              <a:buNone/>
            </a:pPr>
            <a:endParaRPr lang="es-MX" dirty="0"/>
          </a:p>
          <a:p>
            <a:pPr marL="0" indent="0" algn="ctr">
              <a:buNone/>
            </a:pPr>
            <a:endParaRPr lang="es-MX" dirty="0"/>
          </a:p>
          <a:p>
            <a:pPr marL="0" indent="0" algn="ctr">
              <a:buNone/>
            </a:pPr>
            <a:r>
              <a:rPr lang="es-MX" sz="5100" dirty="0"/>
              <a:t>HONORABLE AYUNTAMIENTO DE TLAJOMULCO DE ZÚÑIGA, JALISCO.</a:t>
            </a:r>
          </a:p>
          <a:p>
            <a:pPr marL="0" indent="0" algn="ctr">
              <a:buNone/>
            </a:pPr>
            <a:endParaRPr lang="es-MX" sz="5100" dirty="0"/>
          </a:p>
          <a:p>
            <a:pPr marL="0" indent="0" algn="ctr">
              <a:buNone/>
            </a:pPr>
            <a:r>
              <a:rPr lang="es-MX" sz="5100" dirty="0"/>
              <a:t>CIUDADANAS Y CIUDADANOS:</a:t>
            </a:r>
          </a:p>
          <a:p>
            <a:pPr marL="0" indent="0" algn="just">
              <a:buNone/>
            </a:pPr>
            <a:r>
              <a:rPr lang="es-MX" sz="5100" dirty="0">
                <a:effectLst/>
                <a:ea typeface="Arial Narrow" panose="020B0606020202030204" pitchFamily="34" charset="0"/>
                <a:cs typeface="Arial Narrow" panose="020B0606020202030204" pitchFamily="34" charset="0"/>
              </a:rPr>
              <a:t>Cumplimentando lo mandatado en el artículo 44 fracción XIII del Reglamento del Ayuntamiento del Municipio de Tlajomulco de Zúñiga, Jalisco hago entrega a este Ayuntamiento de mi </a:t>
            </a:r>
            <a:r>
              <a:rPr lang="es-MX" sz="5100" b="1" dirty="0">
                <a:effectLst/>
                <a:ea typeface="Arial Narrow" panose="020B0606020202030204" pitchFamily="34" charset="0"/>
                <a:cs typeface="Arial Narrow" panose="020B0606020202030204" pitchFamily="34" charset="0"/>
              </a:rPr>
              <a:t>T</a:t>
            </a:r>
            <a:r>
              <a:rPr lang="es-MX" sz="5100" b="1" dirty="0">
                <a:ea typeface="Arial Narrow" panose="020B0606020202030204" pitchFamily="34" charset="0"/>
                <a:cs typeface="Arial Narrow" panose="020B0606020202030204" pitchFamily="34" charset="0"/>
              </a:rPr>
              <a:t>ercer</a:t>
            </a:r>
            <a:r>
              <a:rPr lang="es-MX" sz="5100" b="1" dirty="0">
                <a:effectLst/>
                <a:ea typeface="Arial Narrow" panose="020B0606020202030204" pitchFamily="34" charset="0"/>
                <a:cs typeface="Arial Narrow" panose="020B0606020202030204" pitchFamily="34" charset="0"/>
              </a:rPr>
              <a:t> </a:t>
            </a:r>
            <a:r>
              <a:rPr lang="es-MX" sz="5100" b="1" dirty="0">
                <a:ea typeface="Arial Narrow" panose="020B0606020202030204" pitchFamily="34" charset="0"/>
                <a:cs typeface="Arial Narrow" panose="020B0606020202030204" pitchFamily="34" charset="0"/>
              </a:rPr>
              <a:t>I</a:t>
            </a:r>
            <a:r>
              <a:rPr lang="es-MX" sz="5100" b="1" dirty="0">
                <a:effectLst/>
                <a:ea typeface="Arial Narrow" panose="020B0606020202030204" pitchFamily="34" charset="0"/>
                <a:cs typeface="Arial Narrow" panose="020B0606020202030204" pitchFamily="34" charset="0"/>
              </a:rPr>
              <a:t>nforme de Actividades</a:t>
            </a:r>
            <a:r>
              <a:rPr lang="es-MX" sz="5100" dirty="0">
                <a:effectLst/>
                <a:ea typeface="Arial Narrow" panose="020B0606020202030204" pitchFamily="34" charset="0"/>
                <a:cs typeface="Arial Narrow" panose="020B0606020202030204" pitchFamily="34" charset="0"/>
              </a:rPr>
              <a:t> realizadas en mi calidad de Regidora durante el periodo comprendido del 01 de septiembre de 2023 al 31 de agosto de 2024. El presente informe permite recapitular de manera general las actividades realizadas en el ejercicio las funciones que me fueron conferidas en mi carácter de Regidora en el periodo antes mencionado y da cuenta de las siguientes actividades:</a:t>
            </a:r>
            <a:r>
              <a:rPr lang="es-MX" sz="5100" dirty="0">
                <a:effectLst/>
                <a:ea typeface="Calibri" panose="020F0502020204030204" pitchFamily="34" charset="0"/>
              </a:rPr>
              <a:t/>
            </a:r>
            <a:br>
              <a:rPr lang="es-MX" sz="5100" dirty="0">
                <a:effectLst/>
                <a:ea typeface="Calibri" panose="020F0502020204030204" pitchFamily="34" charset="0"/>
              </a:rPr>
            </a:br>
            <a:endParaRPr lang="es-MX" sz="5100" dirty="0"/>
          </a:p>
          <a:p>
            <a:pPr marL="0" indent="0">
              <a:buNone/>
            </a:pPr>
            <a:endParaRPr lang="es-MX" dirty="0"/>
          </a:p>
          <a:p>
            <a:pPr marL="0" indent="0">
              <a:buNone/>
            </a:pPr>
            <a:endParaRPr lang="es-MX" dirty="0"/>
          </a:p>
        </p:txBody>
      </p:sp>
    </p:spTree>
    <p:extLst>
      <p:ext uri="{BB962C8B-B14F-4D97-AF65-F5344CB8AC3E}">
        <p14:creationId xmlns:p14="http://schemas.microsoft.com/office/powerpoint/2010/main" val="180096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8EB30258-6A66-7401-2F5E-7C222B4F1FF4}"/>
              </a:ext>
            </a:extLst>
          </p:cNvPr>
          <p:cNvSpPr txBox="1"/>
          <p:nvPr/>
        </p:nvSpPr>
        <p:spPr>
          <a:xfrm>
            <a:off x="387351" y="1024468"/>
            <a:ext cx="8337550" cy="3785652"/>
          </a:xfrm>
          <a:prstGeom prst="rect">
            <a:avLst/>
          </a:prstGeom>
          <a:noFill/>
        </p:spPr>
        <p:txBody>
          <a:bodyPr wrap="square" rtlCol="0">
            <a:spAutoFit/>
          </a:bodyPr>
          <a:lstStyle/>
          <a:p>
            <a:pPr algn="just"/>
            <a:r>
              <a:rPr lang="es-MX" sz="2400" dirty="0"/>
              <a:t>Sirva el presente documento para dar cuenta a las y los Tlajomulquenses lo realizado, rindo informe como lo he hecho desde el primer día, pues fue con el apoyo que nos brindaron los ciudadanos el que hoy nos tiene aquí en esta alta responsabilidad, es un honor y un orgullo poder servir a mi ciudad y a sus habitantes. Los logros que hemos alcanzado este  año de ejercicio me han llenado de orgullo y satisfacción. Aun con estos logros nuestros anhelos son más, sabedora que mucho falta por hacer, pero desde el lugar en el que este seguiré luchando por un mejor futuro para Tlajomulco. </a:t>
            </a:r>
          </a:p>
        </p:txBody>
      </p:sp>
    </p:spTree>
    <p:extLst>
      <p:ext uri="{BB962C8B-B14F-4D97-AF65-F5344CB8AC3E}">
        <p14:creationId xmlns:p14="http://schemas.microsoft.com/office/powerpoint/2010/main" val="1983557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433467"/>
          </a:xfrm>
        </p:spPr>
        <p:txBody>
          <a:bodyPr/>
          <a:lstStyle/>
          <a:p>
            <a:pPr marL="0" indent="0">
              <a:buNone/>
            </a:pPr>
            <a:endParaRPr lang="es-MX" sz="2400" dirty="0"/>
          </a:p>
          <a:p>
            <a:pPr marL="0" indent="0">
              <a:buNone/>
            </a:pPr>
            <a:endParaRPr lang="es-MX" sz="2400" dirty="0"/>
          </a:p>
          <a:p>
            <a:pPr marL="0" indent="0" algn="just">
              <a:buNone/>
            </a:pPr>
            <a:r>
              <a:rPr lang="es-MX" sz="2400" dirty="0"/>
              <a:t>Se que el camino fue el correcto pues los resultados así lo demuestran, me trace un rumbo claro y hacia ahí llegue, con el trabajo arduo, el del día a día, ese que engrandece a quienes lo realizan pues nuestro empeño fue convertir a Tlajomulco en una ciudad de oportunidades. Todo gran proyecto requiere de un gran esfuerzo y es más fácil lograrlo si este es compartido, por lo mismo quiero agradecer el apoyo de todas las personas involucradas, que se han empeñado en algo tan loable y grandioso. </a:t>
            </a:r>
          </a:p>
          <a:p>
            <a:endParaRPr lang="es-MX" dirty="0"/>
          </a:p>
        </p:txBody>
      </p:sp>
    </p:spTree>
    <p:extLst>
      <p:ext uri="{BB962C8B-B14F-4D97-AF65-F5344CB8AC3E}">
        <p14:creationId xmlns:p14="http://schemas.microsoft.com/office/powerpoint/2010/main" val="14869900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TotalTime>
  <Words>1511</Words>
  <Application>Microsoft Office PowerPoint</Application>
  <PresentationFormat>Presentación en pantalla (4:3)</PresentationFormat>
  <Paragraphs>122</Paragraphs>
  <Slides>62</Slides>
  <Notes>1</Notes>
  <HiddenSlides>0</HiddenSlides>
  <MMClips>0</MMClips>
  <ScaleCrop>false</ScaleCrop>
  <HeadingPairs>
    <vt:vector size="4" baseType="variant">
      <vt:variant>
        <vt:lpstr>Tema</vt:lpstr>
      </vt:variant>
      <vt:variant>
        <vt:i4>1</vt:i4>
      </vt:variant>
      <vt:variant>
        <vt:lpstr>Títulos de diapositiva</vt:lpstr>
      </vt:variant>
      <vt:variant>
        <vt:i4>62</vt:i4>
      </vt:variant>
    </vt:vector>
  </HeadingPairs>
  <TitlesOfParts>
    <vt:vector size="63" baseType="lpstr">
      <vt:lpstr>Tema de Office</vt:lpstr>
      <vt:lpstr>REGIDORA ANA MAYELA RODRIGUEZ SORIA</vt:lpstr>
      <vt:lpstr> INFORME ANUAL DE ACTIVIDADES 2023-2024</vt:lpstr>
      <vt:lpstr>PRESIDENTA DE LA COMISION EDILICIA DE IGUALDAD DE GÉNERO Y DE LA DIVERSIDAD SEXUAL</vt:lpstr>
      <vt:lpstr>Presentación de PowerPoint</vt:lpstr>
      <vt:lpstr>CONTENIDO</vt:lpstr>
      <vt:lpstr>1. PRESENTACIÓN  </vt:lpstr>
      <vt:lpstr>Presentación de PowerPoint</vt:lpstr>
      <vt:lpstr>Presentación de PowerPoint</vt:lpstr>
      <vt:lpstr>Presentación de PowerPoint</vt:lpstr>
      <vt:lpstr>2. SESIONES DE AYUNTAMIENTO </vt:lpstr>
      <vt:lpstr>2.1 SESION SOLEMNE DE AYUNTAMIENTO  12 DE SEPTIEMBRE DE 2023</vt:lpstr>
      <vt:lpstr>2.2 SESION SOLEMNE DE AYUNTAMIENTO  15 DE SEPTIEMBRE DE 2023</vt:lpstr>
      <vt:lpstr>2.3 SESION ORDINARIA DE AYUNTAMIENTO 28 DE SEPTIEMBRE DE 2023</vt:lpstr>
      <vt:lpstr>2.4 SESION ORDINARIA DE AYUNTAMIENTO  18 DE OCTUBRE DE 2023</vt:lpstr>
      <vt:lpstr>2.5 SESION EXTRAORDINARIA DE AYUNTAMIENTO 09 DE NOVIEMBRE DE 2023</vt:lpstr>
      <vt:lpstr>2.6 SESION EXTRAORDINARIA DE AYUNTAMIENTO 09 DE NOVIEMBRE DE 2023</vt:lpstr>
      <vt:lpstr>2.7 SESION ORDINARIA DE AYUNTAMIENTO 30 DE NOVIEMBRE DE 2023</vt:lpstr>
      <vt:lpstr>2.8 SESION SOLEMNE DE AYUNTAMIENTO  11 DE DICIEMBRE DE 2023</vt:lpstr>
      <vt:lpstr>2.9 SESION ORDINARIA DE AYUNTAMIENTO 14 DE DICIEMBRE DE 2024</vt:lpstr>
      <vt:lpstr>2.10 SESION ORDINARIA DE AYUNTAMIENTO  26 DE ENERO DE 2024</vt:lpstr>
      <vt:lpstr>2.11 SESION EXTRAORDINARIA DE AYUNTAMIENTO 15 DE FEBRERO DE 2024</vt:lpstr>
      <vt:lpstr>2.13 SESION SOLEMNE DE AYUNTAMIENTO  23 DE FEBRERO DE 2024</vt:lpstr>
      <vt:lpstr>2.14 SESION ORDINARIA DE AYUNTAMIENTO  23 DE FEBRERO DE 2024</vt:lpstr>
      <vt:lpstr>2.15 SESION EXTRAORDINARIA DE AYUNTAMIENTO 04 DE MARZO DE 2024</vt:lpstr>
      <vt:lpstr>2.16 SESION ORDINARIA DE AYUNTAMIENTO  15 DE MARZO DE 2024</vt:lpstr>
      <vt:lpstr>2.17 SESION EXTRAORDINARIA DE AYUNTAMIENTO 21 DE MARZO 2024</vt:lpstr>
      <vt:lpstr>2.18 SESION EXTRAORDINARIA DE AYUNTAMIENTO  26 DE ABRIL DE 2024</vt:lpstr>
      <vt:lpstr>2.19 SESION ORDINARIA DE AYUNTAMIENTO 26 DE ABRIL DE 2024</vt:lpstr>
      <vt:lpstr>2.20 SESION ORDINARIA DE AYUNTAMIENTO  20 DE MAYO DE 2024</vt:lpstr>
      <vt:lpstr>2.21 SESION SOLEMNE DE AYUNTAMIENTO  14 DE JUNIO DE 2024</vt:lpstr>
      <vt:lpstr>2.22 SESION ORDINARIA DE AYUNTAMIENTO 26 DE JUNIO DE 2024</vt:lpstr>
      <vt:lpstr>2.21 SESION ORDINARIA DE AYUNTAMIENTO  19 DE JULIO DE 2024</vt:lpstr>
      <vt:lpstr>2.22 SESION ORDINARIA DE AYUNTAMIENTO  09 DE AGOSTO DE 2024</vt:lpstr>
      <vt:lpstr>2.23 SESION EXTRAORDINARIA DE AYUNTAMIENTO 22 DE AGOSTO DE 2024</vt:lpstr>
      <vt:lpstr>SESIONES DE AYUNTAMIENTO</vt:lpstr>
      <vt:lpstr>Presentación de PowerPoint</vt:lpstr>
      <vt:lpstr>3. ORGANOS DE GOBIERNO</vt:lpstr>
      <vt:lpstr>3.1 JUNTA DE GOBIERNO DEL INSTITUTO MUNICIPAL DE LA MUJER TLAJOMULQUENSE 31 DE OCTUBRE DE 2023</vt:lpstr>
      <vt:lpstr>Presentación de PowerPoint</vt:lpstr>
      <vt:lpstr>Presentación de PowerPoint</vt:lpstr>
      <vt:lpstr>4. INICIATIVAS</vt:lpstr>
      <vt:lpstr>4.1 CAMPAÑA DE CONCIENTIZACION EN EL MES DE OCTUBRE PARA LA DETECCION OPORTUNA DEL CANCER DE MAMA Y CERVICOUTERINO </vt:lpstr>
      <vt:lpstr>Presentación de PowerPoint</vt:lpstr>
      <vt:lpstr>4.2 INICIATIVA ESTRATEGIA ALE</vt:lpstr>
      <vt:lpstr>Presentación de PowerPoint</vt:lpstr>
      <vt:lpstr>4.3 INICIATIVA PARA LA CELEBRACION DE CONVENIO CON LA COMUNIDAD DE SOGUEROS DE SAN MIGUEL CUYUTLAN </vt:lpstr>
      <vt:lpstr>Presentación de PowerPoint</vt:lpstr>
      <vt:lpstr>4.4 INICIATIVA PARA LA CREACION DEL REGLAMENTO DE CUIDADOS</vt:lpstr>
      <vt:lpstr>Presentación de PowerPoint</vt:lpstr>
      <vt:lpstr>4.5 INICIATIVA PARA DECLARAR EL 17 DE OCTUBRE DE CADA AÑO COMO EL “DÍA MUNICIPAL DE LA CARNE EN SU JUGO</vt:lpstr>
      <vt:lpstr>Presentación de PowerPoint</vt:lpstr>
      <vt:lpstr>4.6 CAMPAÑA DE CONCIENTIZACION PARA EL CUIDADO DE LOS ANIMALES</vt:lpstr>
      <vt:lpstr>Presentación de PowerPoint</vt:lpstr>
      <vt:lpstr>5. ATENCIÓN CIUDADANA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ANUAL DE ACTIVIDADES REGIDORA ANA MAYELA RODRIGUEZ SORIA</dc:title>
  <dc:creator>ANA MAYELA RODRIGUEZ SORIA - PC-0035</dc:creator>
  <cp:lastModifiedBy>ANA MAYELA RODRIGUEZ SORIA - PC-0035</cp:lastModifiedBy>
  <cp:revision>36</cp:revision>
  <dcterms:created xsi:type="dcterms:W3CDTF">2024-08-28T15:17:16Z</dcterms:created>
  <dcterms:modified xsi:type="dcterms:W3CDTF">2024-08-30T19:29:33Z</dcterms:modified>
</cp:coreProperties>
</file>