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2" r:id="rId7"/>
    <p:sldId id="263" r:id="rId8"/>
    <p:sldId id="268" r:id="rId9"/>
    <p:sldId id="269" r:id="rId10"/>
    <p:sldId id="270" r:id="rId11"/>
    <p:sldId id="265" r:id="rId12"/>
    <p:sldId id="266" r:id="rId13"/>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2544"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213822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19237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10641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45618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41342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169589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52489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46390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06772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281808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73E0011-3353-4294-BEF9-85498E5A9FEA}" type="datetimeFigureOut">
              <a:rPr lang="es-MX" smtClean="0"/>
              <a:t>24/09/2024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071B896-873B-4706-8C4F-3F31D9F04E9D}" type="slidenum">
              <a:rPr lang="es-MX" smtClean="0"/>
              <a:t>‹Nº›</a:t>
            </a:fld>
            <a:endParaRPr lang="es-MX"/>
          </a:p>
        </p:txBody>
      </p:sp>
    </p:spTree>
    <p:extLst>
      <p:ext uri="{BB962C8B-B14F-4D97-AF65-F5344CB8AC3E}">
        <p14:creationId xmlns:p14="http://schemas.microsoft.com/office/powerpoint/2010/main" val="355759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73E0011-3353-4294-BEF9-85498E5A9FEA}" type="datetimeFigureOut">
              <a:rPr lang="es-MX" smtClean="0"/>
              <a:t>24/09/2024</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71B896-873B-4706-8C4F-3F31D9F04E9D}" type="slidenum">
              <a:rPr lang="es-MX" smtClean="0"/>
              <a:t>‹Nº›</a:t>
            </a:fld>
            <a:endParaRPr lang="es-MX"/>
          </a:p>
        </p:txBody>
      </p:sp>
    </p:spTree>
    <p:extLst>
      <p:ext uri="{BB962C8B-B14F-4D97-AF65-F5344CB8AC3E}">
        <p14:creationId xmlns:p14="http://schemas.microsoft.com/office/powerpoint/2010/main" val="110941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9.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4664" y="1835696"/>
            <a:ext cx="5976664" cy="5570756"/>
          </a:xfrm>
          <a:prstGeom prst="rect">
            <a:avLst/>
          </a:prstGeom>
        </p:spPr>
        <p:txBody>
          <a:bodyPr wrap="square">
            <a:spAutoFit/>
          </a:bodyPr>
          <a:lstStyle/>
          <a:p>
            <a:pPr algn="ctr"/>
            <a:r>
              <a:rPr lang="es-ES" sz="4000" b="1" dirty="0">
                <a:solidFill>
                  <a:schemeClr val="bg1"/>
                </a:solidFill>
                <a:effectLst>
                  <a:outerShdw blurRad="38100" dist="38100" dir="2700000" algn="tl">
                    <a:srgbClr val="000000">
                      <a:alpha val="43137"/>
                    </a:srgbClr>
                  </a:outerShdw>
                </a:effectLst>
                <a:latin typeface="Century Gothic" pitchFamily="34" charset="0"/>
                <a:ea typeface="Segoe UI Black" pitchFamily="34" charset="0"/>
              </a:rPr>
              <a:t>COMISIÓN EDILICIA DE </a:t>
            </a:r>
          </a:p>
          <a:p>
            <a:pPr algn="ctr"/>
            <a:r>
              <a:rPr lang="es-ES" sz="4000" b="1" dirty="0">
                <a:solidFill>
                  <a:schemeClr val="bg1"/>
                </a:solidFill>
                <a:effectLst>
                  <a:outerShdw blurRad="38100" dist="38100" dir="2700000" algn="tl">
                    <a:srgbClr val="000000">
                      <a:alpha val="43137"/>
                    </a:srgbClr>
                  </a:outerShdw>
                </a:effectLst>
                <a:latin typeface="Century Gothic" pitchFamily="34" charset="0"/>
                <a:ea typeface="Segoe UI Black" pitchFamily="34" charset="0"/>
              </a:rPr>
              <a:t>MEDIO AMBIENTE Y SUSTENTABILIDAD</a:t>
            </a:r>
          </a:p>
          <a:p>
            <a:pPr algn="ctr"/>
            <a:endParaRPr lang="es-ES" sz="32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32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endParaRPr lang="es-ES" sz="2400" b="1" dirty="0">
              <a:solidFill>
                <a:schemeClr val="accent6"/>
              </a:solidFill>
              <a:effectLst>
                <a:outerShdw blurRad="38100" dist="38100" dir="2700000" algn="tl">
                  <a:srgbClr val="000000">
                    <a:alpha val="43137"/>
                  </a:srgbClr>
                </a:outerShdw>
              </a:effectLst>
              <a:latin typeface="Century Gothic" pitchFamily="34" charset="0"/>
              <a:ea typeface="Segoe UI Black" pitchFamily="34" charset="0"/>
            </a:endParaRPr>
          </a:p>
          <a:p>
            <a:pPr algn="ctr"/>
            <a:r>
              <a:rPr lang="es-ES" sz="2400" b="1" dirty="0">
                <a:solidFill>
                  <a:schemeClr val="bg1">
                    <a:lumMod val="75000"/>
                  </a:schemeClr>
                </a:solidFill>
                <a:effectLst>
                  <a:outerShdw blurRad="38100" dist="38100" dir="2700000" algn="tl">
                    <a:srgbClr val="000000">
                      <a:alpha val="43137"/>
                    </a:srgbClr>
                  </a:outerShdw>
                </a:effectLst>
                <a:latin typeface="Century Gothic" pitchFamily="34" charset="0"/>
                <a:ea typeface="Segoe UI Black" pitchFamily="34" charset="0"/>
              </a:rPr>
              <a:t>      </a:t>
            </a:r>
            <a:r>
              <a:rPr lang="es-ES" sz="2800" b="1" dirty="0">
                <a:solidFill>
                  <a:schemeClr val="bg1">
                    <a:lumMod val="50000"/>
                  </a:schemeClr>
                </a:solidFill>
                <a:effectLst>
                  <a:outerShdw blurRad="38100" dist="38100" dir="2700000" algn="tl">
                    <a:srgbClr val="000000">
                      <a:alpha val="43137"/>
                    </a:srgbClr>
                  </a:outerShdw>
                </a:effectLst>
                <a:latin typeface="Century Gothic" pitchFamily="34" charset="0"/>
                <a:ea typeface="Segoe UI Black" pitchFamily="34" charset="0"/>
              </a:rPr>
              <a:t>TERCER INFORME</a:t>
            </a:r>
          </a:p>
        </p:txBody>
      </p:sp>
    </p:spTree>
    <p:extLst>
      <p:ext uri="{BB962C8B-B14F-4D97-AF65-F5344CB8AC3E}">
        <p14:creationId xmlns:p14="http://schemas.microsoft.com/office/powerpoint/2010/main" val="61013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525344" cy="9144000"/>
          </a:xfrm>
        </p:spPr>
        <p:txBody>
          <a:bodyPr>
            <a:normAutofit/>
          </a:bodyPr>
          <a:lstStyle/>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ctr">
              <a:buNone/>
            </a:pPr>
            <a:r>
              <a:rPr lang="es-ES" sz="2200" b="1" dirty="0">
                <a:solidFill>
                  <a:schemeClr val="accent6"/>
                </a:solidFill>
                <a:effectLst>
                  <a:outerShdw blurRad="38100" dist="38100" dir="2700000" algn="tl">
                    <a:srgbClr val="000000">
                      <a:alpha val="43137"/>
                    </a:srgbClr>
                  </a:outerShdw>
                </a:effectLst>
                <a:latin typeface="Rockwell Extra Bold" pitchFamily="18" charset="0"/>
                <a:ea typeface="Malgun Gothic" pitchFamily="34" charset="-127"/>
              </a:rPr>
              <a:t>	</a:t>
            </a:r>
            <a:endPar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endParaRPr>
          </a:p>
          <a:p>
            <a:pPr marL="0" indent="0" algn="ctr">
              <a:buNone/>
            </a:pPr>
            <a:endPar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endParaRPr>
          </a:p>
          <a:p>
            <a:pPr marL="0" indent="0" algn="just">
              <a:buNone/>
            </a:pPr>
            <a:r>
              <a:rPr lang="es-ES" sz="2200" b="1" dirty="0">
                <a:solidFill>
                  <a:schemeClr val="bg1"/>
                </a:solidFill>
                <a:latin typeface="Rockwell Extra Bold" pitchFamily="18" charset="0"/>
                <a:ea typeface="Malgun Gothic" pitchFamily="34" charset="-127"/>
              </a:rPr>
              <a:t>	Nuestro medio ambiente,      	nuestro futuro </a:t>
            </a:r>
          </a:p>
          <a:p>
            <a:pPr marL="0" indent="0" algn="ctr">
              <a:buNone/>
            </a:pPr>
            <a:endParaRPr lang="es-ES" sz="1400" b="1" dirty="0">
              <a:solidFill>
                <a:schemeClr val="bg1"/>
              </a:solidFill>
              <a:latin typeface="Malgun Gothic" pitchFamily="34" charset="-127"/>
              <a:ea typeface="Malgun Gothic" pitchFamily="34" charset="-127"/>
            </a:endParaRPr>
          </a:p>
          <a:p>
            <a:pPr marL="0" lvl="0" indent="0" algn="just">
              <a:buNone/>
            </a:pPr>
            <a:r>
              <a:rPr lang="es-ES" sz="20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	</a:t>
            </a:r>
            <a:r>
              <a:rPr lang="es-ES" sz="2000" b="1" dirty="0">
                <a:solidFill>
                  <a:schemeClr val="bg1"/>
                </a:solidFill>
                <a:latin typeface="Century Gothic" pitchFamily="34" charset="0"/>
                <a:ea typeface="Malgun Gothic" pitchFamily="34" charset="-127"/>
              </a:rPr>
              <a:t>P</a:t>
            </a:r>
            <a:r>
              <a:rPr lang="es-ES" sz="1400" b="1" dirty="0">
                <a:solidFill>
                  <a:schemeClr val="bg1"/>
                </a:solidFill>
                <a:latin typeface="Century Gothic" pitchFamily="34" charset="0"/>
                <a:ea typeface="Malgun Gothic" pitchFamily="34" charset="-127"/>
              </a:rPr>
              <a:t>resenté una iniciativa para que, a </a:t>
            </a:r>
            <a:r>
              <a:rPr lang="es-MX" sz="1400" b="1" dirty="0">
                <a:solidFill>
                  <a:schemeClr val="bg1"/>
                </a:solidFill>
                <a:latin typeface="Century Gothic" pitchFamily="34" charset="0"/>
                <a:ea typeface="Malgun Gothic" pitchFamily="34" charset="-127"/>
              </a:rPr>
              <a:t>diferencia del “Plan de 	Acción 	Climática Municipal basada en el Bienestar y la 	Sustentabilidad  para el Municipio de Tlajomulco de Zúñiga, 	Jalisco” (PACMUBIS), es importante contar con un nuevo 	instrumento como política pública que cubra imprevistos y 	solvente los  estragos que la contaminación y otros 	factores 	demeritan nuestro Municipio; este instrumento es, sin 	duda 	alguna, el “Plan de Acción del Cambio Climático 	del Municipio de Tlajomulco de Zúñiga, Jalisco”, cuyos 	objetivos 	rebasan los actualmente adquiridos por nuestro 	Municipio y que se requiere de doctos en las diversas 	problemáticas para 	construir un modelo innovador y pionero 	en nuestro Estado. </a:t>
            </a:r>
          </a:p>
          <a:p>
            <a:pPr marL="0" lvl="0" indent="0" algn="just">
              <a:buNone/>
            </a:pPr>
            <a:endParaRPr lang="es-MX" sz="1400" b="1" dirty="0">
              <a:solidFill>
                <a:schemeClr val="bg1"/>
              </a:solidFill>
              <a:latin typeface="Century Gothic" pitchFamily="34" charset="0"/>
              <a:ea typeface="Malgun Gothic" pitchFamily="34" charset="-127"/>
            </a:endParaRPr>
          </a:p>
          <a:p>
            <a:pPr marL="0" indent="0" algn="just">
              <a:buNone/>
            </a:pPr>
            <a:r>
              <a:rPr lang="es-MX" sz="1400" b="1" dirty="0">
                <a:solidFill>
                  <a:schemeClr val="bg1"/>
                </a:solidFill>
                <a:latin typeface="Century Gothic" pitchFamily="34" charset="0"/>
                <a:ea typeface="Malgun Gothic" pitchFamily="34" charset="-127"/>
              </a:rPr>
              <a:t>	Es por eso que instruiremos con esta iniciativa a la autoridad 	municipal facultada en materia ambiental a que realice las 	gestiones 	necesarias para la elaboración de tan importante 	instrumento, toda vez de que una de las prioridades no solo 	del actual Alcalde 	Municipal, sino de la gente es el medio 	ambiente; por eso debemos de aportarle a la 	transformación ambiental  y su conservación.</a:t>
            </a:r>
          </a:p>
          <a:p>
            <a:pPr marL="0" lvl="0" indent="0" algn="just">
              <a:buNone/>
            </a:pPr>
            <a:endParaRPr lang="es-MX" sz="1400" dirty="0"/>
          </a:p>
          <a:p>
            <a:pPr marL="0" indent="0" algn="just">
              <a:buNone/>
            </a:pPr>
            <a:r>
              <a:rPr lang="es-MX" sz="1400" dirty="0">
                <a:latin typeface="Malgun Gothic" pitchFamily="34" charset="-127"/>
                <a:ea typeface="Malgun Gothic" pitchFamily="34" charset="-127"/>
              </a:rPr>
              <a:t> </a:t>
            </a:r>
          </a:p>
          <a:p>
            <a:pPr marL="0" indent="0" algn="just">
              <a:buNone/>
            </a:pPr>
            <a:endParaRPr lang="es-ES" sz="14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Tree>
    <p:extLst>
      <p:ext uri="{BB962C8B-B14F-4D97-AF65-F5344CB8AC3E}">
        <p14:creationId xmlns:p14="http://schemas.microsoft.com/office/powerpoint/2010/main" val="371113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73522" y="0"/>
            <a:ext cx="5584476" cy="9144000"/>
          </a:xfrm>
        </p:spPr>
        <p:txBody>
          <a:bodyPr>
            <a:normAutofit/>
          </a:bodyPr>
          <a:lstStyle/>
          <a:p>
            <a:pPr marL="0" indent="0" algn="just">
              <a:buNone/>
            </a:pPr>
            <a:endParaRPr lang="es-MX"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
        <p:nvSpPr>
          <p:cNvPr id="4" name="3 Rectángulo"/>
          <p:cNvSpPr/>
          <p:nvPr/>
        </p:nvSpPr>
        <p:spPr>
          <a:xfrm>
            <a:off x="1999243" y="3419872"/>
            <a:ext cx="3065911" cy="1348691"/>
          </a:xfrm>
          <a:prstGeom prst="rect">
            <a:avLst/>
          </a:prstGeom>
        </p:spPr>
        <p:txBody>
          <a:bodyPr wrap="square" lIns="116449" tIns="58224" rIns="116449" bIns="58224">
            <a:spAutoFit/>
          </a:bodyPr>
          <a:lstStyle/>
          <a:p>
            <a:pPr algn="ctr"/>
            <a:r>
              <a:rPr lang="es-ES" sz="3100" b="1" dirty="0">
                <a:solidFill>
                  <a:schemeClr val="bg1"/>
                </a:solidFill>
                <a:latin typeface="Rockwell Extra Bold" pitchFamily="18" charset="0"/>
                <a:ea typeface="Segoe UI Black" pitchFamily="34" charset="0"/>
              </a:rPr>
              <a:t>Lizbeth </a:t>
            </a:r>
          </a:p>
          <a:p>
            <a:pPr algn="ctr"/>
            <a:r>
              <a:rPr lang="es-ES" sz="3100" b="1" dirty="0">
                <a:solidFill>
                  <a:schemeClr val="bg1"/>
                </a:solidFill>
                <a:latin typeface="Rockwell Extra Bold" pitchFamily="18" charset="0"/>
                <a:ea typeface="Segoe UI Black" pitchFamily="34" charset="0"/>
              </a:rPr>
              <a:t>Santillan</a:t>
            </a:r>
          </a:p>
          <a:p>
            <a:pPr algn="ctr"/>
            <a:r>
              <a:rPr lang="es-ES" b="1" dirty="0">
                <a:solidFill>
                  <a:schemeClr val="bg1"/>
                </a:solidFill>
                <a:latin typeface="Segoe UI Black" pitchFamily="34" charset="0"/>
                <a:ea typeface="Segoe UI Black" pitchFamily="34" charset="0"/>
              </a:rPr>
              <a:t>Regidora</a:t>
            </a:r>
            <a:endParaRPr lang="es-MX" b="1" dirty="0">
              <a:solidFill>
                <a:schemeClr val="bg1"/>
              </a:solidFill>
              <a:latin typeface="Segoe UI Black" pitchFamily="34" charset="0"/>
              <a:ea typeface="Segoe UI Black" pitchFamily="34" charset="0"/>
            </a:endParaRPr>
          </a:p>
        </p:txBody>
      </p:sp>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3483" b="78652" l="9507" r="100000"/>
                    </a14:imgEffect>
                    <a14:imgEffect>
                      <a14:brightnessContrast contrast="40000"/>
                    </a14:imgEffect>
                  </a14:imgLayer>
                </a14:imgProps>
              </a:ext>
              <a:ext uri="{28A0092B-C50C-407E-A947-70E740481C1C}">
                <a14:useLocalDpi xmlns:a14="http://schemas.microsoft.com/office/drawing/2010/main" val="0"/>
              </a:ext>
            </a:extLst>
          </a:blip>
          <a:srcRect l="94245" t="29787" b="18416"/>
          <a:stretch/>
        </p:blipFill>
        <p:spPr>
          <a:xfrm>
            <a:off x="3928740" y="8548787"/>
            <a:ext cx="88117" cy="110983"/>
          </a:xfrm>
          <a:prstGeom prst="rect">
            <a:avLst/>
          </a:prstGeom>
        </p:spPr>
      </p:pic>
      <p:pic>
        <p:nvPicPr>
          <p:cNvPr id="6" name="5 Imagen"/>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3483" b="78652" l="9507" r="100000"/>
                    </a14:imgEffect>
                    <a14:imgEffect>
                      <a14:brightnessContrast contrast="40000"/>
                    </a14:imgEffect>
                  </a14:imgLayer>
                </a14:imgProps>
              </a:ext>
              <a:ext uri="{28A0092B-C50C-407E-A947-70E740481C1C}">
                <a14:useLocalDpi xmlns:a14="http://schemas.microsoft.com/office/drawing/2010/main" val="0"/>
              </a:ext>
            </a:extLst>
          </a:blip>
          <a:srcRect l="94245" t="29787" b="18416"/>
          <a:stretch/>
        </p:blipFill>
        <p:spPr>
          <a:xfrm>
            <a:off x="4016857" y="8363208"/>
            <a:ext cx="147344" cy="185579"/>
          </a:xfrm>
          <a:prstGeom prst="rect">
            <a:avLst/>
          </a:prstGeom>
        </p:spPr>
      </p:pic>
      <p:pic>
        <p:nvPicPr>
          <p:cNvPr id="2" name="1 Imagen"/>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65362" b="77435" l="26664" r="41292"/>
                    </a14:imgEffect>
                  </a14:imgLayer>
                </a14:imgProps>
              </a:ext>
              <a:ext uri="{28A0092B-C50C-407E-A947-70E740481C1C}">
                <a14:useLocalDpi xmlns:a14="http://schemas.microsoft.com/office/drawing/2010/main" val="0"/>
              </a:ext>
            </a:extLst>
          </a:blip>
          <a:srcRect l="24836" t="63853" r="56879" b="21056"/>
          <a:stretch/>
        </p:blipFill>
        <p:spPr>
          <a:xfrm rot="9281647">
            <a:off x="4190424" y="3919580"/>
            <a:ext cx="204216" cy="168537"/>
          </a:xfrm>
          <a:prstGeom prst="rect">
            <a:avLst/>
          </a:prstGeom>
        </p:spPr>
      </p:pic>
    </p:spTree>
    <p:extLst>
      <p:ext uri="{BB962C8B-B14F-4D97-AF65-F5344CB8AC3E}">
        <p14:creationId xmlns:p14="http://schemas.microsoft.com/office/powerpoint/2010/main" val="104307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10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03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1618" y="0"/>
            <a:ext cx="5976381" cy="9144000"/>
          </a:xfrm>
        </p:spPr>
        <p:txBody>
          <a:bodyPr>
            <a:normAutofit/>
          </a:bodyPr>
          <a:lstStyle/>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200" dirty="0">
              <a:latin typeface="Malgun Gothic" pitchFamily="34" charset="-127"/>
              <a:ea typeface="Malgun Gothic" pitchFamily="34" charset="-127"/>
            </a:endParaRPr>
          </a:p>
          <a:p>
            <a:pPr marL="0" indent="0" algn="just">
              <a:buNone/>
            </a:pPr>
            <a:endParaRPr lang="es-ES" sz="1400" b="1" dirty="0">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Las Comisiones Edilicias, son órganos colegiados y auxiliares a los asuntos de los Ayuntamientos, los cuales son conformados por Regidoras y Regidores, cuyas funciones son </a:t>
            </a:r>
            <a:r>
              <a:rPr lang="es-MX"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el </a:t>
            </a: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estudio, la vigilancia, la atención y la dictaminación de los diversos asuntos que son turnados a éstas por el Pleno. </a:t>
            </a: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Las Comisiones Edilicias pueden ser permanentes o transitorias, las cuales perseguirán únicos fines para lo que fueron constituidas, de acuerdo a las facultades, atribuciones y obligaciones, establecidas en las normatividades en la materia. Por ningún motivo podrán hacer actos ejecutivos. </a:t>
            </a: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Cada Regidor tiene la obligación, al menos de presidir una Comisión Edilicia y al menos ser vocal de tres Comisiones, de conformidad con el artículo 27, de la Ley del Gobierno y la Administración Pública Municipal del Estado de Jalisco; y artículo 3, fracción VII, del Reglamento del Ayuntamiento del Municipio de Tlajomulco de Zúñiga, Jalisco. </a:t>
            </a: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MX" sz="1200" dirty="0">
              <a:latin typeface="Malgun Gothic" pitchFamily="34" charset="-127"/>
              <a:ea typeface="Malgun Gothic" pitchFamily="34" charset="-127"/>
            </a:endParaRPr>
          </a:p>
        </p:txBody>
      </p:sp>
    </p:spTree>
    <p:extLst>
      <p:ext uri="{BB962C8B-B14F-4D97-AF65-F5344CB8AC3E}">
        <p14:creationId xmlns:p14="http://schemas.microsoft.com/office/powerpoint/2010/main" val="213724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211960"/>
            <a:ext cx="6858000" cy="461665"/>
          </a:xfrm>
          <a:prstGeom prst="rect">
            <a:avLst/>
          </a:prstGeom>
          <a:noFill/>
        </p:spPr>
        <p:txBody>
          <a:bodyPr wrap="square" rtlCol="0">
            <a:spAutoFit/>
          </a:bodyPr>
          <a:lstStyle/>
          <a:p>
            <a:pPr algn="ctr"/>
            <a:r>
              <a:rPr lang="es-ES" sz="2400" b="1" dirty="0">
                <a:solidFill>
                  <a:schemeClr val="bg1"/>
                </a:solidFill>
                <a:latin typeface="Malgun Gothic" pitchFamily="34" charset="-127"/>
                <a:ea typeface="Malgun Gothic" pitchFamily="34" charset="-127"/>
              </a:rPr>
              <a:t>I N T E G R A C I Ó N</a:t>
            </a:r>
            <a:endParaRPr lang="es-MX" sz="2400" b="1" dirty="0">
              <a:solidFill>
                <a:schemeClr val="bg1"/>
              </a:solidFill>
              <a:latin typeface="Malgun Gothic" pitchFamily="34" charset="-127"/>
              <a:ea typeface="Malgun Gothic" pitchFamily="34" charset="-127"/>
            </a:endParaRPr>
          </a:p>
        </p:txBody>
      </p:sp>
    </p:spTree>
    <p:extLst>
      <p:ext uri="{BB962C8B-B14F-4D97-AF65-F5344CB8AC3E}">
        <p14:creationId xmlns:p14="http://schemas.microsoft.com/office/powerpoint/2010/main" val="207716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 y="0"/>
            <a:ext cx="6858000" cy="9144000"/>
          </a:xfrm>
        </p:spPr>
        <p:txBody>
          <a:bodyPr>
            <a:normAutofit/>
          </a:bodyPr>
          <a:lstStyle/>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buNone/>
            </a:pPr>
            <a:endParaRPr lang="es-ES" sz="1500" dirty="0">
              <a:latin typeface="Malgun Gothic" pitchFamily="34" charset="-127"/>
              <a:ea typeface="Malgun Gothic" pitchFamily="34" charset="-127"/>
            </a:endParaRPr>
          </a:p>
          <a:p>
            <a:pPr marL="0" indent="0" algn="ctr">
              <a:spcBef>
                <a:spcPts val="0"/>
              </a:spcBef>
              <a:buNone/>
            </a:pPr>
            <a:endParaRPr lang="es-ES" sz="1400" dirty="0">
              <a:latin typeface="Malgun Gothic" pitchFamily="34" charset="-127"/>
              <a:ea typeface="Malgun Gothic" pitchFamily="34" charset="-127"/>
            </a:endParaRPr>
          </a:p>
          <a:p>
            <a:pPr marL="0" indent="0" algn="ctr">
              <a:spcBef>
                <a:spcPts val="0"/>
              </a:spcBef>
              <a:buNone/>
            </a:pPr>
            <a:r>
              <a:rPr lang="es-ES" sz="1300" dirty="0">
                <a:latin typeface="Malgun Gothic" pitchFamily="34" charset="-127"/>
                <a:ea typeface="Malgun Gothic" pitchFamily="34" charset="-127"/>
              </a:rPr>
              <a:t>   </a:t>
            </a:r>
          </a:p>
          <a:p>
            <a:pPr marL="0" indent="0" algn="ctr">
              <a:spcBef>
                <a:spcPts val="0"/>
              </a:spcBef>
              <a:buNone/>
            </a:pPr>
            <a:endParaRPr lang="es-ES" sz="1300" dirty="0">
              <a:latin typeface="Malgun Gothic" pitchFamily="34" charset="-127"/>
              <a:ea typeface="Malgun Gothic" pitchFamily="34" charset="-127"/>
            </a:endParaRPr>
          </a:p>
          <a:p>
            <a:pPr marL="0" indent="0" algn="ctr">
              <a:spcBef>
                <a:spcPts val="0"/>
              </a:spcBef>
              <a:buNone/>
            </a:pPr>
            <a:endParaRPr lang="es-ES" sz="1300" dirty="0">
              <a:latin typeface="Malgun Gothic" pitchFamily="34" charset="-127"/>
              <a:ea typeface="Malgun Gothic" pitchFamily="34" charset="-127"/>
            </a:endParaRPr>
          </a:p>
          <a:p>
            <a:pPr marL="0" indent="0" algn="ctr">
              <a:spcBef>
                <a:spcPts val="0"/>
              </a:spcBef>
              <a:buNone/>
            </a:pPr>
            <a:endParaRPr lang="es-ES" sz="1300" dirty="0">
              <a:solidFill>
                <a:schemeClr val="bg1"/>
              </a:solidFill>
              <a:latin typeface="Malgun Gothic" pitchFamily="34" charset="-127"/>
              <a:ea typeface="Malgun Gothic" pitchFamily="34" charset="-127"/>
            </a:endParaRPr>
          </a:p>
          <a:p>
            <a:pPr marL="0" indent="0" algn="ctr">
              <a:spcBef>
                <a:spcPts val="0"/>
              </a:spcBef>
              <a:buNone/>
            </a:pP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              Lizbeth Santillán Regalado.</a:t>
            </a:r>
          </a:p>
          <a:p>
            <a:pPr marL="0" indent="0" algn="ctr">
              <a:spcBef>
                <a:spcPts val="0"/>
              </a:spcBef>
              <a:buNone/>
            </a:pP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            Presidenta. </a:t>
            </a:r>
            <a:endParaRPr lang="es-MX"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p:txBody>
      </p:sp>
      <p:pic>
        <p:nvPicPr>
          <p:cNvPr id="12" name="11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9936" b="99108" l="9975" r="89942"/>
                    </a14:imgEffect>
                  </a14:imgLayer>
                </a14:imgProps>
              </a:ext>
              <a:ext uri="{28A0092B-C50C-407E-A947-70E740481C1C}">
                <a14:useLocalDpi xmlns:a14="http://schemas.microsoft.com/office/drawing/2010/main" val="0"/>
              </a:ext>
            </a:extLst>
          </a:blip>
          <a:stretch>
            <a:fillRect/>
          </a:stretch>
        </p:blipFill>
        <p:spPr>
          <a:xfrm>
            <a:off x="778690" y="2092439"/>
            <a:ext cx="2748101" cy="1588370"/>
          </a:xfrm>
          <a:prstGeom prst="rect">
            <a:avLst/>
          </a:prstGeom>
        </p:spPr>
      </p:pic>
      <p:sp>
        <p:nvSpPr>
          <p:cNvPr id="13" name="12 CuadroTexto"/>
          <p:cNvSpPr txBox="1"/>
          <p:nvPr/>
        </p:nvSpPr>
        <p:spPr>
          <a:xfrm>
            <a:off x="369985" y="3705144"/>
            <a:ext cx="3601938"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Sagrario Elizabeth Guzmán Ureña.</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 </a:t>
            </a:r>
          </a:p>
        </p:txBody>
      </p:sp>
      <p:pic>
        <p:nvPicPr>
          <p:cNvPr id="14" name="13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7005" b="100000" l="9068" r="89860"/>
                    </a14:imgEffect>
                  </a14:imgLayer>
                </a14:imgProps>
              </a:ext>
              <a:ext uri="{28A0092B-C50C-407E-A947-70E740481C1C}">
                <a14:useLocalDpi xmlns:a14="http://schemas.microsoft.com/office/drawing/2010/main" val="0"/>
              </a:ext>
            </a:extLst>
          </a:blip>
          <a:stretch>
            <a:fillRect/>
          </a:stretch>
        </p:blipFill>
        <p:spPr>
          <a:xfrm>
            <a:off x="4231961" y="2177591"/>
            <a:ext cx="2507122" cy="1527553"/>
          </a:xfrm>
          <a:prstGeom prst="rect">
            <a:avLst/>
          </a:prstGeom>
        </p:spPr>
      </p:pic>
      <p:sp>
        <p:nvSpPr>
          <p:cNvPr id="15" name="14 CuadroTexto"/>
          <p:cNvSpPr txBox="1"/>
          <p:nvPr/>
        </p:nvSpPr>
        <p:spPr>
          <a:xfrm>
            <a:off x="3820010" y="3734350"/>
            <a:ext cx="3331023"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Miguel Osbaldo Carreón Pérez.</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 </a:t>
            </a:r>
          </a:p>
        </p:txBody>
      </p:sp>
      <p:pic>
        <p:nvPicPr>
          <p:cNvPr id="21" name="20 Imagen"/>
          <p:cNvPicPr>
            <a:picLocks noChangeAspect="1"/>
          </p:cNvPicPr>
          <p:nvPr/>
        </p:nvPicPr>
        <p:blipFill>
          <a:blip r:embed="rId6" cstate="print">
            <a:extLst>
              <a:ext uri="{BEBA8EAE-BF5A-486C-A8C5-ECC9F3942E4B}">
                <a14:imgProps xmlns:a14="http://schemas.microsoft.com/office/drawing/2010/main">
                  <a14:imgLayer r:embed="rId7">
                    <a14:imgEffect>
                      <a14:backgroundRemoval t="5263" b="98553" l="9893" r="90602"/>
                    </a14:imgEffect>
                  </a14:imgLayer>
                </a14:imgProps>
              </a:ext>
              <a:ext uri="{28A0092B-C50C-407E-A947-70E740481C1C}">
                <a14:useLocalDpi xmlns:a14="http://schemas.microsoft.com/office/drawing/2010/main" val="0"/>
              </a:ext>
            </a:extLst>
          </a:blip>
          <a:stretch>
            <a:fillRect/>
          </a:stretch>
        </p:blipFill>
        <p:spPr>
          <a:xfrm>
            <a:off x="4692281" y="4190489"/>
            <a:ext cx="1430550" cy="1600926"/>
          </a:xfrm>
          <a:prstGeom prst="rect">
            <a:avLst/>
          </a:prstGeom>
        </p:spPr>
      </p:pic>
      <p:sp>
        <p:nvSpPr>
          <p:cNvPr id="22" name="21 CuadroTexto"/>
          <p:cNvSpPr txBox="1"/>
          <p:nvPr/>
        </p:nvSpPr>
        <p:spPr>
          <a:xfrm>
            <a:off x="3820010" y="5927159"/>
            <a:ext cx="3331023"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Ana Mayela Rodríguez Soria.</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 </a:t>
            </a:r>
          </a:p>
        </p:txBody>
      </p:sp>
      <p:sp>
        <p:nvSpPr>
          <p:cNvPr id="25" name="24 CuadroTexto"/>
          <p:cNvSpPr txBox="1"/>
          <p:nvPr/>
        </p:nvSpPr>
        <p:spPr>
          <a:xfrm>
            <a:off x="392582" y="5871324"/>
            <a:ext cx="3556745"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Pedro Octavio Díaz Díaz.</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a:t>
            </a:r>
          </a:p>
        </p:txBody>
      </p:sp>
      <p:sp>
        <p:nvSpPr>
          <p:cNvPr id="27" name="26 CuadroTexto"/>
          <p:cNvSpPr txBox="1"/>
          <p:nvPr/>
        </p:nvSpPr>
        <p:spPr>
          <a:xfrm>
            <a:off x="3820010" y="7983172"/>
            <a:ext cx="3331023"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Adela García de la Paz.</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 </a:t>
            </a:r>
          </a:p>
        </p:txBody>
      </p:sp>
      <p:pic>
        <p:nvPicPr>
          <p:cNvPr id="5" name="4 Imagen"/>
          <p:cNvPicPr>
            <a:picLocks noChangeAspect="1"/>
          </p:cNvPicPr>
          <p:nvPr/>
        </p:nvPicPr>
        <p:blipFill>
          <a:blip r:embed="rId8" cstate="print">
            <a:extLst>
              <a:ext uri="{BEBA8EAE-BF5A-486C-A8C5-ECC9F3942E4B}">
                <a14:imgProps xmlns:a14="http://schemas.microsoft.com/office/drawing/2010/main">
                  <a14:imgLayer r:embed="rId9">
                    <a14:imgEffect>
                      <a14:backgroundRemoval t="4988" b="100000" l="0" r="100000"/>
                    </a14:imgEffect>
                  </a14:imgLayer>
                </a14:imgProps>
              </a:ext>
              <a:ext uri="{28A0092B-C50C-407E-A947-70E740481C1C}">
                <a14:useLocalDpi xmlns:a14="http://schemas.microsoft.com/office/drawing/2010/main" val="0"/>
              </a:ext>
            </a:extLst>
          </a:blip>
          <a:stretch>
            <a:fillRect/>
          </a:stretch>
        </p:blipFill>
        <p:spPr>
          <a:xfrm>
            <a:off x="4848213" y="6327463"/>
            <a:ext cx="1274618" cy="1426522"/>
          </a:xfrm>
          <a:prstGeom prst="rect">
            <a:avLst/>
          </a:prstGeom>
        </p:spPr>
      </p:pic>
      <p:pic>
        <p:nvPicPr>
          <p:cNvPr id="24" name="23 Imagen"/>
          <p:cNvPicPr>
            <a:picLocks noChangeAspect="1"/>
          </p:cNvPicPr>
          <p:nvPr/>
        </p:nvPicPr>
        <p:blipFill>
          <a:blip r:embed="rId10" cstate="print">
            <a:extLst>
              <a:ext uri="{BEBA8EAE-BF5A-486C-A8C5-ECC9F3942E4B}">
                <a14:imgProps xmlns:a14="http://schemas.microsoft.com/office/drawing/2010/main">
                  <a14:imgLayer r:embed="rId11">
                    <a14:imgEffect>
                      <a14:backgroundRemoval t="9726" b="100000" l="0" r="100000"/>
                    </a14:imgEffect>
                  </a14:imgLayer>
                </a14:imgProps>
              </a:ext>
              <a:ext uri="{28A0092B-C50C-407E-A947-70E740481C1C}">
                <a14:useLocalDpi xmlns:a14="http://schemas.microsoft.com/office/drawing/2010/main" val="0"/>
              </a:ext>
            </a:extLst>
          </a:blip>
          <a:stretch>
            <a:fillRect/>
          </a:stretch>
        </p:blipFill>
        <p:spPr>
          <a:xfrm>
            <a:off x="1467317" y="6253229"/>
            <a:ext cx="1407275" cy="1574989"/>
          </a:xfrm>
          <a:prstGeom prst="rect">
            <a:avLst/>
          </a:prstGeom>
        </p:spPr>
      </p:pic>
      <p:sp>
        <p:nvSpPr>
          <p:cNvPr id="28" name="27 CuadroTexto"/>
          <p:cNvSpPr txBox="1"/>
          <p:nvPr/>
        </p:nvSpPr>
        <p:spPr>
          <a:xfrm>
            <a:off x="607497" y="7983171"/>
            <a:ext cx="3331023" cy="456139"/>
          </a:xfrm>
          <a:prstGeom prst="rect">
            <a:avLst/>
          </a:prstGeom>
          <a:noFill/>
        </p:spPr>
        <p:txBody>
          <a:bodyPr wrap="square" lIns="116449" tIns="58224" rIns="116449" bIns="58224" rtlCol="0">
            <a:spAutoFit/>
          </a:bodyPr>
          <a:lstStyle/>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Ismael Espanta Tejeda.</a:t>
            </a:r>
          </a:p>
          <a:p>
            <a:pPr algn="ctr"/>
            <a:r>
              <a:rPr lang="es-ES" sz="11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Vocal. </a:t>
            </a:r>
          </a:p>
        </p:txBody>
      </p:sp>
      <p:pic>
        <p:nvPicPr>
          <p:cNvPr id="16" name="15 Imagen"/>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468" b="100000" l="29297" r="93359"/>
                    </a14:imgEffect>
                  </a14:imgLayer>
                </a14:imgProps>
              </a:ext>
              <a:ext uri="{28A0092B-C50C-407E-A947-70E740481C1C}">
                <a14:useLocalDpi xmlns:a14="http://schemas.microsoft.com/office/drawing/2010/main" val="0"/>
              </a:ext>
            </a:extLst>
          </a:blip>
          <a:srcRect l="38674" r="22653"/>
          <a:stretch/>
        </p:blipFill>
        <p:spPr>
          <a:xfrm>
            <a:off x="3145065" y="375512"/>
            <a:ext cx="1208585" cy="1855611"/>
          </a:xfrm>
          <a:prstGeom prst="rect">
            <a:avLst/>
          </a:prstGeom>
        </p:spPr>
      </p:pic>
      <p:pic>
        <p:nvPicPr>
          <p:cNvPr id="2" name="1 Imagen"/>
          <p:cNvPicPr>
            <a:picLocks noChangeAspect="1"/>
          </p:cNvPicPr>
          <p:nvPr/>
        </p:nvPicPr>
        <p:blipFill>
          <a:blip r:embed="rId14" cstate="print">
            <a:extLst>
              <a:ext uri="{BEBA8EAE-BF5A-486C-A8C5-ECC9F3942E4B}">
                <a14:imgProps xmlns:a14="http://schemas.microsoft.com/office/drawing/2010/main">
                  <a14:imgLayer r:embed="rId15">
                    <a14:imgEffect>
                      <a14:backgroundRemoval t="7584" b="100000" l="9946" r="97207"/>
                    </a14:imgEffect>
                  </a14:imgLayer>
                </a14:imgProps>
              </a:ext>
              <a:ext uri="{28A0092B-C50C-407E-A947-70E740481C1C}">
                <a14:useLocalDpi xmlns:a14="http://schemas.microsoft.com/office/drawing/2010/main" val="0"/>
              </a:ext>
            </a:extLst>
          </a:blip>
          <a:stretch>
            <a:fillRect/>
          </a:stretch>
        </p:blipFill>
        <p:spPr>
          <a:xfrm>
            <a:off x="1386887" y="4027557"/>
            <a:ext cx="1370848" cy="1829896"/>
          </a:xfrm>
          <a:prstGeom prst="rect">
            <a:avLst/>
          </a:prstGeom>
        </p:spPr>
      </p:pic>
    </p:spTree>
    <p:extLst>
      <p:ext uri="{BB962C8B-B14F-4D97-AF65-F5344CB8AC3E}">
        <p14:creationId xmlns:p14="http://schemas.microsoft.com/office/powerpoint/2010/main" val="264658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211960"/>
            <a:ext cx="6858000" cy="461665"/>
          </a:xfrm>
          <a:prstGeom prst="rect">
            <a:avLst/>
          </a:prstGeom>
          <a:noFill/>
        </p:spPr>
        <p:txBody>
          <a:bodyPr wrap="square" rtlCol="0">
            <a:spAutoFit/>
          </a:bodyPr>
          <a:lstStyle/>
          <a:p>
            <a:pPr algn="ctr"/>
            <a:r>
              <a:rPr lang="es-ES" sz="24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S E S I O N E S</a:t>
            </a:r>
            <a:endParaRPr lang="es-MX" sz="24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p:txBody>
      </p:sp>
    </p:spTree>
    <p:extLst>
      <p:ext uri="{BB962C8B-B14F-4D97-AF65-F5344CB8AC3E}">
        <p14:creationId xmlns:p14="http://schemas.microsoft.com/office/powerpoint/2010/main" val="57552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9595" y="0"/>
            <a:ext cx="5473742" cy="9144000"/>
          </a:xfrm>
        </p:spPr>
        <p:txBody>
          <a:bodyPr>
            <a:normAutofit/>
          </a:bodyPr>
          <a:lstStyle/>
          <a:p>
            <a:pPr marL="0" indent="0" algn="just">
              <a:buNone/>
            </a:pPr>
            <a:endParaRPr lang="es-ES" sz="15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a:p>
            <a:pPr marL="0" indent="0" algn="just">
              <a:buNone/>
            </a:pPr>
            <a:endParaRPr lang="es-ES" sz="15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a:p>
            <a:pPr marL="0" indent="0" algn="just">
              <a:buNone/>
            </a:pPr>
            <a:endParaRPr lang="es-ES" sz="15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a:p>
            <a:pPr marL="0" indent="0" algn="just">
              <a:buNone/>
            </a:pPr>
            <a:endParaRPr lang="es-ES" sz="15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a:p>
            <a:pPr marL="0" indent="0" algn="just">
              <a:buNone/>
            </a:pPr>
            <a:endParaRPr lang="es-ES" sz="15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Otra de las obligaciones que tenemos como Regidores es el asistir sesionar en Comisiones al menos una vez por mes; por lo cual, informo que he presido de manera activa, participativa, propositiva, constructiva, ética y objetiva, en las siguientes fechas: </a:t>
            </a: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MX"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31 de octubre del 2023.</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04 de noviembre del 2023.</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08 de diciembre del 2023.</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24 de enero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21 de febrero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29 de marzo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27 de abril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09 de mayo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21 de junio del 2024.</a:t>
            </a: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27 de julio del 2024.</a:t>
            </a: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endPar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a:p>
            <a:pPr marL="0" indent="0" algn="just">
              <a:buNone/>
            </a:pPr>
            <a:r>
              <a:rPr lang="es-ES"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rPr>
              <a:t>La gran mayoría de las sesiones se ha desahogado de manera extraordinaria, toda vez que los asuntos registrados en el orden del día demandan tal determinación. </a:t>
            </a:r>
            <a:endParaRPr lang="es-MX" sz="1400" b="1" dirty="0">
              <a:solidFill>
                <a:schemeClr val="bg1"/>
              </a:solidFill>
              <a:effectLst>
                <a:outerShdw blurRad="38100" dist="38100" dir="2700000" algn="tl">
                  <a:srgbClr val="000000">
                    <a:alpha val="43137"/>
                  </a:srgbClr>
                </a:outerShdw>
              </a:effectLst>
              <a:latin typeface="Century Gothic" pitchFamily="34" charset="0"/>
              <a:ea typeface="Malgun Gothic" pitchFamily="34" charset="-127"/>
            </a:endParaRPr>
          </a:p>
        </p:txBody>
      </p:sp>
    </p:spTree>
    <p:extLst>
      <p:ext uri="{BB962C8B-B14F-4D97-AF65-F5344CB8AC3E}">
        <p14:creationId xmlns:p14="http://schemas.microsoft.com/office/powerpoint/2010/main" val="268484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525344" cy="9144000"/>
          </a:xfrm>
        </p:spPr>
        <p:txBody>
          <a:bodyPr>
            <a:normAutofit/>
          </a:bodyPr>
          <a:lstStyle/>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ctr">
              <a:buNone/>
            </a:pPr>
            <a:r>
              <a:rPr lang="es-ES" sz="2200" b="1" dirty="0">
                <a:solidFill>
                  <a:schemeClr val="bg1"/>
                </a:solidFill>
                <a:latin typeface="Rockwell Extra Bold" pitchFamily="18" charset="0"/>
                <a:ea typeface="Malgun Gothic" pitchFamily="34" charset="-127"/>
              </a:rPr>
              <a:t>	</a:t>
            </a:r>
          </a:p>
          <a:p>
            <a:pPr marL="0" indent="0" algn="ctr">
              <a:buNone/>
            </a:pPr>
            <a:endParaRPr lang="es-ES" sz="2200" b="1" dirty="0">
              <a:solidFill>
                <a:schemeClr val="bg1"/>
              </a:solidFill>
              <a:latin typeface="Rockwell Extra Bold" pitchFamily="18" charset="0"/>
              <a:ea typeface="Malgun Gothic" pitchFamily="34" charset="-127"/>
            </a:endParaRPr>
          </a:p>
          <a:p>
            <a:pPr marL="0" indent="0" algn="ctr">
              <a:buNone/>
            </a:pPr>
            <a:endParaRPr lang="es-ES" sz="2200" b="1" dirty="0">
              <a:solidFill>
                <a:schemeClr val="bg1"/>
              </a:solidFill>
              <a:latin typeface="Rockwell Extra Bold" pitchFamily="18" charset="0"/>
              <a:ea typeface="Malgun Gothic" pitchFamily="34" charset="-127"/>
            </a:endParaRPr>
          </a:p>
          <a:p>
            <a:pPr marL="0" indent="0" algn="ctr">
              <a:buNone/>
            </a:pPr>
            <a:r>
              <a:rPr lang="es-ES" sz="2200" b="1" dirty="0">
                <a:solidFill>
                  <a:schemeClr val="bg1"/>
                </a:solidFill>
                <a:latin typeface="Rockwell Extra Bold" pitchFamily="18" charset="0"/>
                <a:ea typeface="Malgun Gothic" pitchFamily="34" charset="-127"/>
              </a:rPr>
              <a:t>	Protección a nuestra fauna </a:t>
            </a:r>
          </a:p>
          <a:p>
            <a:pPr marL="0" indent="0" algn="just">
              <a:buNone/>
            </a:pPr>
            <a:endParaRPr lang="es-ES" sz="1400" b="1" dirty="0">
              <a:solidFill>
                <a:schemeClr val="bg1"/>
              </a:solidFill>
              <a:latin typeface="Malgun Gothic" pitchFamily="34" charset="-127"/>
              <a:ea typeface="Malgun Gothic" pitchFamily="34" charset="-127"/>
            </a:endParaRPr>
          </a:p>
          <a:p>
            <a:pPr marL="0" indent="0" algn="just">
              <a:buNone/>
            </a:pPr>
            <a:r>
              <a:rPr lang="es-ES" sz="2000" b="1" dirty="0">
                <a:solidFill>
                  <a:schemeClr val="bg1"/>
                </a:solidFill>
                <a:latin typeface="Malgun Gothic" pitchFamily="34" charset="-127"/>
                <a:ea typeface="Malgun Gothic" pitchFamily="34" charset="-127"/>
              </a:rPr>
              <a:t>	</a:t>
            </a:r>
            <a:r>
              <a:rPr lang="es-ES" sz="2000" b="1" dirty="0">
                <a:solidFill>
                  <a:schemeClr val="bg1"/>
                </a:solidFill>
                <a:latin typeface="Century Gothic" pitchFamily="34" charset="0"/>
                <a:ea typeface="Malgun Gothic" pitchFamily="34" charset="-127"/>
              </a:rPr>
              <a:t>U</a:t>
            </a:r>
            <a:r>
              <a:rPr lang="es-ES" sz="1400" b="1" dirty="0">
                <a:solidFill>
                  <a:schemeClr val="bg1"/>
                </a:solidFill>
                <a:latin typeface="Century Gothic" pitchFamily="34" charset="0"/>
                <a:ea typeface="Malgun Gothic" pitchFamily="34" charset="-127"/>
              </a:rPr>
              <a:t>no de nuestros objetivos como Gobierno es el velar por 	nuestro medio ambiente, pero también por la protección de 	nuestras 	miles de especies animales que habitan nuestros 	cerros, lagos, bosques y demás áreas naturales. Por esta 	razón, presenté una iniciativa para que nuestros reglamentos 	tomen más en cuenta a nuestra fauna, ya que no podemos 	hablar de un medio ambiente con la ausencia de los 	animalitos. </a:t>
            </a:r>
          </a:p>
          <a:p>
            <a:pPr marL="0" indent="0" algn="just">
              <a:buNone/>
            </a:pPr>
            <a:endParaRPr lang="es-ES" sz="1400" b="1" dirty="0">
              <a:solidFill>
                <a:schemeClr val="bg1"/>
              </a:solidFill>
              <a:latin typeface="Century Gothic" pitchFamily="34" charset="0"/>
              <a:ea typeface="Malgun Gothic" pitchFamily="34" charset="-127"/>
            </a:endParaRPr>
          </a:p>
          <a:p>
            <a:pPr marL="0" indent="0" algn="just">
              <a:buNone/>
            </a:pPr>
            <a:r>
              <a:rPr lang="es-ES" sz="1400" b="1" dirty="0">
                <a:solidFill>
                  <a:schemeClr val="bg1"/>
                </a:solidFill>
                <a:latin typeface="Century Gothic" pitchFamily="34" charset="0"/>
                <a:ea typeface="Malgun Gothic" pitchFamily="34" charset="-127"/>
              </a:rPr>
              <a:t>	Dentro de la propuesta que presenté incluye que la Comisión 	Edilicia de Medio Ambiente y Sustentabilidad tenga una 	reforma en su nombre, pero no solo eso, sino también 	para que en sus facultades se 	pueda palpar los trabajos en 	materia animal. </a:t>
            </a:r>
          </a:p>
          <a:p>
            <a:pPr marL="0" indent="0" algn="just">
              <a:buNone/>
            </a:pPr>
            <a:endParaRPr lang="es-ES" sz="1400" b="1" dirty="0">
              <a:solidFill>
                <a:schemeClr val="bg1"/>
              </a:solidFill>
              <a:latin typeface="Century Gothic" pitchFamily="34" charset="0"/>
              <a:ea typeface="Malgun Gothic" pitchFamily="34" charset="-127"/>
            </a:endParaRPr>
          </a:p>
          <a:p>
            <a:pPr marL="0" indent="0" algn="just">
              <a:buNone/>
            </a:pPr>
            <a:r>
              <a:rPr lang="es-ES" sz="1400" b="1" dirty="0">
                <a:solidFill>
                  <a:schemeClr val="bg1"/>
                </a:solidFill>
                <a:latin typeface="Century Gothic" pitchFamily="34" charset="0"/>
                <a:ea typeface="Malgun Gothic" pitchFamily="34" charset="-127"/>
              </a:rPr>
              <a:t>	Además de esto, el Comité Mixto de Salud y el Comité de 	Evaluación y Seguimiento para la Protección al Ambiente 	también  se verán reformados, pues al igual que la Comisión, 	éstos deben de tener como prioridad la salud animal y, por 	supuesto, el medio ambiente. </a:t>
            </a:r>
          </a:p>
          <a:p>
            <a:pPr marL="0" indent="0" algn="just">
              <a:buNone/>
            </a:pPr>
            <a:endParaRPr lang="es-ES" sz="1400" dirty="0">
              <a:latin typeface="Malgun Gothic" pitchFamily="34" charset="-127"/>
              <a:ea typeface="Malgun Gothic" pitchFamily="34" charset="-127"/>
            </a:endParaRPr>
          </a:p>
          <a:p>
            <a:pPr marL="0" indent="0" algn="just">
              <a:buNone/>
            </a:pPr>
            <a:endParaRPr lang="es-ES" sz="14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Tree>
    <p:extLst>
      <p:ext uri="{BB962C8B-B14F-4D97-AF65-F5344CB8AC3E}">
        <p14:creationId xmlns:p14="http://schemas.microsoft.com/office/powerpoint/2010/main" val="32481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606"/>
            <a:ext cx="6525344" cy="9144000"/>
          </a:xfrm>
        </p:spPr>
        <p:txBody>
          <a:bodyPr>
            <a:normAutofit/>
          </a:bodyPr>
          <a:lstStyle/>
          <a:p>
            <a:pPr marL="0" indent="0" algn="ctr">
              <a:buNone/>
            </a:pPr>
            <a:endParaRPr lang="es-ES" sz="2200" b="1" dirty="0">
              <a:solidFill>
                <a:schemeClr val="accent6"/>
              </a:solidFill>
              <a:effectLst>
                <a:outerShdw blurRad="38100" dist="38100" dir="2700000" algn="tl">
                  <a:srgbClr val="000000">
                    <a:alpha val="43137"/>
                  </a:srgbClr>
                </a:outerShdw>
              </a:effectLst>
              <a:latin typeface="Rockwell Extra Bold" pitchFamily="18" charset="0"/>
              <a:ea typeface="Malgun Gothic" pitchFamily="34" charset="-127"/>
            </a:endParaRPr>
          </a:p>
          <a:p>
            <a:pPr marL="0" indent="0" algn="ctr">
              <a:buNone/>
            </a:pPr>
            <a:endPar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endParaRPr>
          </a:p>
          <a:p>
            <a:pPr marL="0" indent="0" algn="ctr">
              <a:buNone/>
            </a:pPr>
            <a:r>
              <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rPr>
              <a:t>         Centro de Educación y </a:t>
            </a:r>
          </a:p>
          <a:p>
            <a:pPr marL="0" indent="0" algn="ctr">
              <a:buNone/>
            </a:pPr>
            <a:r>
              <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rPr>
              <a:t>         Capacitación para el</a:t>
            </a:r>
          </a:p>
          <a:p>
            <a:pPr marL="0" indent="0" algn="ctr">
              <a:buNone/>
            </a:pPr>
            <a:r>
              <a:rPr lang="es-ES" sz="2200" b="1" dirty="0">
                <a:solidFill>
                  <a:schemeClr val="bg1"/>
                </a:solidFill>
                <a:effectLst>
                  <a:outerShdw blurRad="38100" dist="38100" dir="2700000" algn="tl">
                    <a:srgbClr val="000000">
                      <a:alpha val="43137"/>
                    </a:srgbClr>
                  </a:outerShdw>
                </a:effectLst>
                <a:latin typeface="Rockwell Extra Bold" pitchFamily="18" charset="0"/>
                <a:ea typeface="Malgun Gothic" pitchFamily="34" charset="-127"/>
              </a:rPr>
              <a:t>         Desarrollo Sustentable</a:t>
            </a:r>
            <a:endParaRPr lang="es-ES" sz="2200" b="1" dirty="0">
              <a:solidFill>
                <a:schemeClr val="bg1"/>
              </a:solidFill>
              <a:latin typeface="Rockwell Extra Bold" pitchFamily="18" charset="0"/>
              <a:ea typeface="Malgun Gothic" pitchFamily="34" charset="-127"/>
            </a:endParaRPr>
          </a:p>
          <a:p>
            <a:pPr marL="0" indent="0" algn="just">
              <a:buNone/>
            </a:pPr>
            <a:endParaRPr lang="es-ES" sz="1400" b="1" dirty="0">
              <a:solidFill>
                <a:schemeClr val="bg1"/>
              </a:solidFill>
              <a:latin typeface="Malgun Gothic" pitchFamily="34" charset="-127"/>
              <a:ea typeface="Malgun Gothic" pitchFamily="34" charset="-127"/>
            </a:endParaRPr>
          </a:p>
          <a:p>
            <a:pPr marL="0" indent="0" algn="just">
              <a:buNone/>
            </a:pPr>
            <a:r>
              <a:rPr lang="es-ES" sz="2000" b="1" dirty="0">
                <a:solidFill>
                  <a:schemeClr val="bg1"/>
                </a:solidFill>
                <a:effectLst>
                  <a:outerShdw blurRad="38100" dist="38100" dir="2700000" algn="tl">
                    <a:srgbClr val="000000">
                      <a:alpha val="43137"/>
                    </a:srgbClr>
                  </a:outerShdw>
                </a:effectLst>
                <a:latin typeface="Malgun Gothic" pitchFamily="34" charset="-127"/>
                <a:ea typeface="Malgun Gothic" pitchFamily="34" charset="-127"/>
              </a:rPr>
              <a:t>	</a:t>
            </a:r>
            <a:r>
              <a:rPr lang="es-ES" sz="2000" b="1" dirty="0">
                <a:solidFill>
                  <a:schemeClr val="bg1"/>
                </a:solidFill>
                <a:latin typeface="Century Gothic" pitchFamily="34" charset="0"/>
                <a:ea typeface="Malgun Gothic" pitchFamily="34" charset="-127"/>
              </a:rPr>
              <a:t>E</a:t>
            </a:r>
            <a:r>
              <a:rPr lang="es-ES" sz="1400" b="1" dirty="0">
                <a:solidFill>
                  <a:schemeClr val="bg1"/>
                </a:solidFill>
                <a:latin typeface="Century Gothic" pitchFamily="34" charset="0"/>
                <a:ea typeface="Malgun Gothic" pitchFamily="34" charset="-127"/>
              </a:rPr>
              <a:t>l mercado orgánico se ha vuelto un lugar único e importante 	para nuestras escuelas y población, pues </a:t>
            </a:r>
            <a:r>
              <a:rPr lang="es-MX" sz="1400" b="1" dirty="0">
                <a:solidFill>
                  <a:schemeClr val="bg1"/>
                </a:solidFill>
                <a:latin typeface="Century Gothic" pitchFamily="34" charset="0"/>
                <a:ea typeface="Malgun Gothic" pitchFamily="34" charset="-127"/>
              </a:rPr>
              <a:t>se enfatiza en los 	productos que ahí se producen y permutan, los cuales no 	utilizan agrotóxicos: característica que además de hacerlos 	saludables no  degradan los suelos ni contaminan el aire, por 	el contrario, la agricultura orgánica enriquece los suelos 	al retener los nutrientes y rotar los cultivos lo que genera un 	impacto positivo al medio ambiente al promover el consumo 	local. </a:t>
            </a:r>
          </a:p>
          <a:p>
            <a:pPr marL="0" indent="0" algn="just">
              <a:buNone/>
            </a:pPr>
            <a:endParaRPr lang="es-ES" sz="1400" b="1" dirty="0">
              <a:solidFill>
                <a:schemeClr val="bg1"/>
              </a:solidFill>
              <a:latin typeface="Century Gothic" pitchFamily="34" charset="0"/>
              <a:ea typeface="Malgun Gothic" pitchFamily="34" charset="-127"/>
            </a:endParaRPr>
          </a:p>
          <a:p>
            <a:pPr marL="0" lvl="0" indent="0" algn="just">
              <a:buNone/>
            </a:pPr>
            <a:r>
              <a:rPr lang="es-ES" sz="1400" b="1" dirty="0">
                <a:solidFill>
                  <a:schemeClr val="bg1"/>
                </a:solidFill>
                <a:latin typeface="Century Gothic" pitchFamily="34" charset="0"/>
                <a:ea typeface="Malgun Gothic" pitchFamily="34" charset="-127"/>
              </a:rPr>
              <a:t>	Esto </a:t>
            </a:r>
            <a:r>
              <a:rPr lang="es-MX" sz="1400" b="1" dirty="0">
                <a:solidFill>
                  <a:schemeClr val="bg1"/>
                </a:solidFill>
                <a:latin typeface="Century Gothic" pitchFamily="34" charset="0"/>
                <a:ea typeface="Malgun Gothic" pitchFamily="34" charset="-127"/>
              </a:rPr>
              <a:t>tuvo lugar para promover un sistema de desarrollo 	comunitario basado en la interacción positiva entre los 	vecinos  y 	el medio 	ambiente dentro de un marco 	de sustentabilidad. En él se permutan productos locales y 	artesanales donde se fomenta 	una cultura del cuidado del 	medio ambiente, una alimentación sana y un consumo 	responsable. </a:t>
            </a:r>
          </a:p>
          <a:p>
            <a:pPr marL="0" indent="0" algn="just">
              <a:buNone/>
            </a:pPr>
            <a:r>
              <a:rPr lang="es-MX" sz="1400" b="1" dirty="0">
                <a:solidFill>
                  <a:schemeClr val="bg1"/>
                </a:solidFill>
                <a:latin typeface="Century Gothic" pitchFamily="34" charset="0"/>
                <a:ea typeface="Malgun Gothic" pitchFamily="34" charset="-127"/>
              </a:rPr>
              <a:t> </a:t>
            </a:r>
            <a:endParaRPr lang="es-ES" sz="1400" b="1" dirty="0">
              <a:solidFill>
                <a:schemeClr val="bg1"/>
              </a:solidFill>
              <a:latin typeface="Century Gothic" pitchFamily="34" charset="0"/>
              <a:ea typeface="Malgun Gothic" pitchFamily="34" charset="-127"/>
            </a:endParaRPr>
          </a:p>
          <a:p>
            <a:pPr marL="0" indent="0" algn="just">
              <a:buNone/>
            </a:pPr>
            <a:r>
              <a:rPr lang="es-ES" sz="1400" b="1" dirty="0">
                <a:solidFill>
                  <a:schemeClr val="bg1"/>
                </a:solidFill>
                <a:latin typeface="Century Gothic" pitchFamily="34" charset="0"/>
                <a:ea typeface="Malgun Gothic" pitchFamily="34" charset="-127"/>
              </a:rPr>
              <a:t>	Es por eso que  presenté la iniciativa, pues resultaba necesario 	y urgente hacerle el cambio de denominación a este 	espacio, para quedar como </a:t>
            </a:r>
            <a:r>
              <a:rPr lang="es-MX" sz="1400" b="1" dirty="0">
                <a:solidFill>
                  <a:schemeClr val="bg1"/>
                </a:solidFill>
                <a:latin typeface="Century Gothic" pitchFamily="34" charset="0"/>
                <a:ea typeface="Malgun Gothic" pitchFamily="34" charset="-127"/>
              </a:rPr>
              <a:t>Centro de Educación y 	Capacitación para el Desarrollo Sustentable, ya que no se 	visualiza la comercialización 	de productos, sino 	únicamente la permuta, lo cual no genera un 	intercambio de divisas  o algún tipo de cambio monetario. </a:t>
            </a:r>
            <a:endParaRPr lang="es-ES" sz="1400" b="1" dirty="0">
              <a:solidFill>
                <a:schemeClr val="bg1"/>
              </a:solidFill>
              <a:latin typeface="Century Gothic" pitchFamily="34" charset="0"/>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a:p>
            <a:pPr marL="0" indent="0" algn="just">
              <a:buNone/>
            </a:pPr>
            <a:endParaRPr lang="es-ES" sz="1500" dirty="0">
              <a:latin typeface="Malgun Gothic" pitchFamily="34" charset="-127"/>
              <a:ea typeface="Malgun Gothic" pitchFamily="34" charset="-127"/>
            </a:endParaRPr>
          </a:p>
        </p:txBody>
      </p:sp>
    </p:spTree>
    <p:extLst>
      <p:ext uri="{BB962C8B-B14F-4D97-AF65-F5344CB8AC3E}">
        <p14:creationId xmlns:p14="http://schemas.microsoft.com/office/powerpoint/2010/main" val="26278125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1041</Words>
  <Application>Microsoft Office PowerPoint</Application>
  <PresentationFormat>Presentación en pantalla (4:3)</PresentationFormat>
  <Paragraphs>141</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Malgun Gothic</vt:lpstr>
      <vt:lpstr>Arial</vt:lpstr>
      <vt:lpstr>Calibri</vt:lpstr>
      <vt:lpstr>Century Gothic</vt:lpstr>
      <vt:lpstr>Rockwell Extra Bold</vt:lpstr>
      <vt:lpstr>Segoe UI Black</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LIZBETH SANTILLAN REGALADO - PC-0018</dc:creator>
  <cp:lastModifiedBy>Hector Cardenas landino</cp:lastModifiedBy>
  <cp:revision>8</cp:revision>
  <dcterms:created xsi:type="dcterms:W3CDTF">2023-08-21T18:17:57Z</dcterms:created>
  <dcterms:modified xsi:type="dcterms:W3CDTF">2024-09-24T21:34:44Z</dcterms:modified>
</cp:coreProperties>
</file>