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75" r:id="rId2"/>
    <p:sldId id="257" r:id="rId3"/>
    <p:sldId id="259" r:id="rId4"/>
    <p:sldId id="260" r:id="rId5"/>
    <p:sldId id="261" r:id="rId6"/>
    <p:sldId id="262" r:id="rId7"/>
    <p:sldId id="313" r:id="rId8"/>
    <p:sldId id="263" r:id="rId9"/>
    <p:sldId id="264" r:id="rId10"/>
    <p:sldId id="266" r:id="rId11"/>
    <p:sldId id="267" r:id="rId12"/>
    <p:sldId id="268" r:id="rId13"/>
    <p:sldId id="269" r:id="rId14"/>
    <p:sldId id="327" r:id="rId15"/>
    <p:sldId id="310" r:id="rId16"/>
    <p:sldId id="272" r:id="rId17"/>
    <p:sldId id="309" r:id="rId18"/>
    <p:sldId id="277" r:id="rId19"/>
    <p:sldId id="282" r:id="rId20"/>
    <p:sldId id="273" r:id="rId21"/>
    <p:sldId id="283" r:id="rId22"/>
    <p:sldId id="274" r:id="rId23"/>
    <p:sldId id="278" r:id="rId24"/>
    <p:sldId id="276" r:id="rId25"/>
    <p:sldId id="279" r:id="rId26"/>
    <p:sldId id="280" r:id="rId27"/>
    <p:sldId id="315" r:id="rId28"/>
    <p:sldId id="284" r:id="rId29"/>
    <p:sldId id="281" r:id="rId30"/>
    <p:sldId id="285" r:id="rId31"/>
    <p:sldId id="286" r:id="rId32"/>
    <p:sldId id="288" r:id="rId33"/>
    <p:sldId id="330" r:id="rId34"/>
    <p:sldId id="290" r:id="rId35"/>
    <p:sldId id="291" r:id="rId36"/>
    <p:sldId id="324" r:id="rId37"/>
    <p:sldId id="326" r:id="rId38"/>
    <p:sldId id="292" r:id="rId39"/>
    <p:sldId id="293" r:id="rId40"/>
    <p:sldId id="294" r:id="rId41"/>
    <p:sldId id="295" r:id="rId42"/>
    <p:sldId id="296" r:id="rId43"/>
    <p:sldId id="297" r:id="rId44"/>
    <p:sldId id="298" r:id="rId45"/>
    <p:sldId id="299" r:id="rId46"/>
    <p:sldId id="300" r:id="rId47"/>
    <p:sldId id="302" r:id="rId48"/>
    <p:sldId id="314" r:id="rId49"/>
    <p:sldId id="303" r:id="rId50"/>
    <p:sldId id="304" r:id="rId51"/>
    <p:sldId id="306" r:id="rId52"/>
    <p:sldId id="305" r:id="rId53"/>
    <p:sldId id="307" r:id="rId54"/>
    <p:sldId id="317" r:id="rId55"/>
    <p:sldId id="320" r:id="rId56"/>
    <p:sldId id="319" r:id="rId57"/>
    <p:sldId id="321" r:id="rId58"/>
    <p:sldId id="322" r:id="rId59"/>
    <p:sldId id="323" r:id="rId60"/>
    <p:sldId id="328" r:id="rId61"/>
    <p:sldId id="329" r:id="rId62"/>
    <p:sldId id="335" r:id="rId63"/>
    <p:sldId id="336" r:id="rId64"/>
    <p:sldId id="337" r:id="rId65"/>
    <p:sldId id="338" r:id="rId66"/>
    <p:sldId id="332" r:id="rId67"/>
    <p:sldId id="331" r:id="rId68"/>
    <p:sldId id="333" r:id="rId69"/>
    <p:sldId id="334" r:id="rId70"/>
  </p:sldIdLst>
  <p:sldSz cx="6858000" cy="9144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A4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7118" autoAdjust="0"/>
  </p:normalViewPr>
  <p:slideViewPr>
    <p:cSldViewPr>
      <p:cViewPr>
        <p:scale>
          <a:sx n="65" d="100"/>
          <a:sy n="65" d="100"/>
        </p:scale>
        <p:origin x="-2172" y="-16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86F3E1-D123-4F98-A903-A27B29D3050F}" type="datetimeFigureOut">
              <a:rPr lang="es-MX" smtClean="0"/>
              <a:t>21/08/2024</a:t>
            </a:fld>
            <a:endParaRPr lang="es-MX" dirty="0"/>
          </a:p>
        </p:txBody>
      </p:sp>
      <p:sp>
        <p:nvSpPr>
          <p:cNvPr id="4" name="3 Marcador de imagen de diapositiva"/>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7CBD2A-5DC7-40BA-9E25-CE6D7FBC2121}" type="slidenum">
              <a:rPr lang="es-MX" smtClean="0"/>
              <a:t>‹Nº›</a:t>
            </a:fld>
            <a:endParaRPr lang="es-MX" dirty="0"/>
          </a:p>
        </p:txBody>
      </p:sp>
    </p:spTree>
    <p:extLst>
      <p:ext uri="{BB962C8B-B14F-4D97-AF65-F5344CB8AC3E}">
        <p14:creationId xmlns:p14="http://schemas.microsoft.com/office/powerpoint/2010/main" val="317123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A3CE55A4-5879-4E31-B384-F36A46985412}" type="slidenum">
              <a:rPr lang="es-MX" smtClean="0"/>
              <a:t>5</a:t>
            </a:fld>
            <a:endParaRPr lang="es-MX"/>
          </a:p>
        </p:txBody>
      </p:sp>
    </p:spTree>
    <p:extLst>
      <p:ext uri="{BB962C8B-B14F-4D97-AF65-F5344CB8AC3E}">
        <p14:creationId xmlns:p14="http://schemas.microsoft.com/office/powerpoint/2010/main" val="66908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143125" y="685800"/>
            <a:ext cx="2571750" cy="3429000"/>
          </a:xfrm>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FB9E247B-113D-4E48-BA05-E1233D200AF1}" type="slidenum">
              <a:rPr lang="es-MX" smtClean="0"/>
              <a:t>8</a:t>
            </a:fld>
            <a:endParaRPr lang="es-MX"/>
          </a:p>
        </p:txBody>
      </p:sp>
    </p:spTree>
    <p:extLst>
      <p:ext uri="{BB962C8B-B14F-4D97-AF65-F5344CB8AC3E}">
        <p14:creationId xmlns:p14="http://schemas.microsoft.com/office/powerpoint/2010/main" val="415237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F7CBD2A-5DC7-40BA-9E25-CE6D7FBC2121}" type="slidenum">
              <a:rPr lang="es-MX" smtClean="0"/>
              <a:t>13</a:t>
            </a:fld>
            <a:endParaRPr lang="es-MX"/>
          </a:p>
        </p:txBody>
      </p:sp>
    </p:spTree>
    <p:extLst>
      <p:ext uri="{BB962C8B-B14F-4D97-AF65-F5344CB8AC3E}">
        <p14:creationId xmlns:p14="http://schemas.microsoft.com/office/powerpoint/2010/main" val="259802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F7CBD2A-5DC7-40BA-9E25-CE6D7FBC2121}" type="slidenum">
              <a:rPr lang="es-MX" smtClean="0"/>
              <a:t>23</a:t>
            </a:fld>
            <a:endParaRPr lang="es-MX"/>
          </a:p>
        </p:txBody>
      </p:sp>
    </p:spTree>
    <p:extLst>
      <p:ext uri="{BB962C8B-B14F-4D97-AF65-F5344CB8AC3E}">
        <p14:creationId xmlns:p14="http://schemas.microsoft.com/office/powerpoint/2010/main" val="3795920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A3CE55A4-5879-4E31-B384-F36A46985412}" type="slidenum">
              <a:rPr lang="es-MX" smtClean="0"/>
              <a:t>35</a:t>
            </a:fld>
            <a:endParaRPr lang="es-MX"/>
          </a:p>
        </p:txBody>
      </p:sp>
    </p:spTree>
    <p:extLst>
      <p:ext uri="{BB962C8B-B14F-4D97-AF65-F5344CB8AC3E}">
        <p14:creationId xmlns:p14="http://schemas.microsoft.com/office/powerpoint/2010/main" val="216391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2840568"/>
            <a:ext cx="5829300" cy="1960033"/>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F184198C-1ECE-4895-A44B-B86535A34C2C}" type="datetime1">
              <a:rPr lang="es-MX" smtClean="0"/>
              <a:t>21/08/2024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1218382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78D0D20-EA6F-4EC6-880D-5E87D72B6559}" type="datetime1">
              <a:rPr lang="es-MX" smtClean="0"/>
              <a:t>21/08/2024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397534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3729037" y="488951"/>
            <a:ext cx="1157288" cy="10401300"/>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257175" y="488951"/>
            <a:ext cx="3357563" cy="104013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082AC27-6A63-4152-B013-81B6B6483810}" type="datetime1">
              <a:rPr lang="es-MX" smtClean="0"/>
              <a:t>21/08/2024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251976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B1F406F-2D46-49EF-9BEB-6FE5854E549B}" type="datetime1">
              <a:rPr lang="es-MX" smtClean="0"/>
              <a:t>21/08/2024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389517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41735" y="5875867"/>
            <a:ext cx="5829300" cy="1816100"/>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6FEDF1A-DCA4-4EA3-ABCD-3E546BD510B7}" type="datetime1">
              <a:rPr lang="es-MX" smtClean="0"/>
              <a:t>21/08/2024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311586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61769370-FF9C-434B-BDA4-A70DF174AA14}" type="datetime1">
              <a:rPr lang="es-MX" smtClean="0"/>
              <a:t>21/08/2024</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1265751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6184"/>
            <a:ext cx="6172200" cy="1524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D0E0C8D6-BB20-4DD9-A1EC-CB0D99DC2437}" type="datetime1">
              <a:rPr lang="es-MX" smtClean="0"/>
              <a:t>21/08/2024</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229627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01FD27F8-E2F6-4A06-8444-5A717F813E98}" type="datetime1">
              <a:rPr lang="es-MX" smtClean="0"/>
              <a:t>21/08/2024</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417600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E3AE0B0-79D8-4EC8-B1A4-049984706B16}" type="datetime1">
              <a:rPr lang="es-MX" smtClean="0"/>
              <a:t>21/08/2024</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2372805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4067"/>
            <a:ext cx="2256235" cy="154940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5934EBB-8AC9-4836-AC09-53AB5E051ABE}" type="datetime1">
              <a:rPr lang="es-MX" smtClean="0"/>
              <a:t>21/08/2024</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2880909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344216" y="6400800"/>
            <a:ext cx="4114800" cy="755651"/>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79DAB9D-585B-4D26-BF51-1A6A79700363}" type="datetime1">
              <a:rPr lang="es-MX" smtClean="0"/>
              <a:t>21/08/2024</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E280630-593A-4567-BC41-EB484B56885C}" type="slidenum">
              <a:rPr lang="es-MX" smtClean="0"/>
              <a:t>‹Nº›</a:t>
            </a:fld>
            <a:endParaRPr lang="es-MX" dirty="0"/>
          </a:p>
        </p:txBody>
      </p:sp>
    </p:spTree>
    <p:extLst>
      <p:ext uri="{BB962C8B-B14F-4D97-AF65-F5344CB8AC3E}">
        <p14:creationId xmlns:p14="http://schemas.microsoft.com/office/powerpoint/2010/main" val="321107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FE42460-61BB-4114-A2B8-E87D5DC7E037}" type="datetime1">
              <a:rPr lang="es-MX" smtClean="0"/>
              <a:t>21/08/2024</a:t>
            </a:fld>
            <a:endParaRPr lang="es-MX" dirty="0"/>
          </a:p>
        </p:txBody>
      </p:sp>
      <p:sp>
        <p:nvSpPr>
          <p:cNvPr id="5" name="4 Marcador de pie de página"/>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3E280630-593A-4567-BC41-EB484B56885C}" type="slidenum">
              <a:rPr lang="es-MX" smtClean="0"/>
              <a:t>‹Nº›</a:t>
            </a:fld>
            <a:endParaRPr lang="es-MX" dirty="0"/>
          </a:p>
        </p:txBody>
      </p:sp>
    </p:spTree>
    <p:extLst>
      <p:ext uri="{BB962C8B-B14F-4D97-AF65-F5344CB8AC3E}">
        <p14:creationId xmlns:p14="http://schemas.microsoft.com/office/powerpoint/2010/main" val="3772609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17.wdp"/><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3.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jpeg"/><Relationship Id="rId5" Type="http://schemas.microsoft.com/office/2007/relationships/hdphoto" Target="../media/hdphoto36.wdp"/><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jpg"/><Relationship Id="rId5" Type="http://schemas.microsoft.com/office/2007/relationships/hdphoto" Target="../media/hdphoto36.wdp"/><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g"/><Relationship Id="rId5" Type="http://schemas.microsoft.com/office/2007/relationships/hdphoto" Target="../media/hdphoto36.wdp"/><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36.wdp"/><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9" name="8 Imagen"/>
          <p:cNvPicPr>
            <a:picLocks noChangeAspect="1"/>
          </p:cNvPicPr>
          <p:nvPr/>
        </p:nvPicPr>
        <p:blipFill rotWithShape="1">
          <a:blip r:embed="rId2">
            <a:extLst>
              <a:ext uri="{28A0092B-C50C-407E-A947-70E740481C1C}">
                <a14:useLocalDpi xmlns:a14="http://schemas.microsoft.com/office/drawing/2010/main" val="0"/>
              </a:ext>
            </a:extLst>
          </a:blip>
          <a:srcRect l="20667" r="29353"/>
          <a:stretch/>
        </p:blipFill>
        <p:spPr>
          <a:xfrm>
            <a:off x="0" y="0"/>
            <a:ext cx="6858000" cy="9163113"/>
          </a:xfrm>
          <a:prstGeom prst="rect">
            <a:avLst/>
          </a:prstGeom>
        </p:spPr>
      </p:pic>
      <p:sp>
        <p:nvSpPr>
          <p:cNvPr id="10" name="9 Rectángulo"/>
          <p:cNvSpPr/>
          <p:nvPr/>
        </p:nvSpPr>
        <p:spPr>
          <a:xfrm>
            <a:off x="3284984" y="1865089"/>
            <a:ext cx="2869917" cy="1256358"/>
          </a:xfrm>
          <a:prstGeom prst="rect">
            <a:avLst/>
          </a:prstGeom>
        </p:spPr>
        <p:txBody>
          <a:bodyPr wrap="square" lIns="116449" tIns="58224" rIns="116449" bIns="58224">
            <a:spAutoFit/>
          </a:bodyPr>
          <a:lstStyle/>
          <a:p>
            <a:pPr algn="ctr"/>
            <a:r>
              <a:rPr lang="es-ES" sz="2800" b="1" dirty="0">
                <a:solidFill>
                  <a:schemeClr val="bg1"/>
                </a:solidFill>
                <a:effectLst>
                  <a:outerShdw blurRad="38100" dist="38100" dir="2700000" algn="tl">
                    <a:srgbClr val="000000">
                      <a:alpha val="43137"/>
                    </a:srgbClr>
                  </a:outerShdw>
                </a:effectLst>
                <a:latin typeface="Rockwell Extra Bold" pitchFamily="18" charset="0"/>
                <a:ea typeface="Segoe UI Black" pitchFamily="34" charset="0"/>
              </a:rPr>
              <a:t>Lizbeth </a:t>
            </a:r>
          </a:p>
          <a:p>
            <a:pPr algn="ctr"/>
            <a:r>
              <a:rPr lang="es-ES" sz="2800" b="1" dirty="0">
                <a:solidFill>
                  <a:schemeClr val="bg1"/>
                </a:solidFill>
                <a:effectLst>
                  <a:outerShdw blurRad="38100" dist="38100" dir="2700000" algn="tl">
                    <a:srgbClr val="000000">
                      <a:alpha val="43137"/>
                    </a:srgbClr>
                  </a:outerShdw>
                </a:effectLst>
                <a:latin typeface="Rockwell Extra Bold" pitchFamily="18" charset="0"/>
                <a:ea typeface="Segoe UI Black" pitchFamily="34" charset="0"/>
              </a:rPr>
              <a:t>Santillan</a:t>
            </a:r>
          </a:p>
          <a:p>
            <a:pPr algn="ctr"/>
            <a:r>
              <a:rPr lang="es-ES" b="1" dirty="0" smtClean="0">
                <a:solidFill>
                  <a:schemeClr val="bg1"/>
                </a:solidFill>
                <a:effectLst>
                  <a:outerShdw blurRad="38100" dist="38100" dir="2700000" algn="tl">
                    <a:srgbClr val="000000">
                      <a:alpha val="43137"/>
                    </a:srgbClr>
                  </a:outerShdw>
                </a:effectLst>
                <a:latin typeface="Segoe UI Black" pitchFamily="34" charset="0"/>
                <a:ea typeface="Segoe UI Black" pitchFamily="34" charset="0"/>
              </a:rPr>
              <a:t>Regidora</a:t>
            </a:r>
            <a:endParaRPr lang="es-MX" b="1" dirty="0">
              <a:solidFill>
                <a:schemeClr val="bg1"/>
              </a:solidFill>
              <a:effectLst>
                <a:outerShdw blurRad="38100" dist="38100" dir="2700000" algn="tl">
                  <a:srgbClr val="000000">
                    <a:alpha val="43137"/>
                  </a:srgbClr>
                </a:outerShdw>
              </a:effectLst>
              <a:latin typeface="Segoe UI Black" pitchFamily="34" charset="0"/>
              <a:ea typeface="Segoe UI Black" pitchFamily="34" charset="0"/>
            </a:endParaRPr>
          </a:p>
        </p:txBody>
      </p:sp>
      <p:pic>
        <p:nvPicPr>
          <p:cNvPr id="11" name="10 Imagen"/>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65362" b="77435" l="26664" r="41292"/>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24836" t="63853" r="56879" b="21056"/>
          <a:stretch/>
        </p:blipFill>
        <p:spPr>
          <a:xfrm rot="9281647">
            <a:off x="5191192" y="2286119"/>
            <a:ext cx="233371" cy="19259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53553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5400000">
            <a:off x="-299003" y="343149"/>
            <a:ext cx="1862642" cy="1264636"/>
          </a:xfrm>
          <a:prstGeom prst="rect">
            <a:avLst/>
          </a:prstGeom>
        </p:spPr>
      </p:pic>
      <p:sp>
        <p:nvSpPr>
          <p:cNvPr id="3" name="2 Marcador de contenido"/>
          <p:cNvSpPr>
            <a:spLocks noGrp="1"/>
          </p:cNvSpPr>
          <p:nvPr>
            <p:ph idx="1"/>
          </p:nvPr>
        </p:nvSpPr>
        <p:spPr>
          <a:xfrm>
            <a:off x="836712" y="0"/>
            <a:ext cx="5780429" cy="9144000"/>
          </a:xfrm>
        </p:spPr>
        <p:txBody>
          <a:bodyPr>
            <a:normAutofit lnSpcReduction="10000"/>
          </a:bodyPr>
          <a:lstStyle/>
          <a:p>
            <a:pPr marL="0" indent="0" algn="ctr">
              <a:buNone/>
            </a:pPr>
            <a:endParaRPr lang="es-ES" sz="23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3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r>
              <a:rPr lang="es-ES" sz="1400" dirty="0">
                <a:latin typeface="Century Gothic" pitchFamily="34" charset="0"/>
                <a:ea typeface="Malgun Gothic" pitchFamily="34" charset="-127"/>
              </a:rPr>
              <a:t>Tlajomulco de </a:t>
            </a:r>
            <a:r>
              <a:rPr lang="es-ES" sz="1400" dirty="0" smtClean="0">
                <a:latin typeface="Century Gothic" pitchFamily="34" charset="0"/>
                <a:ea typeface="Malgun Gothic" pitchFamily="34" charset="-127"/>
              </a:rPr>
              <a:t>Zúñiga </a:t>
            </a:r>
            <a:r>
              <a:rPr lang="es-ES" sz="1400" dirty="0">
                <a:latin typeface="Century Gothic" pitchFamily="34" charset="0"/>
                <a:ea typeface="Malgun Gothic" pitchFamily="34" charset="-127"/>
              </a:rPr>
              <a:t>es un Municipio perteneciente al Estado de </a:t>
            </a:r>
            <a:r>
              <a:rPr lang="es-ES" sz="1400" dirty="0" smtClean="0">
                <a:latin typeface="Century Gothic" pitchFamily="34" charset="0"/>
                <a:ea typeface="Malgun Gothic" pitchFamily="34" charset="-127"/>
              </a:rPr>
              <a:t>Jalisco y siendo uno de los nueve Municipios que conforman el Área </a:t>
            </a:r>
            <a:r>
              <a:rPr lang="es-ES" sz="1400" dirty="0">
                <a:latin typeface="Century Gothic" pitchFamily="34" charset="0"/>
                <a:ea typeface="Malgun Gothic" pitchFamily="34" charset="-127"/>
              </a:rPr>
              <a:t>Metropolitana de </a:t>
            </a:r>
            <a:r>
              <a:rPr lang="es-ES" sz="1400" dirty="0" smtClean="0">
                <a:latin typeface="Century Gothic" pitchFamily="34" charset="0"/>
                <a:ea typeface="Malgun Gothic" pitchFamily="34" charset="-127"/>
              </a:rPr>
              <a:t>Guadalajara; es el tercer </a:t>
            </a:r>
            <a:r>
              <a:rPr lang="es-ES" sz="1400" dirty="0">
                <a:latin typeface="Century Gothic" pitchFamily="34" charset="0"/>
                <a:ea typeface="Malgun Gothic" pitchFamily="34" charset="-127"/>
              </a:rPr>
              <a:t>Municipio con más número de habitantes de todo el Estado, solo por debajo de Guadalajara y Zapopan, así como el tercero con mayor erario público </a:t>
            </a:r>
            <a:r>
              <a:rPr lang="es-ES" sz="1400" dirty="0" smtClean="0">
                <a:latin typeface="Century Gothic" pitchFamily="34" charset="0"/>
                <a:ea typeface="Malgun Gothic" pitchFamily="34" charset="-127"/>
              </a:rPr>
              <a:t>de todo Jalisco.</a:t>
            </a:r>
            <a:endParaRPr lang="es-ES" sz="1400" dirty="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Este Municipio se conforma por gente </a:t>
            </a:r>
            <a:r>
              <a:rPr lang="es-ES" sz="1400" dirty="0">
                <a:latin typeface="Century Gothic" pitchFamily="34" charset="0"/>
                <a:ea typeface="Malgun Gothic" pitchFamily="34" charset="-127"/>
              </a:rPr>
              <a:t>de principios y valores, que han destacado en lo educativo, deportivo, político, </a:t>
            </a:r>
            <a:r>
              <a:rPr lang="es-ES" sz="1400" dirty="0" smtClean="0">
                <a:latin typeface="Century Gothic" pitchFamily="34" charset="0"/>
                <a:ea typeface="Malgun Gothic" pitchFamily="34" charset="-127"/>
              </a:rPr>
              <a:t>científico, tecnológico </a:t>
            </a:r>
            <a:r>
              <a:rPr lang="es-ES" sz="1400" dirty="0">
                <a:latin typeface="Century Gothic" pitchFamily="34" charset="0"/>
                <a:ea typeface="Malgun Gothic" pitchFamily="34" charset="-127"/>
              </a:rPr>
              <a:t>y en lo empresarial. Esta gente ha posicionado el nombre de Tlajomulco de </a:t>
            </a:r>
            <a:r>
              <a:rPr lang="es-ES" sz="1400" dirty="0" smtClean="0">
                <a:latin typeface="Century Gothic" pitchFamily="34" charset="0"/>
                <a:ea typeface="Malgun Gothic" pitchFamily="34" charset="-127"/>
              </a:rPr>
              <a:t>Zúñiga </a:t>
            </a:r>
            <a:r>
              <a:rPr lang="es-ES" sz="1400" dirty="0">
                <a:latin typeface="Century Gothic" pitchFamily="34" charset="0"/>
                <a:ea typeface="Malgun Gothic" pitchFamily="34" charset="-127"/>
              </a:rPr>
              <a:t>muy en lo alto a nivel nacional, y </a:t>
            </a:r>
            <a:r>
              <a:rPr lang="es-ES" sz="1400" dirty="0" smtClean="0">
                <a:latin typeface="Century Gothic" pitchFamily="34" charset="0"/>
                <a:ea typeface="Malgun Gothic" pitchFamily="34" charset="-127"/>
              </a:rPr>
              <a:t>sé que las futuras </a:t>
            </a:r>
            <a:r>
              <a:rPr lang="es-ES" sz="1400" dirty="0">
                <a:latin typeface="Century Gothic" pitchFamily="34" charset="0"/>
                <a:ea typeface="Malgun Gothic" pitchFamily="34" charset="-127"/>
              </a:rPr>
              <a:t>generaciones no serán la excepción.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a:latin typeface="Century Gothic" pitchFamily="34" charset="0"/>
                <a:ea typeface="Malgun Gothic" pitchFamily="34" charset="-127"/>
              </a:rPr>
              <a:t>Este </a:t>
            </a:r>
            <a:r>
              <a:rPr lang="es-ES" sz="1400" dirty="0" smtClean="0">
                <a:latin typeface="Century Gothic" pitchFamily="34" charset="0"/>
                <a:ea typeface="Malgun Gothic" pitchFamily="34" charset="-127"/>
              </a:rPr>
              <a:t>tercer informe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trabajo como Regidora está </a:t>
            </a:r>
            <a:r>
              <a:rPr lang="es-ES" sz="1400" dirty="0">
                <a:latin typeface="Century Gothic" pitchFamily="34" charset="0"/>
                <a:ea typeface="Malgun Gothic" pitchFamily="34" charset="-127"/>
              </a:rPr>
              <a:t>alineado </a:t>
            </a:r>
            <a:r>
              <a:rPr lang="es-ES" sz="1400" dirty="0" smtClean="0">
                <a:latin typeface="Century Gothic" pitchFamily="34" charset="0"/>
                <a:ea typeface="Malgun Gothic" pitchFamily="34" charset="-127"/>
              </a:rPr>
              <a:t>con nuestra Carta Magna, los Tratados Internacionales, las Leyes Federales, Leyes Generales, la Constitución Política del Estado de Jalisco, las Leyes Estatales, la Ley de Ingresos para el Municipio de Tlajomulco de Zúñiga, Jalisco, y nuestros Reglamentos Municipales. Esto indica que es jurídica y socialmente correcto, pero financieramente justo.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En este informe encontrarás un trabajo debidamente desglosado, iniciando explicándote a detalle las nueve iniciativas presentadas en este último año, las cuales se suman a las ya presentadas en los anteriores años. Encontrarás los trabajos impulsados en Cabildo y en las Comisiones, que en su mayoría he votado a favor, pero los que fueron la excepción fueron porque la exigencia de nuestra gente es superior y soy consciente de ello. Encontrarás los proyectos institucionales que generan gran certidumbre, apoyando a niñas y niños en programas sociales; a mujeres para una vida libre de violencia; a nuestro cuerpo de seguridad pública, reconociendo su labor mediante incentivos y subiendo de grado profesional, para así dejar en claro que no están solas o solos, sino que tienen a un Gobierno que vela por sus intereses y reconoce su esmero por cuidar de todas y todos.  Finalmente, aquellos trabajos sociales para promover obras públicas, para garantizar un derecho a la seguridad de tener vivienda, entre muchas otras.  </a:t>
            </a:r>
          </a:p>
          <a:p>
            <a:pPr marL="0" indent="0" algn="just">
              <a:buNone/>
            </a:pPr>
            <a:endParaRPr lang="es-ES" sz="1400" dirty="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MX" sz="1500" dirty="0">
              <a:latin typeface="Malgun Gothic" pitchFamily="34" charset="-127"/>
              <a:ea typeface="Malgun Gothic" pitchFamily="34" charset="-127"/>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10</a:t>
            </a:r>
            <a:endParaRPr lang="es-MX" b="1" dirty="0">
              <a:solidFill>
                <a:schemeClr val="tx1"/>
              </a:solidFill>
            </a:endParaRPr>
          </a:p>
        </p:txBody>
      </p:sp>
    </p:spTree>
    <p:extLst>
      <p:ext uri="{BB962C8B-B14F-4D97-AF65-F5344CB8AC3E}">
        <p14:creationId xmlns:p14="http://schemas.microsoft.com/office/powerpoint/2010/main" val="2253523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l="3428" t="3428" b="-370"/>
          <a:stretch/>
        </p:blipFill>
        <p:spPr>
          <a:xfrm rot="5400000">
            <a:off x="-1156146" y="1129853"/>
            <a:ext cx="9144000" cy="6884293"/>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11</a:t>
            </a:r>
            <a:endParaRPr lang="es-MX" b="1" dirty="0">
              <a:solidFill>
                <a:schemeClr val="tx1"/>
              </a:solidFill>
            </a:endParaRPr>
          </a:p>
        </p:txBody>
      </p:sp>
    </p:spTree>
    <p:extLst>
      <p:ext uri="{BB962C8B-B14F-4D97-AF65-F5344CB8AC3E}">
        <p14:creationId xmlns:p14="http://schemas.microsoft.com/office/powerpoint/2010/main" val="697607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332656" y="3347864"/>
            <a:ext cx="6172200" cy="1524000"/>
          </a:xfrm>
        </p:spPr>
        <p:txBody>
          <a:bodyPr>
            <a:noAutofit/>
          </a:bodyPr>
          <a:lstStyle/>
          <a:p>
            <a:pPr marL="0" indent="0">
              <a:buNone/>
            </a:pPr>
            <a:r>
              <a:rPr lang="es-ES" sz="2200" dirty="0" smtClean="0">
                <a:solidFill>
                  <a:schemeClr val="bg1"/>
                </a:solidFill>
                <a:latin typeface="Rockwell Extra Bold" pitchFamily="18" charset="0"/>
              </a:rPr>
              <a:t>I N I C I A T I V A S </a:t>
            </a:r>
            <a:endParaRPr lang="es-MX" sz="2200" dirty="0">
              <a:solidFill>
                <a:schemeClr val="bg1"/>
              </a:solidFill>
              <a:latin typeface="Rockwell Extra Bold" pitchFamily="18" charset="0"/>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12</a:t>
            </a:r>
            <a:endParaRPr lang="es-MX" b="1" dirty="0">
              <a:solidFill>
                <a:schemeClr val="tx1"/>
              </a:solidFill>
            </a:endParaRPr>
          </a:p>
        </p:txBody>
      </p:sp>
    </p:spTree>
    <p:extLst>
      <p:ext uri="{BB962C8B-B14F-4D97-AF65-F5344CB8AC3E}">
        <p14:creationId xmlns:p14="http://schemas.microsoft.com/office/powerpoint/2010/main" val="1355597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36712" y="0"/>
            <a:ext cx="5682453" cy="9144000"/>
          </a:xfrm>
        </p:spPr>
        <p:txBody>
          <a:bodyPr>
            <a:normAutofit/>
          </a:bodyPr>
          <a:lstStyle/>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r>
              <a:rPr lang="es-ES" sz="2200" b="1" dirty="0" smtClean="0">
                <a:solidFill>
                  <a:schemeClr val="bg1">
                    <a:lumMod val="50000"/>
                  </a:schemeClr>
                </a:solidFill>
                <a:latin typeface="Rockwell Extra Bold" pitchFamily="18" charset="0"/>
                <a:ea typeface="Malgun Gothic" pitchFamily="34" charset="-127"/>
              </a:rPr>
              <a:t>Marco juridico</a:t>
            </a:r>
            <a:endParaRPr lang="es-ES" sz="2200" b="1" dirty="0">
              <a:solidFill>
                <a:schemeClr val="bg1">
                  <a:lumMod val="50000"/>
                </a:schemeClr>
              </a:solidFill>
              <a:latin typeface="Rockwell Extra Bold" pitchFamily="18" charset="0"/>
              <a:ea typeface="Malgun Gothic" pitchFamily="34" charset="-127"/>
            </a:endParaRPr>
          </a:p>
          <a:p>
            <a:pPr marL="0" indent="0" algn="just">
              <a:buNone/>
            </a:pPr>
            <a:endParaRPr lang="es-ES" sz="1400" dirty="0" smtClean="0">
              <a:latin typeface="Malgun Gothic" pitchFamily="34" charset="-127"/>
              <a:ea typeface="Malgun Gothic" pitchFamily="34" charset="-127"/>
            </a:endParaRPr>
          </a:p>
          <a:p>
            <a:pPr marL="0" indent="0" algn="just">
              <a:buNone/>
            </a:pPr>
            <a:r>
              <a:rPr lang="es-ES" sz="2000" b="1" dirty="0" smtClean="0">
                <a:solidFill>
                  <a:schemeClr val="accent6"/>
                </a:solidFill>
                <a:latin typeface="Century Gothic" pitchFamily="34" charset="0"/>
                <a:ea typeface="Malgun Gothic" pitchFamily="34" charset="-127"/>
              </a:rPr>
              <a:t>E</a:t>
            </a:r>
            <a:r>
              <a:rPr lang="es-ES" sz="1400" b="1" dirty="0" smtClean="0">
                <a:latin typeface="Century Gothic" pitchFamily="34" charset="0"/>
                <a:ea typeface="Malgun Gothic" pitchFamily="34" charset="-127"/>
              </a:rPr>
              <a:t>l</a:t>
            </a:r>
            <a:r>
              <a:rPr lang="es-ES" sz="1400" dirty="0" smtClean="0">
                <a:latin typeface="Century Gothic" pitchFamily="34" charset="0"/>
                <a:ea typeface="Malgun Gothic" pitchFamily="34" charset="-127"/>
              </a:rPr>
              <a:t> </a:t>
            </a:r>
            <a:r>
              <a:rPr lang="es-ES" sz="1400" dirty="0">
                <a:latin typeface="Century Gothic" pitchFamily="34" charset="0"/>
                <a:ea typeface="Malgun Gothic" pitchFamily="34" charset="-127"/>
              </a:rPr>
              <a:t>Ayuntamiento es el máximo órgano de Gobierno que tiene un Municipio, el cual estará integrado por una Presidenta o un Presidente Municipal, las Regidurías y Sindicaturas que la ley determine.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a:latin typeface="Century Gothic" pitchFamily="34" charset="0"/>
                <a:ea typeface="Malgun Gothic" pitchFamily="34" charset="-127"/>
              </a:rPr>
              <a:t>Por mandato </a:t>
            </a:r>
            <a:r>
              <a:rPr lang="es-ES" sz="1400" dirty="0" smtClean="0">
                <a:latin typeface="Century Gothic" pitchFamily="34" charset="0"/>
                <a:ea typeface="Malgun Gothic" pitchFamily="34" charset="-127"/>
              </a:rPr>
              <a:t>constitucional establecido </a:t>
            </a:r>
            <a:r>
              <a:rPr lang="es-ES" sz="1400" dirty="0">
                <a:latin typeface="Century Gothic" pitchFamily="34" charset="0"/>
                <a:ea typeface="Malgun Gothic" pitchFamily="34" charset="-127"/>
              </a:rPr>
              <a:t>en el </a:t>
            </a:r>
            <a:r>
              <a:rPr lang="es-ES" sz="1400" dirty="0" smtClean="0">
                <a:latin typeface="Century Gothic" pitchFamily="34" charset="0"/>
                <a:ea typeface="Malgun Gothic" pitchFamily="34" charset="-127"/>
              </a:rPr>
              <a:t>artículo 115</a:t>
            </a:r>
            <a:r>
              <a:rPr lang="es-ES" sz="1400" dirty="0">
                <a:latin typeface="Century Gothic" pitchFamily="34" charset="0"/>
                <a:ea typeface="Malgun Gothic" pitchFamily="34" charset="-127"/>
              </a:rPr>
              <a:t>, fracción II, de la Constitución Política de los Estados Unidos Mexicanos, como integrante del Ayuntamiento tengo la facultad  de presentar iniciativas y decretos que organicen la administración pública municipal, regulen las materias, procedimientos, funciones y servicios públicos de su competencia y aseguren la </a:t>
            </a:r>
            <a:r>
              <a:rPr lang="es-MX" sz="1400" dirty="0">
                <a:latin typeface="Century Gothic" pitchFamily="34" charset="0"/>
                <a:ea typeface="Malgun Gothic" pitchFamily="34" charset="-127"/>
              </a:rPr>
              <a:t>participación ciudadana y vecinal desde el ámbito Municipal. </a:t>
            </a:r>
          </a:p>
          <a:p>
            <a:pPr marL="0" indent="0" algn="ctr">
              <a:buNone/>
            </a:pPr>
            <a:endParaRPr lang="es-ES" sz="1400" dirty="0">
              <a:latin typeface="Century Gothic" pitchFamily="34" charset="0"/>
              <a:ea typeface="Malgun Gothic" pitchFamily="34" charset="-127"/>
            </a:endParaRPr>
          </a:p>
          <a:p>
            <a:pPr marL="0" indent="0" algn="just">
              <a:buNone/>
            </a:pPr>
            <a:r>
              <a:rPr lang="es-ES" sz="1400" dirty="0">
                <a:latin typeface="Century Gothic" pitchFamily="34" charset="0"/>
                <a:ea typeface="Malgun Gothic" pitchFamily="34" charset="-127"/>
              </a:rPr>
              <a:t>Al ser parte del Ayuntamiento, como </a:t>
            </a:r>
            <a:r>
              <a:rPr lang="es-ES" sz="1400" dirty="0" smtClean="0">
                <a:latin typeface="Century Gothic" pitchFamily="34" charset="0"/>
                <a:ea typeface="Malgun Gothic" pitchFamily="34" charset="-127"/>
              </a:rPr>
              <a:t>Regidora </a:t>
            </a:r>
            <a:r>
              <a:rPr lang="es-ES" sz="1400" dirty="0">
                <a:latin typeface="Century Gothic" pitchFamily="34" charset="0"/>
                <a:ea typeface="Malgun Gothic" pitchFamily="34" charset="-127"/>
              </a:rPr>
              <a:t>tengo la facultad de presentar iniciativas y decretos en el ámbito de las competencias municipales, de conformidad con el </a:t>
            </a:r>
            <a:r>
              <a:rPr lang="es-ES" sz="1400" dirty="0" smtClean="0">
                <a:latin typeface="Century Gothic" pitchFamily="34" charset="0"/>
                <a:ea typeface="Malgun Gothic" pitchFamily="34" charset="-127"/>
              </a:rPr>
              <a:t>artículo 28</a:t>
            </a:r>
            <a:r>
              <a:rPr lang="es-ES" sz="1400" dirty="0">
                <a:latin typeface="Century Gothic" pitchFamily="34" charset="0"/>
                <a:ea typeface="Malgun Gothic" pitchFamily="34" charset="-127"/>
              </a:rPr>
              <a:t>, fracción IV, de la Constitución Política del Estado de Jalisco; </a:t>
            </a:r>
            <a:r>
              <a:rPr lang="es-ES" sz="1400" dirty="0" smtClean="0">
                <a:latin typeface="Century Gothic" pitchFamily="34" charset="0"/>
                <a:ea typeface="Malgun Gothic" pitchFamily="34" charset="-127"/>
              </a:rPr>
              <a:t>artículo 41</a:t>
            </a:r>
            <a:r>
              <a:rPr lang="es-ES" sz="1400" dirty="0">
                <a:latin typeface="Century Gothic" pitchFamily="34" charset="0"/>
                <a:ea typeface="Malgun Gothic" pitchFamily="34" charset="-127"/>
              </a:rPr>
              <a:t>, fracción II, de la Ley del Gobierno y la Administración Pública Municipal del Estado de Jalisco; y </a:t>
            </a:r>
            <a:r>
              <a:rPr lang="es-ES" sz="1400" dirty="0" smtClean="0">
                <a:latin typeface="Century Gothic" pitchFamily="34" charset="0"/>
                <a:ea typeface="Malgun Gothic" pitchFamily="34" charset="-127"/>
              </a:rPr>
              <a:t>artículo 122</a:t>
            </a:r>
            <a:r>
              <a:rPr lang="es-ES" sz="1400" dirty="0">
                <a:latin typeface="Century Gothic" pitchFamily="34" charset="0"/>
                <a:ea typeface="Malgun Gothic" pitchFamily="34" charset="-127"/>
              </a:rPr>
              <a:t>, fracción II, del Reglamento del Ayuntamiento del Municipio de Tlajomulco de Zúñiga, Jalisco.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a:latin typeface="Century Gothic" pitchFamily="34" charset="0"/>
                <a:ea typeface="Malgun Gothic" pitchFamily="34" charset="-127"/>
              </a:rPr>
              <a:t>A diferencia a todo lo anterior, según lo dispuesto en el </a:t>
            </a:r>
            <a:r>
              <a:rPr lang="es-ES" sz="1400" dirty="0" smtClean="0">
                <a:latin typeface="Century Gothic" pitchFamily="34" charset="0"/>
                <a:ea typeface="Malgun Gothic" pitchFamily="34" charset="-127"/>
              </a:rPr>
              <a:t>artículo 49</a:t>
            </a:r>
            <a:r>
              <a:rPr lang="es-ES" sz="1400" dirty="0">
                <a:latin typeface="Century Gothic" pitchFamily="34" charset="0"/>
                <a:ea typeface="Malgun Gothic" pitchFamily="34" charset="-127"/>
              </a:rPr>
              <a:t>, fracción II, del Reglamento de la Administración Pública del Municipio de Tlajomulco de Zúñiga, Jalisco, no sólo tengo la facultad de presentar iniciativas, sino que se vuelve en una obligación en la que, durante el periodo constitucional, debo de presentar al menos tres iniciativas y decretos. Esta </a:t>
            </a:r>
            <a:r>
              <a:rPr lang="es-ES" sz="1400" dirty="0" smtClean="0">
                <a:latin typeface="Century Gothic" pitchFamily="34" charset="0"/>
                <a:ea typeface="Malgun Gothic" pitchFamily="34" charset="-127"/>
              </a:rPr>
              <a:t>obligación por mucho ha </a:t>
            </a:r>
            <a:r>
              <a:rPr lang="es-ES" sz="1400" dirty="0">
                <a:latin typeface="Century Gothic" pitchFamily="34" charset="0"/>
                <a:ea typeface="Malgun Gothic" pitchFamily="34" charset="-127"/>
              </a:rPr>
              <a:t>sido </a:t>
            </a:r>
            <a:r>
              <a:rPr lang="es-ES" sz="1400" dirty="0" smtClean="0">
                <a:latin typeface="Century Gothic" pitchFamily="34" charset="0"/>
                <a:ea typeface="Malgun Gothic" pitchFamily="34" charset="-127"/>
              </a:rPr>
              <a:t>sobrepasada, con </a:t>
            </a:r>
            <a:r>
              <a:rPr lang="es-ES" sz="1400" dirty="0">
                <a:latin typeface="Century Gothic" pitchFamily="34" charset="0"/>
                <a:ea typeface="Malgun Gothic" pitchFamily="34" charset="-127"/>
              </a:rPr>
              <a:t>el objetivo de posicionar a </a:t>
            </a:r>
            <a:r>
              <a:rPr lang="es-ES" sz="1400" dirty="0" smtClean="0">
                <a:latin typeface="Century Gothic" pitchFamily="34" charset="0"/>
                <a:ea typeface="Malgun Gothic" pitchFamily="34" charset="-127"/>
              </a:rPr>
              <a:t>Tlajomulco de Zúñiga </a:t>
            </a:r>
            <a:r>
              <a:rPr lang="es-ES" sz="1400" dirty="0">
                <a:latin typeface="Century Gothic" pitchFamily="34" charset="0"/>
                <a:ea typeface="Malgun Gothic" pitchFamily="34" charset="-127"/>
              </a:rPr>
              <a:t>como de los mejores en la metrópoli de Guadalajara y del país. </a:t>
            </a:r>
          </a:p>
          <a:p>
            <a:pPr marL="0" indent="0" algn="ctr">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4" name="3 Imagen"/>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580" t="14802" r="50000" b="35263"/>
          <a:stretch/>
        </p:blipFill>
        <p:spPr>
          <a:xfrm rot="4318859">
            <a:off x="2573881" y="576753"/>
            <a:ext cx="115490" cy="167553"/>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13</a:t>
            </a:r>
            <a:endParaRPr lang="es-MX" b="1" dirty="0">
              <a:solidFill>
                <a:schemeClr val="tx1"/>
              </a:solidFill>
            </a:endParaRPr>
          </a:p>
        </p:txBody>
      </p:sp>
    </p:spTree>
    <p:extLst>
      <p:ext uri="{BB962C8B-B14F-4D97-AF65-F5344CB8AC3E}">
        <p14:creationId xmlns:p14="http://schemas.microsoft.com/office/powerpoint/2010/main" val="686004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525344" cy="9144000"/>
          </a:xfrm>
        </p:spPr>
        <p:txBody>
          <a:bodyPr>
            <a:normAutofit/>
          </a:bodyPr>
          <a:lstStyle/>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ctr">
              <a:buNone/>
            </a:pPr>
            <a:r>
              <a:rPr lang="es-ES" sz="2200" b="1" dirty="0" smtClean="0">
                <a:solidFill>
                  <a:schemeClr val="accent6"/>
                </a:solidFill>
                <a:latin typeface="Rockwell Extra Bold" pitchFamily="18" charset="0"/>
                <a:ea typeface="Malgun Gothic" pitchFamily="34" charset="-127"/>
              </a:rPr>
              <a:t>	</a:t>
            </a:r>
            <a:endParaRPr lang="es-ES" sz="2400" dirty="0" smtClean="0">
              <a:latin typeface="Century Gothic" pitchFamily="34" charset="0"/>
              <a:ea typeface="Malgun Gothic" pitchFamily="34" charset="-127"/>
            </a:endParaRPr>
          </a:p>
          <a:p>
            <a:pPr marL="0" indent="0" algn="ctr">
              <a:buNone/>
            </a:pPr>
            <a:r>
              <a:rPr lang="es-ES" sz="2400" b="1" dirty="0">
                <a:solidFill>
                  <a:schemeClr val="bg1">
                    <a:lumMod val="50000"/>
                  </a:schemeClr>
                </a:solidFill>
                <a:effectLst>
                  <a:outerShdw blurRad="38100" dist="38100" dir="2700000" algn="tl">
                    <a:srgbClr val="000000">
                      <a:alpha val="43137"/>
                    </a:srgbClr>
                  </a:outerShdw>
                </a:effectLst>
                <a:latin typeface="Rockwell Extra Bold" pitchFamily="18" charset="0"/>
                <a:ea typeface="Malgun Gothic" pitchFamily="34" charset="-127"/>
              </a:rPr>
              <a:t> </a:t>
            </a:r>
            <a:r>
              <a:rPr lang="es-ES" sz="2400" b="1" dirty="0" smtClean="0">
                <a:solidFill>
                  <a:schemeClr val="bg1">
                    <a:lumMod val="50000"/>
                  </a:schemeClr>
                </a:solidFill>
                <a:latin typeface="Rockwell Extra Bold" pitchFamily="18" charset="0"/>
                <a:ea typeface="Malgun Gothic" pitchFamily="34" charset="-127"/>
              </a:rPr>
              <a:t>       Telecomunicaciones </a:t>
            </a:r>
          </a:p>
          <a:p>
            <a:pPr marL="0" indent="0" algn="ctr">
              <a:buNone/>
            </a:pPr>
            <a:endParaRPr lang="es-ES" sz="2400" dirty="0">
              <a:latin typeface="Century Gothic" pitchFamily="34" charset="0"/>
              <a:ea typeface="Malgun Gothic" pitchFamily="34" charset="-127"/>
            </a:endParaRPr>
          </a:p>
          <a:p>
            <a:pPr marL="0" indent="0" algn="just">
              <a:buNone/>
            </a:pPr>
            <a:r>
              <a:rPr lang="es-ES" sz="1800" b="1" dirty="0">
                <a:solidFill>
                  <a:schemeClr val="accent6"/>
                </a:solidFill>
                <a:latin typeface="Century Gothic" pitchFamily="34" charset="0"/>
                <a:ea typeface="Malgun Gothic" pitchFamily="34" charset="-127"/>
              </a:rPr>
              <a:t>	</a:t>
            </a:r>
            <a:r>
              <a:rPr lang="es-ES" sz="1400" b="1" dirty="0">
                <a:solidFill>
                  <a:schemeClr val="accent6"/>
                </a:solidFill>
                <a:latin typeface="Century Gothic" pitchFamily="34" charset="0"/>
                <a:ea typeface="Malgun Gothic" pitchFamily="34" charset="-127"/>
              </a:rPr>
              <a:t>T</a:t>
            </a:r>
            <a:r>
              <a:rPr lang="es-ES" sz="1400" dirty="0">
                <a:latin typeface="Century Gothic" pitchFamily="34" charset="0"/>
                <a:ea typeface="Malgun Gothic" pitchFamily="34" charset="-127"/>
              </a:rPr>
              <a:t>lajomulco de Zúñiga tiene grandes retos en materia de 	telecomunicaciones, los cuales debemos de enfrentarlos </a:t>
            </a:r>
            <a:r>
              <a:rPr lang="es-ES" sz="1400" dirty="0" smtClean="0">
                <a:latin typeface="Century Gothic" pitchFamily="34" charset="0"/>
                <a:ea typeface="Malgun Gothic" pitchFamily="34" charset="-127"/>
              </a:rPr>
              <a:t>	con mucha </a:t>
            </a:r>
            <a:r>
              <a:rPr lang="es-ES" sz="1400" dirty="0">
                <a:latin typeface="Century Gothic" pitchFamily="34" charset="0"/>
                <a:ea typeface="Malgun Gothic" pitchFamily="34" charset="-127"/>
              </a:rPr>
              <a:t>conciencia, inteligencia y prontitud, para </a:t>
            </a:r>
            <a:r>
              <a:rPr lang="es-ES" sz="1400" dirty="0" smtClean="0">
                <a:latin typeface="Century Gothic" pitchFamily="34" charset="0"/>
                <a:ea typeface="Malgun Gothic" pitchFamily="34" charset="-127"/>
              </a:rPr>
              <a:t>	evitarles </a:t>
            </a:r>
            <a:r>
              <a:rPr lang="es-ES" sz="1400" dirty="0">
                <a:latin typeface="Century Gothic" pitchFamily="34" charset="0"/>
                <a:ea typeface="Malgun Gothic" pitchFamily="34" charset="-127"/>
              </a:rPr>
              <a:t>	riesgos a nuestra población; por ello, sumé a mi 	compañero Luis Javier Gómez Rodríguez a una iniciativa </a:t>
            </a:r>
            <a:r>
              <a:rPr lang="es-ES" sz="1400" dirty="0" smtClean="0">
                <a:latin typeface="Century Gothic" pitchFamily="34" charset="0"/>
                <a:ea typeface="Malgun Gothic" pitchFamily="34" charset="-127"/>
              </a:rPr>
              <a:t>	que traerá </a:t>
            </a:r>
            <a:r>
              <a:rPr lang="es-ES" sz="1400" dirty="0">
                <a:latin typeface="Century Gothic" pitchFamily="34" charset="0"/>
                <a:ea typeface="Malgun Gothic" pitchFamily="34" charset="-127"/>
              </a:rPr>
              <a:t>mayores beneficios recaudatorios y control en </a:t>
            </a:r>
            <a:r>
              <a:rPr lang="es-ES" sz="1400" dirty="0" smtClean="0">
                <a:latin typeface="Century Gothic" pitchFamily="34" charset="0"/>
                <a:ea typeface="Malgun Gothic" pitchFamily="34" charset="-127"/>
              </a:rPr>
              <a:t>	las instalaciones</a:t>
            </a:r>
            <a:r>
              <a:rPr lang="es-ES" sz="1400" dirty="0">
                <a:latin typeface="Century Gothic" pitchFamily="34" charset="0"/>
                <a:ea typeface="Malgun Gothic" pitchFamily="34" charset="-127"/>
              </a:rPr>
              <a:t>. </a:t>
            </a:r>
          </a:p>
          <a:p>
            <a:pPr marL="0" indent="0" algn="just">
              <a:buNone/>
            </a:pPr>
            <a:endParaRPr lang="es-ES" sz="1400" dirty="0">
              <a:latin typeface="Century Gothic" pitchFamily="34" charset="0"/>
              <a:ea typeface="Malgun Gothic" pitchFamily="34" charset="-127"/>
            </a:endParaRPr>
          </a:p>
          <a:p>
            <a:pPr marL="0" indent="0" algn="just">
              <a:buNone/>
            </a:pPr>
            <a:r>
              <a:rPr lang="es-MX" sz="1400" dirty="0">
                <a:latin typeface="Century Gothic" pitchFamily="34" charset="0"/>
                <a:ea typeface="Malgun Gothic" pitchFamily="34" charset="-127"/>
              </a:rPr>
              <a:t>	De esta manera, se vigilará que las estructuras, torres de 	</a:t>
            </a:r>
            <a:r>
              <a:rPr lang="es-MX" sz="1400" dirty="0" smtClean="0">
                <a:latin typeface="Century Gothic" pitchFamily="34" charset="0"/>
                <a:ea typeface="Malgun Gothic" pitchFamily="34" charset="-127"/>
              </a:rPr>
              <a:t>telecomunicación</a:t>
            </a:r>
            <a:r>
              <a:rPr lang="es-MX" sz="1400" dirty="0">
                <a:latin typeface="Century Gothic" pitchFamily="34" charset="0"/>
                <a:ea typeface="Malgun Gothic" pitchFamily="34" charset="-127"/>
              </a:rPr>
              <a:t>, postes y cableado cumplan con la </a:t>
            </a:r>
            <a:r>
              <a:rPr lang="es-MX" sz="1400" dirty="0" smtClean="0">
                <a:latin typeface="Century Gothic" pitchFamily="34" charset="0"/>
                <a:ea typeface="Malgun Gothic" pitchFamily="34" charset="-127"/>
              </a:rPr>
              <a:t>	Ley </a:t>
            </a:r>
            <a:r>
              <a:rPr lang="es-MX" sz="1400" dirty="0">
                <a:latin typeface="Century Gothic" pitchFamily="34" charset="0"/>
                <a:ea typeface="Malgun Gothic" pitchFamily="34" charset="-127"/>
              </a:rPr>
              <a:t>de </a:t>
            </a:r>
            <a:r>
              <a:rPr lang="es-MX" sz="1400" dirty="0" smtClean="0">
                <a:latin typeface="Century Gothic" pitchFamily="34" charset="0"/>
                <a:ea typeface="Malgun Gothic" pitchFamily="34" charset="-127"/>
              </a:rPr>
              <a:t>Ingresos </a:t>
            </a:r>
            <a:r>
              <a:rPr lang="es-MX" sz="1400" dirty="0">
                <a:latin typeface="Century Gothic" pitchFamily="34" charset="0"/>
                <a:ea typeface="Malgun Gothic" pitchFamily="34" charset="-127"/>
              </a:rPr>
              <a:t>del Municipio de Tlajomulco de Zúñiga, </a:t>
            </a:r>
            <a:r>
              <a:rPr lang="es-MX" sz="1400" dirty="0" smtClean="0">
                <a:latin typeface="Century Gothic" pitchFamily="34" charset="0"/>
                <a:ea typeface="Malgun Gothic" pitchFamily="34" charset="-127"/>
              </a:rPr>
              <a:t>	Jalisco</a:t>
            </a:r>
            <a:r>
              <a:rPr lang="es-MX" sz="1400" dirty="0">
                <a:latin typeface="Century Gothic" pitchFamily="34" charset="0"/>
                <a:ea typeface="Malgun Gothic" pitchFamily="34" charset="-127"/>
              </a:rPr>
              <a:t>, </a:t>
            </a:r>
            <a:r>
              <a:rPr lang="es-MX" sz="1400" dirty="0" smtClean="0">
                <a:latin typeface="Century Gothic" pitchFamily="34" charset="0"/>
                <a:ea typeface="Malgun Gothic" pitchFamily="34" charset="-127"/>
              </a:rPr>
              <a:t>para el </a:t>
            </a:r>
            <a:r>
              <a:rPr lang="es-MX" sz="1400" dirty="0">
                <a:latin typeface="Century Gothic" pitchFamily="34" charset="0"/>
                <a:ea typeface="Malgun Gothic" pitchFamily="34" charset="-127"/>
              </a:rPr>
              <a:t>ejercicio fiscal que corresponda, así </a:t>
            </a:r>
            <a:r>
              <a:rPr lang="es-MX" sz="1400" dirty="0" smtClean="0">
                <a:latin typeface="Century Gothic" pitchFamily="34" charset="0"/>
                <a:ea typeface="Malgun Gothic" pitchFamily="34" charset="-127"/>
              </a:rPr>
              <a:t>	como </a:t>
            </a:r>
            <a:r>
              <a:rPr lang="es-MX" sz="1400" dirty="0">
                <a:latin typeface="Century Gothic" pitchFamily="34" charset="0"/>
                <a:ea typeface="Malgun Gothic" pitchFamily="34" charset="-127"/>
              </a:rPr>
              <a:t>de </a:t>
            </a:r>
            <a:r>
              <a:rPr lang="es-MX" sz="1400" dirty="0" smtClean="0">
                <a:latin typeface="Century Gothic" pitchFamily="34" charset="0"/>
                <a:ea typeface="Malgun Gothic" pitchFamily="34" charset="-127"/>
              </a:rPr>
              <a:t>	toda </a:t>
            </a:r>
            <a:r>
              <a:rPr lang="es-MX" sz="1400" dirty="0">
                <a:latin typeface="Century Gothic" pitchFamily="34" charset="0"/>
                <a:ea typeface="Malgun Gothic" pitchFamily="34" charset="-127"/>
              </a:rPr>
              <a:t>la </a:t>
            </a:r>
            <a:r>
              <a:rPr lang="es-MX" sz="1400" dirty="0" smtClean="0">
                <a:latin typeface="Century Gothic" pitchFamily="34" charset="0"/>
                <a:ea typeface="Malgun Gothic" pitchFamily="34" charset="-127"/>
              </a:rPr>
              <a:t>tramitología </a:t>
            </a:r>
            <a:r>
              <a:rPr lang="es-MX" sz="1400" dirty="0">
                <a:latin typeface="Century Gothic" pitchFamily="34" charset="0"/>
                <a:ea typeface="Malgun Gothic" pitchFamily="34" charset="-127"/>
              </a:rPr>
              <a:t>que las dependencias y </a:t>
            </a:r>
            <a:r>
              <a:rPr lang="es-MX" sz="1400" dirty="0" smtClean="0">
                <a:latin typeface="Century Gothic" pitchFamily="34" charset="0"/>
                <a:ea typeface="Malgun Gothic" pitchFamily="34" charset="-127"/>
              </a:rPr>
              <a:t>áreas </a:t>
            </a:r>
            <a:r>
              <a:rPr lang="es-MX" sz="1400" dirty="0">
                <a:latin typeface="Century Gothic" pitchFamily="34" charset="0"/>
                <a:ea typeface="Malgun Gothic" pitchFamily="34" charset="-127"/>
              </a:rPr>
              <a:t>del </a:t>
            </a:r>
            <a:r>
              <a:rPr lang="es-MX" sz="1400" dirty="0" smtClean="0">
                <a:latin typeface="Century Gothic" pitchFamily="34" charset="0"/>
                <a:ea typeface="Malgun Gothic" pitchFamily="34" charset="-127"/>
              </a:rPr>
              <a:t>	Gobierno Municipal soliciten 	para su correcta 	instalación</a:t>
            </a:r>
            <a:r>
              <a:rPr lang="es-MX" sz="1400" dirty="0">
                <a:latin typeface="Century Gothic" pitchFamily="34" charset="0"/>
                <a:ea typeface="Malgun Gothic" pitchFamily="34" charset="-127"/>
              </a:rPr>
              <a:t>. </a:t>
            </a:r>
          </a:p>
          <a:p>
            <a:pPr marL="0" indent="0" algn="just">
              <a:buNone/>
            </a:pPr>
            <a:r>
              <a:rPr lang="es-MX" sz="1400" dirty="0">
                <a:latin typeface="Century Gothic" pitchFamily="34" charset="0"/>
                <a:ea typeface="Malgun Gothic" pitchFamily="34" charset="-127"/>
              </a:rPr>
              <a:t> </a:t>
            </a:r>
          </a:p>
          <a:p>
            <a:pPr marL="0" indent="0" algn="just">
              <a:buNone/>
            </a:pPr>
            <a:r>
              <a:rPr lang="es-MX" sz="1400" dirty="0">
                <a:latin typeface="Century Gothic" pitchFamily="34" charset="0"/>
                <a:ea typeface="Malgun Gothic" pitchFamily="34" charset="-127"/>
              </a:rPr>
              <a:t>	Por último, a efecto de garantizar que toda persona </a:t>
            </a:r>
            <a:r>
              <a:rPr lang="es-MX" sz="1400" dirty="0" smtClean="0">
                <a:latin typeface="Century Gothic" pitchFamily="34" charset="0"/>
                <a:ea typeface="Malgun Gothic" pitchFamily="34" charset="-127"/>
              </a:rPr>
              <a:t>	tenga 	acceso </a:t>
            </a:r>
            <a:r>
              <a:rPr lang="es-MX" sz="1400" dirty="0">
                <a:latin typeface="Century Gothic" pitchFamily="34" charset="0"/>
                <a:ea typeface="Malgun Gothic" pitchFamily="34" charset="-127"/>
              </a:rPr>
              <a:t>a la energía </a:t>
            </a:r>
            <a:r>
              <a:rPr lang="es-MX" sz="1400" dirty="0" smtClean="0">
                <a:latin typeface="Century Gothic" pitchFamily="34" charset="0"/>
                <a:ea typeface="Malgun Gothic" pitchFamily="34" charset="-127"/>
              </a:rPr>
              <a:t>eléctrica, será  necesario que  esta 	Comisión </a:t>
            </a:r>
            <a:r>
              <a:rPr lang="es-MX" sz="1400" dirty="0">
                <a:latin typeface="Century Gothic" pitchFamily="34" charset="0"/>
                <a:ea typeface="Malgun Gothic" pitchFamily="34" charset="-127"/>
              </a:rPr>
              <a:t>Edilicia sea </a:t>
            </a:r>
            <a:r>
              <a:rPr lang="es-MX" sz="1400" dirty="0" smtClean="0">
                <a:latin typeface="Century Gothic" pitchFamily="34" charset="0"/>
                <a:ea typeface="Malgun Gothic" pitchFamily="34" charset="-127"/>
              </a:rPr>
              <a:t>quien pueda gestionar ante el 	Ayuntamiento que </a:t>
            </a:r>
            <a:r>
              <a:rPr lang="es-MX" sz="1400" dirty="0">
                <a:latin typeface="Century Gothic" pitchFamily="34" charset="0"/>
                <a:ea typeface="Malgun Gothic" pitchFamily="34" charset="-127"/>
              </a:rPr>
              <a:t>se </a:t>
            </a:r>
            <a:r>
              <a:rPr lang="es-MX" sz="1400" dirty="0" smtClean="0">
                <a:latin typeface="Century Gothic" pitchFamily="34" charset="0"/>
                <a:ea typeface="Malgun Gothic" pitchFamily="34" charset="-127"/>
              </a:rPr>
              <a:t>suscriban los convenios o contratos con 	diversas autoridades municipales, estatales </a:t>
            </a:r>
            <a:r>
              <a:rPr lang="es-MX" sz="1400" dirty="0">
                <a:latin typeface="Century Gothic" pitchFamily="34" charset="0"/>
                <a:ea typeface="Malgun Gothic" pitchFamily="34" charset="-127"/>
              </a:rPr>
              <a:t>o </a:t>
            </a:r>
            <a:r>
              <a:rPr lang="es-MX" sz="1400" dirty="0" smtClean="0">
                <a:latin typeface="Century Gothic" pitchFamily="34" charset="0"/>
                <a:ea typeface="Malgun Gothic" pitchFamily="34" charset="-127"/>
              </a:rPr>
              <a:t>federales</a:t>
            </a:r>
            <a:r>
              <a:rPr lang="es-MX" sz="1400" dirty="0">
                <a:latin typeface="Century Gothic" pitchFamily="34" charset="0"/>
                <a:ea typeface="Malgun Gothic" pitchFamily="34" charset="-127"/>
              </a:rPr>
              <a:t>, a fin </a:t>
            </a:r>
            <a:r>
              <a:rPr lang="es-MX" sz="1400" dirty="0" smtClean="0">
                <a:latin typeface="Century Gothic" pitchFamily="34" charset="0"/>
                <a:ea typeface="Malgun Gothic" pitchFamily="34" charset="-127"/>
              </a:rPr>
              <a:t>	de </a:t>
            </a:r>
            <a:r>
              <a:rPr lang="es-MX" sz="1400" dirty="0">
                <a:latin typeface="Century Gothic" pitchFamily="34" charset="0"/>
                <a:ea typeface="Malgun Gothic" pitchFamily="34" charset="-127"/>
              </a:rPr>
              <a:t>que </a:t>
            </a:r>
            <a:r>
              <a:rPr lang="es-MX" sz="1400" dirty="0" smtClean="0">
                <a:latin typeface="Century Gothic" pitchFamily="34" charset="0"/>
                <a:ea typeface="Malgun Gothic" pitchFamily="34" charset="-127"/>
              </a:rPr>
              <a:t>este derecho humano sea</a:t>
            </a:r>
            <a:r>
              <a:rPr lang="es-MX" sz="1400" dirty="0">
                <a:latin typeface="Century Gothic" pitchFamily="34" charset="0"/>
                <a:ea typeface="Malgun Gothic" pitchFamily="34" charset="-127"/>
              </a:rPr>
              <a:t> </a:t>
            </a:r>
            <a:r>
              <a:rPr lang="es-MX" sz="1400" dirty="0" smtClean="0">
                <a:latin typeface="Century Gothic" pitchFamily="34" charset="0"/>
                <a:ea typeface="Malgun Gothic" pitchFamily="34" charset="-127"/>
              </a:rPr>
              <a:t>respetado </a:t>
            </a:r>
            <a:r>
              <a:rPr lang="es-MX" sz="1400" dirty="0">
                <a:latin typeface="Century Gothic" pitchFamily="34" charset="0"/>
                <a:ea typeface="Malgun Gothic" pitchFamily="34" charset="-127"/>
              </a:rPr>
              <a:t>y que de </a:t>
            </a:r>
            <a:r>
              <a:rPr lang="es-MX" sz="1400" dirty="0" smtClean="0">
                <a:latin typeface="Century Gothic" pitchFamily="34" charset="0"/>
                <a:ea typeface="Malgun Gothic" pitchFamily="34" charset="-127"/>
              </a:rPr>
              <a:t>esta 	manera </a:t>
            </a:r>
            <a:r>
              <a:rPr lang="es-MX" sz="1400" dirty="0">
                <a:latin typeface="Century Gothic" pitchFamily="34" charset="0"/>
                <a:ea typeface="Malgun Gothic" pitchFamily="34" charset="-127"/>
              </a:rPr>
              <a:t>se </a:t>
            </a:r>
            <a:r>
              <a:rPr lang="es-MX" sz="1400" dirty="0" smtClean="0">
                <a:latin typeface="Century Gothic" pitchFamily="34" charset="0"/>
                <a:ea typeface="Malgun Gothic" pitchFamily="34" charset="-127"/>
              </a:rPr>
              <a:t>reduzca 	la </a:t>
            </a:r>
            <a:r>
              <a:rPr lang="es-MX" sz="1400" dirty="0">
                <a:latin typeface="Century Gothic" pitchFamily="34" charset="0"/>
                <a:ea typeface="Malgun Gothic" pitchFamily="34" charset="-127"/>
              </a:rPr>
              <a:t>brecha </a:t>
            </a:r>
            <a:r>
              <a:rPr lang="es-MX" sz="1400" dirty="0" smtClean="0">
                <a:latin typeface="Century Gothic" pitchFamily="34" charset="0"/>
                <a:ea typeface="Malgun Gothic" pitchFamily="34" charset="-127"/>
              </a:rPr>
              <a:t>	de </a:t>
            </a:r>
            <a:r>
              <a:rPr lang="es-MX" sz="1400" dirty="0">
                <a:latin typeface="Century Gothic" pitchFamily="34" charset="0"/>
                <a:ea typeface="Malgun Gothic" pitchFamily="34" charset="-127"/>
              </a:rPr>
              <a:t>desigualdad. </a:t>
            </a:r>
          </a:p>
          <a:p>
            <a:pPr marL="0" indent="0" algn="just">
              <a:buNone/>
            </a:pPr>
            <a:endParaRPr lang="es-ES" sz="1400"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4" name="3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5400000">
            <a:off x="-248903" y="7629215"/>
            <a:ext cx="1550542" cy="1052736"/>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14</a:t>
            </a:r>
            <a:endParaRPr lang="es-MX" b="1" dirty="0">
              <a:solidFill>
                <a:schemeClr val="tx1"/>
              </a:solidFill>
            </a:endParaRPr>
          </a:p>
        </p:txBody>
      </p:sp>
    </p:spTree>
    <p:extLst>
      <p:ext uri="{BB962C8B-B14F-4D97-AF65-F5344CB8AC3E}">
        <p14:creationId xmlns:p14="http://schemas.microsoft.com/office/powerpoint/2010/main" val="1544431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pie de página"/>
          <p:cNvSpPr>
            <a:spLocks noGrp="1"/>
          </p:cNvSpPr>
          <p:nvPr>
            <p:ph type="ftr" sz="quarter" idx="11"/>
          </p:nvPr>
        </p:nvSpPr>
        <p:spPr/>
        <p:txBody>
          <a:bodyPr/>
          <a:lstStyle/>
          <a:p>
            <a:r>
              <a:rPr lang="es-ES" b="1" dirty="0" smtClean="0">
                <a:solidFill>
                  <a:schemeClr val="tx1"/>
                </a:solidFill>
              </a:rPr>
              <a:t>15</a:t>
            </a:r>
            <a:endParaRPr lang="es-MX" b="1" dirty="0">
              <a:solidFill>
                <a:schemeClr val="tx1"/>
              </a:solidFill>
            </a:endParaRPr>
          </a:p>
        </p:txBody>
      </p:sp>
      <p:pic>
        <p:nvPicPr>
          <p:cNvPr id="5" name="4 Marcador de contenido"/>
          <p:cNvPicPr>
            <a:picLocks noGrp="1" noChangeAspect="1"/>
          </p:cNvPicPr>
          <p:nvPr>
            <p:ph idx="1"/>
          </p:nvPr>
        </p:nvPicPr>
        <p:blipFill rotWithShape="1">
          <a:blip r:embed="rId2">
            <a:extLst>
              <a:ext uri="{28A0092B-C50C-407E-A947-70E740481C1C}">
                <a14:useLocalDpi xmlns:a14="http://schemas.microsoft.com/office/drawing/2010/main" val="0"/>
              </a:ext>
            </a:extLst>
          </a:blip>
          <a:srcRect l="37459" r="12560"/>
          <a:stretch/>
        </p:blipFill>
        <p:spPr>
          <a:xfrm>
            <a:off x="-1" y="0"/>
            <a:ext cx="6858001" cy="9144000"/>
          </a:xfrm>
        </p:spPr>
      </p:pic>
    </p:spTree>
    <p:extLst>
      <p:ext uri="{BB962C8B-B14F-4D97-AF65-F5344CB8AC3E}">
        <p14:creationId xmlns:p14="http://schemas.microsoft.com/office/powerpoint/2010/main" val="38007233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525344" cy="9144000"/>
          </a:xfrm>
        </p:spPr>
        <p:txBody>
          <a:bodyPr>
            <a:normAutofit/>
          </a:bodyPr>
          <a:lstStyle/>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ctr">
              <a:buNone/>
            </a:pPr>
            <a:r>
              <a:rPr lang="es-ES" sz="2200" b="1" dirty="0" smtClean="0">
                <a:solidFill>
                  <a:schemeClr val="accent6"/>
                </a:solidFill>
                <a:latin typeface="Rockwell Extra Bold" pitchFamily="18" charset="0"/>
                <a:ea typeface="Malgun Gothic" pitchFamily="34" charset="-127"/>
              </a:rPr>
              <a:t>	</a:t>
            </a:r>
          </a:p>
          <a:p>
            <a:pPr marL="0" indent="0" algn="ctr">
              <a:buNone/>
            </a:pPr>
            <a:endParaRPr lang="es-ES" sz="2200" b="1" dirty="0">
              <a:solidFill>
                <a:schemeClr val="accent6"/>
              </a:solidFill>
              <a:latin typeface="Rockwell Extra Bold" pitchFamily="18" charset="0"/>
              <a:ea typeface="Malgun Gothic" pitchFamily="34" charset="-127"/>
            </a:endParaRPr>
          </a:p>
          <a:p>
            <a:pPr marL="0" indent="0" algn="ctr">
              <a:buNone/>
            </a:pPr>
            <a:endParaRPr lang="es-ES" sz="2200" b="1" dirty="0" smtClean="0">
              <a:solidFill>
                <a:schemeClr val="bg1">
                  <a:lumMod val="50000"/>
                </a:schemeClr>
              </a:solidFill>
              <a:latin typeface="Rockwell Extra Bold" pitchFamily="18" charset="0"/>
              <a:ea typeface="Malgun Gothic" pitchFamily="34" charset="-127"/>
            </a:endParaRPr>
          </a:p>
          <a:p>
            <a:pPr marL="0" indent="0" algn="ctr">
              <a:buNone/>
            </a:pPr>
            <a:r>
              <a:rPr lang="es-ES" sz="2200" b="1" dirty="0">
                <a:solidFill>
                  <a:schemeClr val="bg1">
                    <a:lumMod val="50000"/>
                  </a:schemeClr>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Proteccion a nuestra fauna </a:t>
            </a:r>
            <a:endParaRPr lang="es-ES" sz="2200" b="1" dirty="0">
              <a:solidFill>
                <a:schemeClr val="bg1">
                  <a:lumMod val="50000"/>
                </a:schemeClr>
              </a:solidFill>
              <a:latin typeface="Rockwell Extra Bold" pitchFamily="18" charset="0"/>
              <a:ea typeface="Malgun Gothic" pitchFamily="34" charset="-127"/>
            </a:endParaRPr>
          </a:p>
          <a:p>
            <a:pPr marL="0" indent="0" algn="just">
              <a:buNone/>
            </a:pPr>
            <a:endParaRPr lang="es-ES" sz="1400" dirty="0" smtClean="0">
              <a:latin typeface="Malgun Gothic" pitchFamily="34" charset="-127"/>
              <a:ea typeface="Malgun Gothic" pitchFamily="34" charset="-127"/>
            </a:endParaRPr>
          </a:p>
          <a:p>
            <a:pPr marL="0" indent="0" algn="just">
              <a:buNone/>
            </a:pPr>
            <a:r>
              <a:rPr lang="es-ES" sz="2000" b="1" dirty="0" smtClean="0">
                <a:solidFill>
                  <a:schemeClr val="accent6"/>
                </a:solidFill>
                <a:latin typeface="Malgun Gothic" pitchFamily="34" charset="-127"/>
                <a:ea typeface="Malgun Gothic" pitchFamily="34" charset="-127"/>
              </a:rPr>
              <a:t>	</a:t>
            </a:r>
            <a:r>
              <a:rPr lang="es-ES" sz="2000" b="1" dirty="0" smtClean="0">
                <a:solidFill>
                  <a:schemeClr val="accent6"/>
                </a:solidFill>
                <a:latin typeface="Century Gothic" pitchFamily="34" charset="0"/>
                <a:ea typeface="Malgun Gothic" pitchFamily="34" charset="-127"/>
              </a:rPr>
              <a:t>U</a:t>
            </a:r>
            <a:r>
              <a:rPr lang="es-ES" sz="1400" dirty="0" smtClean="0">
                <a:latin typeface="Century Gothic" pitchFamily="34" charset="0"/>
                <a:ea typeface="Malgun Gothic" pitchFamily="34" charset="-127"/>
              </a:rPr>
              <a:t>no de nuestros objetivos como Gobierno es el velar por 	nuestro medio ambiente, pero también por la protección de 	nuestras 	miles de especies animales que habitan nuestros 	cerros, lagos, bosques y demás áreas naturales. Por esta razón, 	presente una iniciativa para que nuestros reglamentos tomen 	más en cuenta a nuestra fauna, ya que no podemos hablar 	de un medio ambiente con la ausencia de los animalitos.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Dentro de la propuesta que presenté incluye que la Comisión 	Edilicia de Medio Ambiente y Sustentabilidad tenga una 	reforma en su nombre, pero no solo eso, sino también 	para que en sus facultades se 	pueda palpar los trabajos en 	materia animal.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Además de esto, el Comité Mixto de Salud y el Comité de 	Evaluación y Seguimiento para la Protección al Ambiente 	también </a:t>
            </a: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se verán reformados, pues al igual que la Comisión, 	éstos deben de tener como prioridad la salud animal y, por 	supuesto, el medio ambiente. </a:t>
            </a:r>
          </a:p>
          <a:p>
            <a:pPr marL="0" indent="0" algn="just">
              <a:buNone/>
            </a:pPr>
            <a:endParaRPr lang="es-ES" sz="1400"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4" name="3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10800000">
            <a:off x="2349031" y="0"/>
            <a:ext cx="1550542" cy="1052736"/>
          </a:xfrm>
          <a:prstGeom prst="rect">
            <a:avLst/>
          </a:prstGeom>
        </p:spPr>
      </p:pic>
      <p:pic>
        <p:nvPicPr>
          <p:cNvPr id="5" name="4 Imagen"/>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5580" t="14802" r="50000" b="35263"/>
          <a:stretch/>
        </p:blipFill>
        <p:spPr>
          <a:xfrm rot="4318859">
            <a:off x="2962991" y="1760649"/>
            <a:ext cx="119980" cy="174067"/>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16</a:t>
            </a:r>
            <a:endParaRPr lang="es-MX" b="1" dirty="0">
              <a:solidFill>
                <a:schemeClr val="tx1"/>
              </a:solidFill>
            </a:endParaRPr>
          </a:p>
        </p:txBody>
      </p:sp>
    </p:spTree>
    <p:extLst>
      <p:ext uri="{BB962C8B-B14F-4D97-AF65-F5344CB8AC3E}">
        <p14:creationId xmlns:p14="http://schemas.microsoft.com/office/powerpoint/2010/main" val="562290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5400" r="24600"/>
          <a:stretch/>
        </p:blipFill>
        <p:spPr>
          <a:xfrm>
            <a:off x="-1" y="0"/>
            <a:ext cx="6858001" cy="9157931"/>
          </a:xfrm>
        </p:spPr>
      </p:pic>
      <p:sp>
        <p:nvSpPr>
          <p:cNvPr id="3" name="2 Marcador de pie de página"/>
          <p:cNvSpPr>
            <a:spLocks noGrp="1"/>
          </p:cNvSpPr>
          <p:nvPr>
            <p:ph type="ftr" sz="quarter" idx="11"/>
          </p:nvPr>
        </p:nvSpPr>
        <p:spPr/>
        <p:txBody>
          <a:bodyPr/>
          <a:lstStyle/>
          <a:p>
            <a:r>
              <a:rPr lang="es-ES" b="1" dirty="0" smtClean="0">
                <a:solidFill>
                  <a:schemeClr val="tx1"/>
                </a:solidFill>
              </a:rPr>
              <a:t>17</a:t>
            </a:r>
            <a:endParaRPr lang="es-MX" b="1" dirty="0">
              <a:solidFill>
                <a:schemeClr val="tx1"/>
              </a:solidFill>
            </a:endParaRPr>
          </a:p>
        </p:txBody>
      </p:sp>
    </p:spTree>
    <p:extLst>
      <p:ext uri="{BB962C8B-B14F-4D97-AF65-F5344CB8AC3E}">
        <p14:creationId xmlns:p14="http://schemas.microsoft.com/office/powerpoint/2010/main" val="3598036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6878409" cy="4572000"/>
          </a:xfrm>
          <a:prstGeom prst="rect">
            <a:avLst/>
          </a:prstGeom>
        </p:spPr>
      </p:pic>
      <p:pic>
        <p:nvPicPr>
          <p:cNvPr id="5" name="4 Imagen"/>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9493"/>
          <a:stretch/>
        </p:blipFill>
        <p:spPr>
          <a:xfrm>
            <a:off x="0" y="4572000"/>
            <a:ext cx="6878888" cy="4572000"/>
          </a:xfrm>
          <a:prstGeom prst="rect">
            <a:avLst/>
          </a:prstGeom>
        </p:spPr>
      </p:pic>
      <p:sp>
        <p:nvSpPr>
          <p:cNvPr id="6" name="2 Marcador de contenido"/>
          <p:cNvSpPr>
            <a:spLocks noGrp="1"/>
          </p:cNvSpPr>
          <p:nvPr>
            <p:ph idx="1"/>
          </p:nvPr>
        </p:nvSpPr>
        <p:spPr>
          <a:xfrm>
            <a:off x="0" y="-26992"/>
            <a:ext cx="6858000" cy="396552"/>
          </a:xfrm>
        </p:spPr>
        <p:txBody>
          <a:bodyPr>
            <a:noAutofit/>
          </a:bodyPr>
          <a:lstStyle/>
          <a:p>
            <a:pPr marL="0" indent="0" algn="ctr">
              <a:buNone/>
            </a:pPr>
            <a:r>
              <a:rPr lang="es-ES" sz="1400" b="1" dirty="0" smtClean="0">
                <a:solidFill>
                  <a:schemeClr val="bg1"/>
                </a:solidFill>
                <a:effectLst>
                  <a:outerShdw blurRad="38100" dist="38100" dir="2700000" algn="tl">
                    <a:srgbClr val="000000">
                      <a:alpha val="43137"/>
                    </a:srgbClr>
                  </a:outerShdw>
                </a:effectLst>
                <a:latin typeface="Rockwell Extra Bold" pitchFamily="18" charset="0"/>
              </a:rPr>
              <a:t>Imágenes de la liberación de Tigrillo en el Nevado de Colima, por parte del cuerpo de UNASAM Tlajomulco. </a:t>
            </a:r>
            <a:endParaRPr lang="es-MX" sz="1400" b="1" dirty="0">
              <a:solidFill>
                <a:schemeClr val="bg1"/>
              </a:solidFill>
              <a:effectLst>
                <a:outerShdw blurRad="38100" dist="38100" dir="2700000" algn="tl">
                  <a:srgbClr val="000000">
                    <a:alpha val="43137"/>
                  </a:srgbClr>
                </a:outerShdw>
              </a:effectLst>
              <a:latin typeface="Rockwell Extra Bold" pitchFamily="18" charset="0"/>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18</a:t>
            </a:r>
            <a:endParaRPr lang="es-MX" b="1" dirty="0">
              <a:solidFill>
                <a:schemeClr val="tx1"/>
              </a:solidFill>
            </a:endParaRPr>
          </a:p>
        </p:txBody>
      </p:sp>
    </p:spTree>
    <p:extLst>
      <p:ext uri="{BB962C8B-B14F-4D97-AF65-F5344CB8AC3E}">
        <p14:creationId xmlns:p14="http://schemas.microsoft.com/office/powerpoint/2010/main" val="904306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1441"/>
          <a:stretch/>
        </p:blipFill>
        <p:spPr>
          <a:xfrm rot="16200000">
            <a:off x="-1155787" y="1130213"/>
            <a:ext cx="9144001" cy="6883571"/>
          </a:xfrm>
          <a:prstGeom prst="rect">
            <a:avLst/>
          </a:prstGeom>
        </p:spPr>
      </p:pic>
      <p:sp>
        <p:nvSpPr>
          <p:cNvPr id="7" name="2 Marcador de contenido"/>
          <p:cNvSpPr>
            <a:spLocks noGrp="1"/>
          </p:cNvSpPr>
          <p:nvPr>
            <p:ph idx="1"/>
          </p:nvPr>
        </p:nvSpPr>
        <p:spPr>
          <a:xfrm>
            <a:off x="-25573" y="107504"/>
            <a:ext cx="6858000" cy="396552"/>
          </a:xfrm>
        </p:spPr>
        <p:txBody>
          <a:bodyPr>
            <a:noAutofit/>
          </a:bodyPr>
          <a:lstStyle/>
          <a:p>
            <a:pPr marL="0" indent="0" algn="ctr">
              <a:buNone/>
            </a:pPr>
            <a:r>
              <a:rPr lang="es-ES" sz="1400" b="1" dirty="0" smtClean="0">
                <a:solidFill>
                  <a:schemeClr val="bg1"/>
                </a:solidFill>
                <a:effectLst>
                  <a:outerShdw blurRad="38100" dist="38100" dir="2700000" algn="tl">
                    <a:srgbClr val="000000">
                      <a:alpha val="43137"/>
                    </a:srgbClr>
                  </a:outerShdw>
                </a:effectLst>
                <a:latin typeface="Rockwell Extra Bold" pitchFamily="18" charset="0"/>
              </a:rPr>
              <a:t>Imagen de la reubicación de Tigre,  por parte de UNASAM Tlajomulco. </a:t>
            </a:r>
            <a:endParaRPr lang="es-MX" sz="1400" b="1" dirty="0">
              <a:solidFill>
                <a:schemeClr val="bg1"/>
              </a:solidFill>
              <a:effectLst>
                <a:outerShdw blurRad="38100" dist="38100" dir="2700000" algn="tl">
                  <a:srgbClr val="000000">
                    <a:alpha val="43137"/>
                  </a:srgbClr>
                </a:outerShdw>
              </a:effectLst>
              <a:latin typeface="Rockwell Extra Bold" pitchFamily="18" charset="0"/>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19</a:t>
            </a:r>
            <a:endParaRPr lang="es-MX" b="1" dirty="0">
              <a:solidFill>
                <a:schemeClr val="tx1"/>
              </a:solidFill>
            </a:endParaRPr>
          </a:p>
        </p:txBody>
      </p:sp>
    </p:spTree>
    <p:extLst>
      <p:ext uri="{BB962C8B-B14F-4D97-AF65-F5344CB8AC3E}">
        <p14:creationId xmlns:p14="http://schemas.microsoft.com/office/powerpoint/2010/main" val="3974492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072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9606"/>
            <a:ext cx="6525344" cy="9144000"/>
          </a:xfrm>
        </p:spPr>
        <p:txBody>
          <a:bodyPr>
            <a:normAutofit/>
          </a:bodyPr>
          <a:lstStyle/>
          <a:p>
            <a:pPr marL="0" indent="0" algn="just">
              <a:buNone/>
            </a:pPr>
            <a:endParaRPr lang="es-ES" sz="1500" dirty="0">
              <a:latin typeface="Malgun Gothic" pitchFamily="34" charset="-127"/>
              <a:ea typeface="Malgun Gothic" pitchFamily="34" charset="-127"/>
            </a:endParaRPr>
          </a:p>
          <a:p>
            <a:pPr marL="0" indent="0" algn="ctr">
              <a:buNone/>
            </a:pPr>
            <a:r>
              <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rPr>
              <a:t>	</a:t>
            </a:r>
          </a:p>
          <a:p>
            <a:pPr marL="0" indent="0" algn="ctr">
              <a:buNone/>
            </a:pPr>
            <a:endParaRPr lang="es-ES" sz="2200" b="1" dirty="0">
              <a:solidFill>
                <a:schemeClr val="bg1">
                  <a:lumMod val="50000"/>
                </a:schemeClr>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r>
              <a:rPr lang="es-ES" sz="2200" b="1" dirty="0" smtClean="0">
                <a:solidFill>
                  <a:schemeClr val="bg1">
                    <a:lumMod val="50000"/>
                  </a:schemeClr>
                </a:solidFill>
                <a:effectLst>
                  <a:outerShdw blurRad="38100" dist="38100" dir="2700000" algn="tl">
                    <a:srgbClr val="000000">
                      <a:alpha val="43137"/>
                    </a:srgbClr>
                  </a:outerShdw>
                </a:effectLst>
                <a:latin typeface="Rockwell Extra Bold" pitchFamily="18" charset="0"/>
                <a:ea typeface="Malgun Gothic" pitchFamily="34" charset="-127"/>
              </a:rPr>
              <a:t>         Centro de Educacion y </a:t>
            </a:r>
          </a:p>
          <a:p>
            <a:pPr marL="0" indent="0" algn="ctr">
              <a:buNone/>
            </a:pPr>
            <a:r>
              <a:rPr lang="es-ES" sz="2200" b="1" dirty="0" smtClean="0">
                <a:solidFill>
                  <a:schemeClr val="bg1">
                    <a:lumMod val="50000"/>
                  </a:schemeClr>
                </a:solidFill>
                <a:effectLst>
                  <a:outerShdw blurRad="38100" dist="38100" dir="2700000" algn="tl">
                    <a:srgbClr val="000000">
                      <a:alpha val="43137"/>
                    </a:srgbClr>
                  </a:outerShdw>
                </a:effectLst>
                <a:latin typeface="Rockwell Extra Bold" pitchFamily="18" charset="0"/>
                <a:ea typeface="Malgun Gothic" pitchFamily="34" charset="-127"/>
              </a:rPr>
              <a:t>         Capacitacion para el</a:t>
            </a:r>
          </a:p>
          <a:p>
            <a:pPr marL="0" indent="0" algn="ctr">
              <a:buNone/>
            </a:pPr>
            <a:r>
              <a:rPr lang="es-ES" sz="2200" b="1" dirty="0" smtClean="0">
                <a:solidFill>
                  <a:schemeClr val="bg1">
                    <a:lumMod val="50000"/>
                  </a:schemeClr>
                </a:solidFill>
                <a:effectLst>
                  <a:outerShdw blurRad="38100" dist="38100" dir="2700000" algn="tl">
                    <a:srgbClr val="000000">
                      <a:alpha val="43137"/>
                    </a:srgbClr>
                  </a:outerShdw>
                </a:effectLst>
                <a:latin typeface="Rockwell Extra Bold" pitchFamily="18" charset="0"/>
                <a:ea typeface="Malgun Gothic" pitchFamily="34" charset="-127"/>
              </a:rPr>
              <a:t>         Desarrollo Sustentable</a:t>
            </a:r>
            <a:endParaRPr lang="es-ES" sz="2200" b="1" dirty="0">
              <a:solidFill>
                <a:schemeClr val="bg1">
                  <a:lumMod val="50000"/>
                </a:schemeClr>
              </a:solidFill>
              <a:latin typeface="Rockwell Extra Bold" pitchFamily="18" charset="0"/>
              <a:ea typeface="Malgun Gothic" pitchFamily="34" charset="-127"/>
            </a:endParaRPr>
          </a:p>
          <a:p>
            <a:pPr marL="0" indent="0" algn="just">
              <a:buNone/>
            </a:pPr>
            <a:endParaRPr lang="es-ES" sz="1400" dirty="0" smtClean="0">
              <a:latin typeface="Malgun Gothic" pitchFamily="34" charset="-127"/>
              <a:ea typeface="Malgun Gothic" pitchFamily="34" charset="-127"/>
            </a:endParaRPr>
          </a:p>
          <a:p>
            <a:pPr marL="0" indent="0" algn="just">
              <a:buNone/>
            </a:pPr>
            <a:r>
              <a:rPr lang="es-ES" sz="2000" b="1" dirty="0" smtClean="0">
                <a:solidFill>
                  <a:schemeClr val="accent6"/>
                </a:solidFill>
                <a:effectLst>
                  <a:outerShdw blurRad="38100" dist="38100" dir="2700000" algn="tl">
                    <a:srgbClr val="000000">
                      <a:alpha val="43137"/>
                    </a:srgbClr>
                  </a:outerShdw>
                </a:effectLst>
                <a:latin typeface="Malgun Gothic" pitchFamily="34" charset="-127"/>
                <a:ea typeface="Malgun Gothic" pitchFamily="34" charset="-127"/>
              </a:rPr>
              <a:t>	</a:t>
            </a:r>
            <a:r>
              <a:rPr lang="es-ES" sz="2000" b="1" dirty="0" smtClean="0">
                <a:solidFill>
                  <a:schemeClr val="accent6"/>
                </a:solidFill>
                <a:latin typeface="Century Gothic" pitchFamily="34" charset="0"/>
                <a:ea typeface="Malgun Gothic" pitchFamily="34" charset="-127"/>
              </a:rPr>
              <a:t>E</a:t>
            </a:r>
            <a:r>
              <a:rPr lang="es-ES" sz="1400" dirty="0" smtClean="0">
                <a:latin typeface="Century Gothic" pitchFamily="34" charset="0"/>
                <a:ea typeface="Malgun Gothic" pitchFamily="34" charset="-127"/>
              </a:rPr>
              <a:t>l mercado orgánico se ha vuelto un lugar único e importante 	para nuestras escuelas y población, pues </a:t>
            </a:r>
            <a:r>
              <a:rPr lang="es-MX" sz="1400" dirty="0">
                <a:latin typeface="Century Gothic" pitchFamily="34" charset="0"/>
                <a:ea typeface="Malgun Gothic" pitchFamily="34" charset="-127"/>
              </a:rPr>
              <a:t>se enfatiza </a:t>
            </a:r>
            <a:r>
              <a:rPr lang="es-MX" sz="1400" dirty="0" smtClean="0">
                <a:latin typeface="Century Gothic" pitchFamily="34" charset="0"/>
                <a:ea typeface="Malgun Gothic" pitchFamily="34" charset="-127"/>
              </a:rPr>
              <a:t>en </a:t>
            </a:r>
            <a:r>
              <a:rPr lang="es-MX" sz="1400" dirty="0">
                <a:latin typeface="Century Gothic" pitchFamily="34" charset="0"/>
                <a:ea typeface="Malgun Gothic" pitchFamily="34" charset="-127"/>
              </a:rPr>
              <a:t>los </a:t>
            </a:r>
            <a:r>
              <a:rPr lang="es-MX" sz="1400" dirty="0" smtClean="0">
                <a:latin typeface="Century Gothic" pitchFamily="34" charset="0"/>
                <a:ea typeface="Malgun Gothic" pitchFamily="34" charset="-127"/>
              </a:rPr>
              <a:t>	productos </a:t>
            </a:r>
            <a:r>
              <a:rPr lang="es-MX" sz="1400" dirty="0">
                <a:latin typeface="Century Gothic" pitchFamily="34" charset="0"/>
                <a:ea typeface="Malgun Gothic" pitchFamily="34" charset="-127"/>
              </a:rPr>
              <a:t>que </a:t>
            </a:r>
            <a:r>
              <a:rPr lang="es-MX" sz="1400" dirty="0" smtClean="0">
                <a:latin typeface="Century Gothic" pitchFamily="34" charset="0"/>
                <a:ea typeface="Malgun Gothic" pitchFamily="34" charset="-127"/>
              </a:rPr>
              <a:t>ahí </a:t>
            </a:r>
            <a:r>
              <a:rPr lang="es-MX" sz="1400" dirty="0">
                <a:latin typeface="Century Gothic" pitchFamily="34" charset="0"/>
                <a:ea typeface="Malgun Gothic" pitchFamily="34" charset="-127"/>
              </a:rPr>
              <a:t>se producen y </a:t>
            </a:r>
            <a:r>
              <a:rPr lang="es-MX" sz="1400" dirty="0" smtClean="0">
                <a:latin typeface="Century Gothic" pitchFamily="34" charset="0"/>
                <a:ea typeface="Malgun Gothic" pitchFamily="34" charset="-127"/>
              </a:rPr>
              <a:t>permutan, los cuales no 	utilizan agrotóxicos</a:t>
            </a:r>
            <a:r>
              <a:rPr lang="es-MX" sz="1400" dirty="0">
                <a:latin typeface="Century Gothic" pitchFamily="34" charset="0"/>
                <a:ea typeface="Malgun Gothic" pitchFamily="34" charset="-127"/>
              </a:rPr>
              <a:t>: </a:t>
            </a:r>
            <a:r>
              <a:rPr lang="es-MX" sz="1400" dirty="0" smtClean="0">
                <a:latin typeface="Century Gothic" pitchFamily="34" charset="0"/>
                <a:ea typeface="Malgun Gothic" pitchFamily="34" charset="-127"/>
              </a:rPr>
              <a:t>característica </a:t>
            </a:r>
            <a:r>
              <a:rPr lang="es-MX" sz="1400" dirty="0">
                <a:latin typeface="Century Gothic" pitchFamily="34" charset="0"/>
                <a:ea typeface="Malgun Gothic" pitchFamily="34" charset="-127"/>
              </a:rPr>
              <a:t>que además de hacerlos </a:t>
            </a:r>
            <a:r>
              <a:rPr lang="es-MX" sz="1400" dirty="0" smtClean="0">
                <a:latin typeface="Century Gothic" pitchFamily="34" charset="0"/>
                <a:ea typeface="Malgun Gothic" pitchFamily="34" charset="-127"/>
              </a:rPr>
              <a:t>	saludables no</a:t>
            </a:r>
            <a:r>
              <a:rPr lang="es-MX" sz="1400" dirty="0">
                <a:latin typeface="Century Gothic" pitchFamily="34" charset="0"/>
                <a:ea typeface="Malgun Gothic" pitchFamily="34" charset="-127"/>
              </a:rPr>
              <a:t>  degradan los </a:t>
            </a:r>
            <a:r>
              <a:rPr lang="es-MX" sz="1400" dirty="0" smtClean="0">
                <a:latin typeface="Century Gothic" pitchFamily="34" charset="0"/>
                <a:ea typeface="Malgun Gothic" pitchFamily="34" charset="-127"/>
              </a:rPr>
              <a:t>suelos </a:t>
            </a:r>
            <a:r>
              <a:rPr lang="es-MX" sz="1400" dirty="0">
                <a:latin typeface="Century Gothic" pitchFamily="34" charset="0"/>
                <a:ea typeface="Malgun Gothic" pitchFamily="34" charset="-127"/>
              </a:rPr>
              <a:t>ni contaminan el aire, por </a:t>
            </a:r>
            <a:r>
              <a:rPr lang="es-MX" sz="1400" dirty="0" smtClean="0">
                <a:latin typeface="Century Gothic" pitchFamily="34" charset="0"/>
                <a:ea typeface="Malgun Gothic" pitchFamily="34" charset="-127"/>
              </a:rPr>
              <a:t>	el </a:t>
            </a:r>
            <a:r>
              <a:rPr lang="es-MX" sz="1400" dirty="0">
                <a:latin typeface="Century Gothic" pitchFamily="34" charset="0"/>
                <a:ea typeface="Malgun Gothic" pitchFamily="34" charset="-127"/>
              </a:rPr>
              <a:t>contrario, la </a:t>
            </a:r>
            <a:r>
              <a:rPr lang="es-MX" sz="1400" dirty="0" smtClean="0">
                <a:latin typeface="Century Gothic" pitchFamily="34" charset="0"/>
                <a:ea typeface="Malgun Gothic" pitchFamily="34" charset="-127"/>
              </a:rPr>
              <a:t>agricultura </a:t>
            </a:r>
            <a:r>
              <a:rPr lang="es-MX" sz="1400" dirty="0">
                <a:latin typeface="Century Gothic" pitchFamily="34" charset="0"/>
                <a:ea typeface="Malgun Gothic" pitchFamily="34" charset="-127"/>
              </a:rPr>
              <a:t>orgánica </a:t>
            </a:r>
            <a:r>
              <a:rPr lang="es-MX" sz="1400" dirty="0" smtClean="0">
                <a:latin typeface="Century Gothic" pitchFamily="34" charset="0"/>
                <a:ea typeface="Malgun Gothic" pitchFamily="34" charset="-127"/>
              </a:rPr>
              <a:t>enriquece </a:t>
            </a:r>
            <a:r>
              <a:rPr lang="es-MX" sz="1400" dirty="0">
                <a:latin typeface="Century Gothic" pitchFamily="34" charset="0"/>
                <a:ea typeface="Malgun Gothic" pitchFamily="34" charset="-127"/>
              </a:rPr>
              <a:t>los suelos </a:t>
            </a:r>
            <a:r>
              <a:rPr lang="es-MX" sz="1400" dirty="0" smtClean="0">
                <a:latin typeface="Century Gothic" pitchFamily="34" charset="0"/>
                <a:ea typeface="Malgun Gothic" pitchFamily="34" charset="-127"/>
              </a:rPr>
              <a:t>	al </a:t>
            </a:r>
            <a:r>
              <a:rPr lang="es-MX" sz="1400" dirty="0">
                <a:latin typeface="Century Gothic" pitchFamily="34" charset="0"/>
                <a:ea typeface="Malgun Gothic" pitchFamily="34" charset="-127"/>
              </a:rPr>
              <a:t>retener los </a:t>
            </a:r>
            <a:r>
              <a:rPr lang="es-MX" sz="1400" dirty="0" smtClean="0">
                <a:latin typeface="Century Gothic" pitchFamily="34" charset="0"/>
                <a:ea typeface="Malgun Gothic" pitchFamily="34" charset="-127"/>
              </a:rPr>
              <a:t>nutrientes </a:t>
            </a:r>
            <a:r>
              <a:rPr lang="es-MX" sz="1400" dirty="0">
                <a:latin typeface="Century Gothic" pitchFamily="34" charset="0"/>
                <a:ea typeface="Malgun Gothic" pitchFamily="34" charset="-127"/>
              </a:rPr>
              <a:t>y rotar los cultivos lo </a:t>
            </a:r>
            <a:r>
              <a:rPr lang="es-MX" sz="1400" dirty="0" smtClean="0">
                <a:latin typeface="Century Gothic" pitchFamily="34" charset="0"/>
                <a:ea typeface="Malgun Gothic" pitchFamily="34" charset="-127"/>
              </a:rPr>
              <a:t>que genera </a:t>
            </a:r>
            <a:r>
              <a:rPr lang="es-MX" sz="1400" dirty="0">
                <a:latin typeface="Century Gothic" pitchFamily="34" charset="0"/>
                <a:ea typeface="Malgun Gothic" pitchFamily="34" charset="-127"/>
              </a:rPr>
              <a:t>un </a:t>
            </a:r>
            <a:r>
              <a:rPr lang="es-MX" sz="1400" dirty="0" smtClean="0">
                <a:latin typeface="Century Gothic" pitchFamily="34" charset="0"/>
                <a:ea typeface="Malgun Gothic" pitchFamily="34" charset="-127"/>
              </a:rPr>
              <a:t>	impacto </a:t>
            </a:r>
            <a:r>
              <a:rPr lang="es-MX" sz="1400" dirty="0">
                <a:latin typeface="Century Gothic" pitchFamily="34" charset="0"/>
                <a:ea typeface="Malgun Gothic" pitchFamily="34" charset="-127"/>
              </a:rPr>
              <a:t>positivo </a:t>
            </a:r>
            <a:r>
              <a:rPr lang="es-MX" sz="1400" dirty="0" smtClean="0">
                <a:latin typeface="Century Gothic" pitchFamily="34" charset="0"/>
                <a:ea typeface="Malgun Gothic" pitchFamily="34" charset="-127"/>
              </a:rPr>
              <a:t>al </a:t>
            </a:r>
            <a:r>
              <a:rPr lang="es-MX" sz="1400" dirty="0">
                <a:latin typeface="Century Gothic" pitchFamily="34" charset="0"/>
                <a:ea typeface="Malgun Gothic" pitchFamily="34" charset="-127"/>
              </a:rPr>
              <a:t>medio ambiente al </a:t>
            </a:r>
            <a:r>
              <a:rPr lang="es-MX" sz="1400" dirty="0" smtClean="0">
                <a:latin typeface="Century Gothic" pitchFamily="34" charset="0"/>
                <a:ea typeface="Malgun Gothic" pitchFamily="34" charset="-127"/>
              </a:rPr>
              <a:t>promover </a:t>
            </a:r>
            <a:r>
              <a:rPr lang="es-MX" sz="1400" dirty="0">
                <a:latin typeface="Century Gothic" pitchFamily="34" charset="0"/>
                <a:ea typeface="Malgun Gothic" pitchFamily="34" charset="-127"/>
              </a:rPr>
              <a:t>el </a:t>
            </a:r>
            <a:r>
              <a:rPr lang="es-MX" sz="1400" dirty="0" smtClean="0">
                <a:latin typeface="Century Gothic" pitchFamily="34" charset="0"/>
                <a:ea typeface="Malgun Gothic" pitchFamily="34" charset="-127"/>
              </a:rPr>
              <a:t>consumo 	local</a:t>
            </a:r>
            <a:r>
              <a:rPr lang="es-MX" sz="1400" dirty="0">
                <a:latin typeface="Century Gothic" pitchFamily="34" charset="0"/>
                <a:ea typeface="Malgun Gothic" pitchFamily="34" charset="-127"/>
              </a:rPr>
              <a:t>. </a:t>
            </a:r>
            <a:endParaRPr lang="es-MX" sz="1400" dirty="0" smtClean="0">
              <a:latin typeface="Century Gothic" pitchFamily="34" charset="0"/>
              <a:ea typeface="Malgun Gothic" pitchFamily="34" charset="-127"/>
            </a:endParaRPr>
          </a:p>
          <a:p>
            <a:pPr marL="0" indent="0" algn="just">
              <a:buNone/>
            </a:pPr>
            <a:endParaRPr lang="es-ES" sz="1400" b="1" dirty="0" smtClean="0">
              <a:solidFill>
                <a:schemeClr val="accent6"/>
              </a:solidFill>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Esto </a:t>
            </a:r>
            <a:r>
              <a:rPr lang="es-MX" sz="1400" dirty="0" smtClean="0">
                <a:latin typeface="Century Gothic" pitchFamily="34" charset="0"/>
                <a:ea typeface="Malgun Gothic" pitchFamily="34" charset="-127"/>
              </a:rPr>
              <a:t>tuvo </a:t>
            </a:r>
            <a:r>
              <a:rPr lang="es-MX" sz="1400" dirty="0">
                <a:latin typeface="Century Gothic" pitchFamily="34" charset="0"/>
                <a:ea typeface="Malgun Gothic" pitchFamily="34" charset="-127"/>
              </a:rPr>
              <a:t>lugar para promover un sistema de desarrollo </a:t>
            </a:r>
            <a:r>
              <a:rPr lang="es-MX" sz="1400" dirty="0" smtClean="0">
                <a:latin typeface="Century Gothic" pitchFamily="34" charset="0"/>
                <a:ea typeface="Malgun Gothic" pitchFamily="34" charset="-127"/>
              </a:rPr>
              <a:t>	comunitario basado </a:t>
            </a:r>
            <a:r>
              <a:rPr lang="es-MX" sz="1400" dirty="0">
                <a:latin typeface="Century Gothic" pitchFamily="34" charset="0"/>
                <a:ea typeface="Malgun Gothic" pitchFamily="34" charset="-127"/>
              </a:rPr>
              <a:t>en la interacción positiva entre los </a:t>
            </a:r>
            <a:r>
              <a:rPr lang="es-MX" sz="1400" dirty="0" smtClean="0">
                <a:latin typeface="Century Gothic" pitchFamily="34" charset="0"/>
                <a:ea typeface="Malgun Gothic" pitchFamily="34" charset="-127"/>
              </a:rPr>
              <a:t>	vecinos  </a:t>
            </a:r>
            <a:r>
              <a:rPr lang="es-MX" sz="1400" dirty="0">
                <a:latin typeface="Century Gothic" pitchFamily="34" charset="0"/>
                <a:ea typeface="Malgun Gothic" pitchFamily="34" charset="-127"/>
              </a:rPr>
              <a:t>y </a:t>
            </a:r>
            <a:r>
              <a:rPr lang="es-MX" sz="1400" dirty="0" smtClean="0">
                <a:latin typeface="Century Gothic" pitchFamily="34" charset="0"/>
                <a:ea typeface="Malgun Gothic" pitchFamily="34" charset="-127"/>
              </a:rPr>
              <a:t>	el medio 	ambiente dentro de un marco </a:t>
            </a:r>
            <a:r>
              <a:rPr lang="es-MX" sz="1400" dirty="0">
                <a:latin typeface="Century Gothic" pitchFamily="34" charset="0"/>
                <a:ea typeface="Malgun Gothic" pitchFamily="34" charset="-127"/>
              </a:rPr>
              <a:t>de </a:t>
            </a:r>
            <a:r>
              <a:rPr lang="es-MX" sz="1400" dirty="0" smtClean="0">
                <a:latin typeface="Century Gothic" pitchFamily="34" charset="0"/>
                <a:ea typeface="Malgun Gothic" pitchFamily="34" charset="-127"/>
              </a:rPr>
              <a:t>	sustentabilidad</a:t>
            </a:r>
            <a:r>
              <a:rPr lang="es-MX" sz="1400" dirty="0">
                <a:latin typeface="Century Gothic" pitchFamily="34" charset="0"/>
                <a:ea typeface="Malgun Gothic" pitchFamily="34" charset="-127"/>
              </a:rPr>
              <a:t>. En él </a:t>
            </a:r>
            <a:r>
              <a:rPr lang="es-MX" sz="1400" dirty="0" smtClean="0">
                <a:latin typeface="Century Gothic" pitchFamily="34" charset="0"/>
                <a:ea typeface="Malgun Gothic" pitchFamily="34" charset="-127"/>
              </a:rPr>
              <a:t>se </a:t>
            </a:r>
            <a:r>
              <a:rPr lang="es-MX" sz="1400" dirty="0">
                <a:latin typeface="Century Gothic" pitchFamily="34" charset="0"/>
                <a:ea typeface="Malgun Gothic" pitchFamily="34" charset="-127"/>
              </a:rPr>
              <a:t>permutan </a:t>
            </a:r>
            <a:r>
              <a:rPr lang="es-MX" sz="1400" dirty="0" smtClean="0">
                <a:latin typeface="Century Gothic" pitchFamily="34" charset="0"/>
                <a:ea typeface="Malgun Gothic" pitchFamily="34" charset="-127"/>
              </a:rPr>
              <a:t>productos </a:t>
            </a:r>
            <a:r>
              <a:rPr lang="es-MX" sz="1400" dirty="0">
                <a:latin typeface="Century Gothic" pitchFamily="34" charset="0"/>
                <a:ea typeface="Malgun Gothic" pitchFamily="34" charset="-127"/>
              </a:rPr>
              <a:t>locales y </a:t>
            </a:r>
            <a:r>
              <a:rPr lang="es-MX" sz="1400" dirty="0" smtClean="0">
                <a:latin typeface="Century Gothic" pitchFamily="34" charset="0"/>
                <a:ea typeface="Malgun Gothic" pitchFamily="34" charset="-127"/>
              </a:rPr>
              <a:t>	artesanales </a:t>
            </a:r>
            <a:r>
              <a:rPr lang="es-MX" sz="1400" dirty="0">
                <a:latin typeface="Century Gothic" pitchFamily="34" charset="0"/>
                <a:ea typeface="Malgun Gothic" pitchFamily="34" charset="-127"/>
              </a:rPr>
              <a:t>donde se fomenta </a:t>
            </a:r>
            <a:r>
              <a:rPr lang="es-MX" sz="1400" dirty="0" smtClean="0">
                <a:latin typeface="Century Gothic" pitchFamily="34" charset="0"/>
                <a:ea typeface="Malgun Gothic" pitchFamily="34" charset="-127"/>
              </a:rPr>
              <a:t>	una </a:t>
            </a:r>
            <a:r>
              <a:rPr lang="es-MX" sz="1400" dirty="0">
                <a:latin typeface="Century Gothic" pitchFamily="34" charset="0"/>
                <a:ea typeface="Malgun Gothic" pitchFamily="34" charset="-127"/>
              </a:rPr>
              <a:t>cultura del </a:t>
            </a:r>
            <a:r>
              <a:rPr lang="es-MX" sz="1400" dirty="0" smtClean="0">
                <a:latin typeface="Century Gothic" pitchFamily="34" charset="0"/>
                <a:ea typeface="Malgun Gothic" pitchFamily="34" charset="-127"/>
              </a:rPr>
              <a:t>cuidado </a:t>
            </a:r>
            <a:r>
              <a:rPr lang="es-MX" sz="1400" dirty="0">
                <a:latin typeface="Century Gothic" pitchFamily="34" charset="0"/>
                <a:ea typeface="Malgun Gothic" pitchFamily="34" charset="-127"/>
              </a:rPr>
              <a:t>del </a:t>
            </a:r>
            <a:r>
              <a:rPr lang="es-MX" sz="1400" dirty="0" smtClean="0">
                <a:latin typeface="Century Gothic" pitchFamily="34" charset="0"/>
                <a:ea typeface="Malgun Gothic" pitchFamily="34" charset="-127"/>
              </a:rPr>
              <a:t>	medio </a:t>
            </a:r>
            <a:r>
              <a:rPr lang="es-MX" sz="1400" dirty="0">
                <a:latin typeface="Century Gothic" pitchFamily="34" charset="0"/>
                <a:ea typeface="Malgun Gothic" pitchFamily="34" charset="-127"/>
              </a:rPr>
              <a:t>ambiente, una alimentación </a:t>
            </a:r>
            <a:r>
              <a:rPr lang="es-MX" sz="1400" dirty="0" smtClean="0">
                <a:latin typeface="Century Gothic" pitchFamily="34" charset="0"/>
                <a:ea typeface="Malgun Gothic" pitchFamily="34" charset="-127"/>
              </a:rPr>
              <a:t>sana </a:t>
            </a:r>
            <a:r>
              <a:rPr lang="es-MX" sz="1400" dirty="0">
                <a:latin typeface="Century Gothic" pitchFamily="34" charset="0"/>
                <a:ea typeface="Malgun Gothic" pitchFamily="34" charset="-127"/>
              </a:rPr>
              <a:t>y un consumo </a:t>
            </a:r>
            <a:r>
              <a:rPr lang="es-MX" sz="1400" dirty="0" smtClean="0">
                <a:latin typeface="Century Gothic" pitchFamily="34" charset="0"/>
                <a:ea typeface="Malgun Gothic" pitchFamily="34" charset="-127"/>
              </a:rPr>
              <a:t>	responsable</a:t>
            </a:r>
            <a:r>
              <a:rPr lang="es-MX" sz="1400" dirty="0">
                <a:latin typeface="Century Gothic" pitchFamily="34" charset="0"/>
                <a:ea typeface="Malgun Gothic" pitchFamily="34" charset="-127"/>
              </a:rPr>
              <a:t>. </a:t>
            </a:r>
          </a:p>
          <a:p>
            <a:pPr marL="0" indent="0" algn="just">
              <a:buNone/>
            </a:pPr>
            <a:r>
              <a:rPr lang="es-MX" sz="1400" dirty="0">
                <a:latin typeface="Century Gothic" pitchFamily="34" charset="0"/>
                <a:ea typeface="Malgun Gothic" pitchFamily="34" charset="-127"/>
              </a:rPr>
              <a:t> </a:t>
            </a: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Es por eso que  presenté la iniciativa, pues resultaba necesario 	y urgente hacerle el cambio de denominación a este 	espacio, para quedar como </a:t>
            </a:r>
            <a:r>
              <a:rPr lang="es-MX" sz="1400" dirty="0" smtClean="0">
                <a:latin typeface="Century Gothic" pitchFamily="34" charset="0"/>
                <a:ea typeface="Malgun Gothic" pitchFamily="34" charset="-127"/>
              </a:rPr>
              <a:t>Centro </a:t>
            </a:r>
            <a:r>
              <a:rPr lang="es-MX" sz="1400" dirty="0">
                <a:latin typeface="Century Gothic" pitchFamily="34" charset="0"/>
                <a:ea typeface="Malgun Gothic" pitchFamily="34" charset="-127"/>
              </a:rPr>
              <a:t>de Educación y </a:t>
            </a:r>
            <a:r>
              <a:rPr lang="es-MX" sz="1400" dirty="0" smtClean="0">
                <a:latin typeface="Century Gothic" pitchFamily="34" charset="0"/>
                <a:ea typeface="Malgun Gothic" pitchFamily="34" charset="-127"/>
              </a:rPr>
              <a:t>	Capacitación </a:t>
            </a:r>
            <a:r>
              <a:rPr lang="es-MX" sz="1400" dirty="0">
                <a:latin typeface="Century Gothic" pitchFamily="34" charset="0"/>
                <a:ea typeface="Malgun Gothic" pitchFamily="34" charset="-127"/>
              </a:rPr>
              <a:t>para el </a:t>
            </a:r>
            <a:r>
              <a:rPr lang="es-MX" sz="1400" dirty="0" smtClean="0">
                <a:latin typeface="Century Gothic" pitchFamily="34" charset="0"/>
                <a:ea typeface="Malgun Gothic" pitchFamily="34" charset="-127"/>
              </a:rPr>
              <a:t>Desarrollo Sustentable, ya que no se 	visualiza la comercialización 	de productos, sino 	únicamente la permuta, lo cual no genera un 	intercambio de divisas  o algún tipo de cambio monetario. </a:t>
            </a:r>
            <a:endParaRPr lang="es-ES" sz="1400" dirty="0">
              <a:latin typeface="Century Gothic" pitchFamily="34" charset="0"/>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580" t="14802" r="50000" b="35263"/>
          <a:stretch/>
        </p:blipFill>
        <p:spPr>
          <a:xfrm rot="4318859">
            <a:off x="4908830" y="1078724"/>
            <a:ext cx="119980" cy="174067"/>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20</a:t>
            </a:r>
            <a:endParaRPr lang="es-MX" b="1" dirty="0">
              <a:solidFill>
                <a:schemeClr val="tx1"/>
              </a:solidFill>
            </a:endParaRPr>
          </a:p>
        </p:txBody>
      </p:sp>
      <p:pic>
        <p:nvPicPr>
          <p:cNvPr id="7" name="6 Imagen"/>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580" t="14802" r="50000" b="35263"/>
          <a:stretch/>
        </p:blipFill>
        <p:spPr>
          <a:xfrm rot="4318859">
            <a:off x="3790452" y="1499303"/>
            <a:ext cx="119980" cy="174067"/>
          </a:xfrm>
          <a:prstGeom prst="rect">
            <a:avLst/>
          </a:prstGeom>
        </p:spPr>
      </p:pic>
    </p:spTree>
    <p:extLst>
      <p:ext uri="{BB962C8B-B14F-4D97-AF65-F5344CB8AC3E}">
        <p14:creationId xmlns:p14="http://schemas.microsoft.com/office/powerpoint/2010/main" val="3744998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572897"/>
            <a:ext cx="6858000" cy="4572000"/>
          </a:xfrm>
          <a:prstGeom prst="rect">
            <a:avLst/>
          </a:prstGeom>
        </p:spPr>
      </p:pic>
      <p:pic>
        <p:nvPicPr>
          <p:cNvPr id="2" name="1 Imagen"/>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46" y="-897"/>
            <a:ext cx="6858000" cy="4572000"/>
          </a:xfrm>
          <a:prstGeom prst="rect">
            <a:avLst/>
          </a:prstGeom>
        </p:spPr>
      </p:pic>
      <p:sp>
        <p:nvSpPr>
          <p:cNvPr id="3" name="2 Marcador de pie de página"/>
          <p:cNvSpPr>
            <a:spLocks noGrp="1"/>
          </p:cNvSpPr>
          <p:nvPr>
            <p:ph type="ftr" sz="quarter" idx="11"/>
          </p:nvPr>
        </p:nvSpPr>
        <p:spPr/>
        <p:txBody>
          <a:bodyPr/>
          <a:lstStyle/>
          <a:p>
            <a:r>
              <a:rPr lang="es-ES" b="1" dirty="0" smtClean="0">
                <a:solidFill>
                  <a:schemeClr val="tx1"/>
                </a:solidFill>
              </a:rPr>
              <a:t>21</a:t>
            </a:r>
            <a:endParaRPr lang="es-MX" b="1" dirty="0">
              <a:solidFill>
                <a:schemeClr val="tx1"/>
              </a:solidFill>
            </a:endParaRPr>
          </a:p>
        </p:txBody>
      </p:sp>
    </p:spTree>
    <p:extLst>
      <p:ext uri="{BB962C8B-B14F-4D97-AF65-F5344CB8AC3E}">
        <p14:creationId xmlns:p14="http://schemas.microsoft.com/office/powerpoint/2010/main" val="2261127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525344" cy="9144000"/>
          </a:xfrm>
        </p:spPr>
        <p:txBody>
          <a:bodyPr>
            <a:normAutofit/>
          </a:bodyPr>
          <a:lstStyle/>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ctr">
              <a:buNone/>
            </a:pPr>
            <a:r>
              <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rPr>
              <a:t>	</a:t>
            </a:r>
          </a:p>
          <a:p>
            <a:pPr marL="0" indent="0" algn="ctr">
              <a:buNone/>
            </a:pPr>
            <a:endParaRPr lang="es-ES" sz="2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r>
              <a:rPr lang="es-ES" sz="2200" b="1" dirty="0" smtClean="0">
                <a:solidFill>
                  <a:schemeClr val="accent6"/>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Nuestro medio ambiente,      	nuestro futuro </a:t>
            </a:r>
            <a:endParaRPr lang="es-ES" sz="2200" b="1" dirty="0">
              <a:solidFill>
                <a:schemeClr val="bg1">
                  <a:lumMod val="50000"/>
                </a:schemeClr>
              </a:solidFill>
              <a:latin typeface="Rockwell Extra Bold" pitchFamily="18" charset="0"/>
              <a:ea typeface="Malgun Gothic" pitchFamily="34" charset="-127"/>
            </a:endParaRP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2000" b="1" dirty="0" smtClean="0">
                <a:solidFill>
                  <a:schemeClr val="accent6"/>
                </a:solidFill>
                <a:effectLst>
                  <a:outerShdw blurRad="38100" dist="38100" dir="2700000" algn="tl">
                    <a:srgbClr val="000000">
                      <a:alpha val="43137"/>
                    </a:srgbClr>
                  </a:outerShdw>
                </a:effectLst>
                <a:latin typeface="Malgun Gothic" pitchFamily="34" charset="-127"/>
                <a:ea typeface="Malgun Gothic" pitchFamily="34" charset="-127"/>
              </a:rPr>
              <a:t>	</a:t>
            </a:r>
            <a:r>
              <a:rPr lang="es-ES" sz="2000" b="1" dirty="0" smtClean="0">
                <a:solidFill>
                  <a:schemeClr val="accent6"/>
                </a:solidFill>
                <a:latin typeface="Century Gothic" pitchFamily="34" charset="0"/>
                <a:ea typeface="Malgun Gothic" pitchFamily="34" charset="-127"/>
              </a:rPr>
              <a:t>P</a:t>
            </a:r>
            <a:r>
              <a:rPr lang="es-ES" sz="1400" dirty="0" smtClean="0">
                <a:latin typeface="Century Gothic" pitchFamily="34" charset="0"/>
                <a:ea typeface="Malgun Gothic" pitchFamily="34" charset="-127"/>
              </a:rPr>
              <a:t>resenté una iniciativa para que, a </a:t>
            </a:r>
            <a:r>
              <a:rPr lang="es-MX" sz="1400" dirty="0" smtClean="0">
                <a:latin typeface="Century Gothic" pitchFamily="34" charset="0"/>
                <a:ea typeface="Malgun Gothic" pitchFamily="34" charset="-127"/>
              </a:rPr>
              <a:t>diferencia </a:t>
            </a:r>
            <a:r>
              <a:rPr lang="es-MX" sz="1400" dirty="0">
                <a:latin typeface="Century Gothic" pitchFamily="34" charset="0"/>
                <a:ea typeface="Malgun Gothic" pitchFamily="34" charset="-127"/>
              </a:rPr>
              <a:t>del “Plan de </a:t>
            </a:r>
            <a:r>
              <a:rPr lang="es-MX" sz="1400" dirty="0" smtClean="0">
                <a:latin typeface="Century Gothic" pitchFamily="34" charset="0"/>
                <a:ea typeface="Malgun Gothic" pitchFamily="34" charset="-127"/>
              </a:rPr>
              <a:t>	Acción 	Climática </a:t>
            </a:r>
            <a:r>
              <a:rPr lang="es-MX" sz="1400" dirty="0">
                <a:latin typeface="Century Gothic" pitchFamily="34" charset="0"/>
                <a:ea typeface="Malgun Gothic" pitchFamily="34" charset="-127"/>
              </a:rPr>
              <a:t>Municipal basada en el Bienestar y la </a:t>
            </a:r>
            <a:r>
              <a:rPr lang="es-MX" sz="1400" dirty="0" smtClean="0">
                <a:latin typeface="Century Gothic" pitchFamily="34" charset="0"/>
                <a:ea typeface="Malgun Gothic" pitchFamily="34" charset="-127"/>
              </a:rPr>
              <a:t>	Sustentabilidad  para </a:t>
            </a:r>
            <a:r>
              <a:rPr lang="es-MX" sz="1400" dirty="0">
                <a:latin typeface="Century Gothic" pitchFamily="34" charset="0"/>
                <a:ea typeface="Malgun Gothic" pitchFamily="34" charset="-127"/>
              </a:rPr>
              <a:t>el </a:t>
            </a:r>
            <a:r>
              <a:rPr lang="es-MX" sz="1400" dirty="0" smtClean="0">
                <a:latin typeface="Century Gothic" pitchFamily="34" charset="0"/>
                <a:ea typeface="Malgun Gothic" pitchFamily="34" charset="-127"/>
              </a:rPr>
              <a:t>Municipio </a:t>
            </a:r>
            <a:r>
              <a:rPr lang="es-MX" sz="1400" dirty="0">
                <a:latin typeface="Century Gothic" pitchFamily="34" charset="0"/>
                <a:ea typeface="Malgun Gothic" pitchFamily="34" charset="-127"/>
              </a:rPr>
              <a:t>de Tlajomulco de Zúñiga, </a:t>
            </a:r>
            <a:r>
              <a:rPr lang="es-MX" sz="1400" dirty="0" smtClean="0">
                <a:latin typeface="Century Gothic" pitchFamily="34" charset="0"/>
                <a:ea typeface="Malgun Gothic" pitchFamily="34" charset="-127"/>
              </a:rPr>
              <a:t>	Jalisco</a:t>
            </a:r>
            <a:r>
              <a:rPr lang="es-MX" sz="1400" dirty="0">
                <a:latin typeface="Century Gothic" pitchFamily="34" charset="0"/>
                <a:ea typeface="Malgun Gothic" pitchFamily="34" charset="-127"/>
              </a:rPr>
              <a:t>” </a:t>
            </a:r>
            <a:r>
              <a:rPr lang="es-MX" sz="1400" dirty="0" smtClean="0">
                <a:latin typeface="Century Gothic" pitchFamily="34" charset="0"/>
                <a:ea typeface="Malgun Gothic" pitchFamily="34" charset="-127"/>
              </a:rPr>
              <a:t>(</a:t>
            </a:r>
            <a:r>
              <a:rPr lang="es-MX" sz="1400" dirty="0">
                <a:latin typeface="Century Gothic" pitchFamily="34" charset="0"/>
                <a:ea typeface="Malgun Gothic" pitchFamily="34" charset="-127"/>
              </a:rPr>
              <a:t>PACMUBIS), </a:t>
            </a:r>
            <a:r>
              <a:rPr lang="es-MX" sz="1400" dirty="0" smtClean="0">
                <a:latin typeface="Century Gothic" pitchFamily="34" charset="0"/>
                <a:ea typeface="Malgun Gothic" pitchFamily="34" charset="-127"/>
              </a:rPr>
              <a:t>es importante </a:t>
            </a:r>
            <a:r>
              <a:rPr lang="es-MX" sz="1400" dirty="0">
                <a:latin typeface="Century Gothic" pitchFamily="34" charset="0"/>
                <a:ea typeface="Malgun Gothic" pitchFamily="34" charset="-127"/>
              </a:rPr>
              <a:t>contar con un nuevo </a:t>
            </a:r>
            <a:r>
              <a:rPr lang="es-MX" sz="1400" dirty="0" smtClean="0">
                <a:latin typeface="Century Gothic" pitchFamily="34" charset="0"/>
                <a:ea typeface="Malgun Gothic" pitchFamily="34" charset="-127"/>
              </a:rPr>
              <a:t>	instrumento como </a:t>
            </a:r>
            <a:r>
              <a:rPr lang="es-MX" sz="1400" dirty="0">
                <a:latin typeface="Century Gothic" pitchFamily="34" charset="0"/>
                <a:ea typeface="Malgun Gothic" pitchFamily="34" charset="-127"/>
              </a:rPr>
              <a:t>política pública </a:t>
            </a:r>
            <a:r>
              <a:rPr lang="es-MX" sz="1400" dirty="0" smtClean="0">
                <a:latin typeface="Century Gothic" pitchFamily="34" charset="0"/>
                <a:ea typeface="Malgun Gothic" pitchFamily="34" charset="-127"/>
              </a:rPr>
              <a:t>que </a:t>
            </a:r>
            <a:r>
              <a:rPr lang="es-MX" sz="1400" dirty="0">
                <a:latin typeface="Century Gothic" pitchFamily="34" charset="0"/>
                <a:ea typeface="Malgun Gothic" pitchFamily="34" charset="-127"/>
              </a:rPr>
              <a:t>cubra imprevistos y </a:t>
            </a:r>
            <a:r>
              <a:rPr lang="es-MX" sz="1400" dirty="0" smtClean="0">
                <a:latin typeface="Century Gothic" pitchFamily="34" charset="0"/>
                <a:ea typeface="Malgun Gothic" pitchFamily="34" charset="-127"/>
              </a:rPr>
              <a:t>	solvente </a:t>
            </a:r>
            <a:r>
              <a:rPr lang="es-MX" sz="1400" dirty="0">
                <a:latin typeface="Century Gothic" pitchFamily="34" charset="0"/>
                <a:ea typeface="Malgun Gothic" pitchFamily="34" charset="-127"/>
              </a:rPr>
              <a:t>los  </a:t>
            </a:r>
            <a:r>
              <a:rPr lang="es-MX" sz="1400" dirty="0" smtClean="0">
                <a:latin typeface="Century Gothic" pitchFamily="34" charset="0"/>
                <a:ea typeface="Malgun Gothic" pitchFamily="34" charset="-127"/>
              </a:rPr>
              <a:t>estragos </a:t>
            </a:r>
            <a:r>
              <a:rPr lang="es-MX" sz="1400" dirty="0">
                <a:latin typeface="Century Gothic" pitchFamily="34" charset="0"/>
                <a:ea typeface="Malgun Gothic" pitchFamily="34" charset="-127"/>
              </a:rPr>
              <a:t>que la contaminación y </a:t>
            </a:r>
            <a:r>
              <a:rPr lang="es-MX" sz="1400" dirty="0" smtClean="0">
                <a:latin typeface="Century Gothic" pitchFamily="34" charset="0"/>
                <a:ea typeface="Malgun Gothic" pitchFamily="34" charset="-127"/>
              </a:rPr>
              <a:t>otros 	factores 	demeritan </a:t>
            </a:r>
            <a:r>
              <a:rPr lang="es-MX" sz="1400" dirty="0">
                <a:latin typeface="Century Gothic" pitchFamily="34" charset="0"/>
                <a:ea typeface="Malgun Gothic" pitchFamily="34" charset="-127"/>
              </a:rPr>
              <a:t>nuestro </a:t>
            </a:r>
            <a:r>
              <a:rPr lang="es-MX" sz="1400" dirty="0" smtClean="0">
                <a:latin typeface="Century Gothic" pitchFamily="34" charset="0"/>
                <a:ea typeface="Malgun Gothic" pitchFamily="34" charset="-127"/>
              </a:rPr>
              <a:t>Municipio</a:t>
            </a:r>
            <a:r>
              <a:rPr lang="es-MX" sz="1400" dirty="0">
                <a:latin typeface="Century Gothic" pitchFamily="34" charset="0"/>
                <a:ea typeface="Malgun Gothic" pitchFamily="34" charset="-127"/>
              </a:rPr>
              <a:t>; este instrumento es, sin </a:t>
            </a:r>
            <a:r>
              <a:rPr lang="es-MX" sz="1400" dirty="0" smtClean="0">
                <a:latin typeface="Century Gothic" pitchFamily="34" charset="0"/>
                <a:ea typeface="Malgun Gothic" pitchFamily="34" charset="-127"/>
              </a:rPr>
              <a:t>	duda 	alguna</a:t>
            </a:r>
            <a:r>
              <a:rPr lang="es-MX" sz="1400" dirty="0">
                <a:latin typeface="Century Gothic" pitchFamily="34" charset="0"/>
                <a:ea typeface="Malgun Gothic" pitchFamily="34" charset="-127"/>
              </a:rPr>
              <a:t>, el “Plan de </a:t>
            </a:r>
            <a:r>
              <a:rPr lang="es-MX" sz="1400" dirty="0" smtClean="0">
                <a:latin typeface="Century Gothic" pitchFamily="34" charset="0"/>
                <a:ea typeface="Malgun Gothic" pitchFamily="34" charset="-127"/>
              </a:rPr>
              <a:t>Acción </a:t>
            </a:r>
            <a:r>
              <a:rPr lang="es-MX" sz="1400" dirty="0">
                <a:latin typeface="Century Gothic" pitchFamily="34" charset="0"/>
                <a:ea typeface="Malgun Gothic" pitchFamily="34" charset="-127"/>
              </a:rPr>
              <a:t>del Cambio Climático del </a:t>
            </a:r>
            <a:r>
              <a:rPr lang="es-MX" sz="1400" dirty="0" smtClean="0">
                <a:latin typeface="Century Gothic" pitchFamily="34" charset="0"/>
                <a:ea typeface="Malgun Gothic" pitchFamily="34" charset="-127"/>
              </a:rPr>
              <a:t>	Municipio de </a:t>
            </a:r>
            <a:r>
              <a:rPr lang="es-MX" sz="1400" dirty="0">
                <a:latin typeface="Century Gothic" pitchFamily="34" charset="0"/>
                <a:ea typeface="Malgun Gothic" pitchFamily="34" charset="-127"/>
              </a:rPr>
              <a:t>Tlajomulco de </a:t>
            </a:r>
            <a:r>
              <a:rPr lang="es-MX" sz="1400" dirty="0" smtClean="0">
                <a:latin typeface="Century Gothic" pitchFamily="34" charset="0"/>
                <a:ea typeface="Malgun Gothic" pitchFamily="34" charset="-127"/>
              </a:rPr>
              <a:t>Zúñiga, Jalisco”, cuyos objetivos 	rebasan </a:t>
            </a:r>
            <a:r>
              <a:rPr lang="es-MX" sz="1400" dirty="0">
                <a:latin typeface="Century Gothic" pitchFamily="34" charset="0"/>
                <a:ea typeface="Malgun Gothic" pitchFamily="34" charset="-127"/>
              </a:rPr>
              <a:t>los </a:t>
            </a:r>
            <a:r>
              <a:rPr lang="es-MX" sz="1400" dirty="0" smtClean="0">
                <a:latin typeface="Century Gothic" pitchFamily="34" charset="0"/>
                <a:ea typeface="Malgun Gothic" pitchFamily="34" charset="-127"/>
              </a:rPr>
              <a:t>actualmente adquiridos </a:t>
            </a:r>
            <a:r>
              <a:rPr lang="es-MX" sz="1400" dirty="0">
                <a:latin typeface="Century Gothic" pitchFamily="34" charset="0"/>
                <a:ea typeface="Malgun Gothic" pitchFamily="34" charset="-127"/>
              </a:rPr>
              <a:t>por nuestro </a:t>
            </a:r>
            <a:r>
              <a:rPr lang="es-MX" sz="1400" dirty="0" smtClean="0">
                <a:latin typeface="Century Gothic" pitchFamily="34" charset="0"/>
                <a:ea typeface="Malgun Gothic" pitchFamily="34" charset="-127"/>
              </a:rPr>
              <a:t>Municipio </a:t>
            </a:r>
            <a:r>
              <a:rPr lang="es-MX" sz="1400" dirty="0">
                <a:latin typeface="Century Gothic" pitchFamily="34" charset="0"/>
                <a:ea typeface="Malgun Gothic" pitchFamily="34" charset="-127"/>
              </a:rPr>
              <a:t>y </a:t>
            </a:r>
            <a:r>
              <a:rPr lang="es-MX" sz="1400" dirty="0" smtClean="0">
                <a:latin typeface="Century Gothic" pitchFamily="34" charset="0"/>
                <a:ea typeface="Malgun Gothic" pitchFamily="34" charset="-127"/>
              </a:rPr>
              <a:t>	que </a:t>
            </a:r>
            <a:r>
              <a:rPr lang="es-MX" sz="1400" dirty="0">
                <a:latin typeface="Century Gothic" pitchFamily="34" charset="0"/>
                <a:ea typeface="Malgun Gothic" pitchFamily="34" charset="-127"/>
              </a:rPr>
              <a:t>se requiere de </a:t>
            </a:r>
            <a:r>
              <a:rPr lang="es-MX" sz="1400" dirty="0" smtClean="0">
                <a:latin typeface="Century Gothic" pitchFamily="34" charset="0"/>
                <a:ea typeface="Malgun Gothic" pitchFamily="34" charset="-127"/>
              </a:rPr>
              <a:t>doctos </a:t>
            </a:r>
            <a:r>
              <a:rPr lang="es-MX" sz="1400" dirty="0">
                <a:latin typeface="Century Gothic" pitchFamily="34" charset="0"/>
                <a:ea typeface="Malgun Gothic" pitchFamily="34" charset="-127"/>
              </a:rPr>
              <a:t>en </a:t>
            </a:r>
            <a:r>
              <a:rPr lang="es-MX" sz="1400" dirty="0" smtClean="0">
                <a:latin typeface="Century Gothic" pitchFamily="34" charset="0"/>
                <a:ea typeface="Malgun Gothic" pitchFamily="34" charset="-127"/>
              </a:rPr>
              <a:t>las </a:t>
            </a:r>
            <a:r>
              <a:rPr lang="es-MX" sz="1400" dirty="0">
                <a:latin typeface="Century Gothic" pitchFamily="34" charset="0"/>
                <a:ea typeface="Malgun Gothic" pitchFamily="34" charset="-127"/>
              </a:rPr>
              <a:t>diversas </a:t>
            </a:r>
            <a:r>
              <a:rPr lang="es-MX" sz="1400" dirty="0" smtClean="0">
                <a:latin typeface="Century Gothic" pitchFamily="34" charset="0"/>
                <a:ea typeface="Malgun Gothic" pitchFamily="34" charset="-127"/>
              </a:rPr>
              <a:t>	problemáticas </a:t>
            </a:r>
            <a:r>
              <a:rPr lang="es-MX" sz="1400" dirty="0">
                <a:latin typeface="Century Gothic" pitchFamily="34" charset="0"/>
                <a:ea typeface="Malgun Gothic" pitchFamily="34" charset="-127"/>
              </a:rPr>
              <a:t>para </a:t>
            </a:r>
            <a:r>
              <a:rPr lang="es-MX" sz="1400" dirty="0" smtClean="0">
                <a:latin typeface="Century Gothic" pitchFamily="34" charset="0"/>
                <a:ea typeface="Malgun Gothic" pitchFamily="34" charset="-127"/>
              </a:rPr>
              <a:t>	construir </a:t>
            </a:r>
            <a:r>
              <a:rPr lang="es-MX" sz="1400" dirty="0">
                <a:latin typeface="Century Gothic" pitchFamily="34" charset="0"/>
                <a:ea typeface="Malgun Gothic" pitchFamily="34" charset="-127"/>
              </a:rPr>
              <a:t>un modelo </a:t>
            </a:r>
            <a:r>
              <a:rPr lang="es-MX" sz="1400" dirty="0" smtClean="0">
                <a:latin typeface="Century Gothic" pitchFamily="34" charset="0"/>
                <a:ea typeface="Malgun Gothic" pitchFamily="34" charset="-127"/>
              </a:rPr>
              <a:t>innovador y </a:t>
            </a:r>
            <a:r>
              <a:rPr lang="es-MX" sz="1400" dirty="0">
                <a:latin typeface="Century Gothic" pitchFamily="34" charset="0"/>
                <a:ea typeface="Malgun Gothic" pitchFamily="34" charset="-127"/>
              </a:rPr>
              <a:t>pionero </a:t>
            </a:r>
            <a:r>
              <a:rPr lang="es-MX" sz="1400" dirty="0" smtClean="0">
                <a:latin typeface="Century Gothic" pitchFamily="34" charset="0"/>
                <a:ea typeface="Malgun Gothic" pitchFamily="34" charset="-127"/>
              </a:rPr>
              <a:t>	en </a:t>
            </a:r>
            <a:r>
              <a:rPr lang="es-MX" sz="1400" dirty="0">
                <a:latin typeface="Century Gothic" pitchFamily="34" charset="0"/>
                <a:ea typeface="Malgun Gothic" pitchFamily="34" charset="-127"/>
              </a:rPr>
              <a:t>nuestro Estado. </a:t>
            </a:r>
            <a:endParaRPr lang="es-MX" sz="1400" dirty="0" smtClean="0">
              <a:latin typeface="Century Gothic" pitchFamily="34" charset="0"/>
              <a:ea typeface="Malgun Gothic" pitchFamily="34" charset="-127"/>
            </a:endParaRPr>
          </a:p>
          <a:p>
            <a:pPr marL="0" lvl="0" indent="0" algn="just">
              <a:buNone/>
            </a:pPr>
            <a:endParaRPr lang="es-MX" sz="1400" dirty="0" smtClean="0">
              <a:latin typeface="Century Gothic" pitchFamily="34" charset="0"/>
              <a:ea typeface="Malgun Gothic" pitchFamily="34" charset="-127"/>
            </a:endParaRPr>
          </a:p>
          <a:p>
            <a:pPr marL="0" indent="0" algn="just">
              <a:buNone/>
            </a:pPr>
            <a:r>
              <a:rPr lang="es-MX" sz="1400" dirty="0" smtClean="0">
                <a:latin typeface="Century Gothic" pitchFamily="34" charset="0"/>
                <a:ea typeface="Malgun Gothic" pitchFamily="34" charset="-127"/>
              </a:rPr>
              <a:t>	Es </a:t>
            </a:r>
            <a:r>
              <a:rPr lang="es-MX" sz="1400" dirty="0">
                <a:latin typeface="Century Gothic" pitchFamily="34" charset="0"/>
                <a:ea typeface="Malgun Gothic" pitchFamily="34" charset="-127"/>
              </a:rPr>
              <a:t>por eso que instruiremos con esta iniciativa a la autoridad </a:t>
            </a:r>
            <a:r>
              <a:rPr lang="es-MX" sz="1400" dirty="0" smtClean="0">
                <a:latin typeface="Century Gothic" pitchFamily="34" charset="0"/>
                <a:ea typeface="Malgun Gothic" pitchFamily="34" charset="-127"/>
              </a:rPr>
              <a:t>	municipal </a:t>
            </a:r>
            <a:r>
              <a:rPr lang="es-MX" sz="1400" dirty="0">
                <a:latin typeface="Century Gothic" pitchFamily="34" charset="0"/>
                <a:ea typeface="Malgun Gothic" pitchFamily="34" charset="-127"/>
              </a:rPr>
              <a:t>facultada en materia ambiental a que realice las </a:t>
            </a:r>
            <a:r>
              <a:rPr lang="es-MX" sz="1400" dirty="0" smtClean="0">
                <a:latin typeface="Century Gothic" pitchFamily="34" charset="0"/>
                <a:ea typeface="Malgun Gothic" pitchFamily="34" charset="-127"/>
              </a:rPr>
              <a:t>	gestiones 	necesarias </a:t>
            </a:r>
            <a:r>
              <a:rPr lang="es-MX" sz="1400" dirty="0">
                <a:latin typeface="Century Gothic" pitchFamily="34" charset="0"/>
                <a:ea typeface="Malgun Gothic" pitchFamily="34" charset="-127"/>
              </a:rPr>
              <a:t>para la elaboración de tan importante </a:t>
            </a:r>
            <a:r>
              <a:rPr lang="es-MX" sz="1400" dirty="0" smtClean="0">
                <a:latin typeface="Century Gothic" pitchFamily="34" charset="0"/>
                <a:ea typeface="Malgun Gothic" pitchFamily="34" charset="-127"/>
              </a:rPr>
              <a:t>	instrumento</a:t>
            </a:r>
            <a:r>
              <a:rPr lang="es-MX" sz="1400" dirty="0">
                <a:latin typeface="Century Gothic" pitchFamily="34" charset="0"/>
                <a:ea typeface="Malgun Gothic" pitchFamily="34" charset="-127"/>
              </a:rPr>
              <a:t>, toda v</a:t>
            </a:r>
            <a:r>
              <a:rPr lang="es-MX" sz="1400" dirty="0" smtClean="0">
                <a:latin typeface="Century Gothic" pitchFamily="34" charset="0"/>
                <a:ea typeface="Malgun Gothic" pitchFamily="34" charset="-127"/>
              </a:rPr>
              <a:t>ez </a:t>
            </a:r>
            <a:r>
              <a:rPr lang="es-MX" sz="1400" dirty="0">
                <a:latin typeface="Century Gothic" pitchFamily="34" charset="0"/>
                <a:ea typeface="Malgun Gothic" pitchFamily="34" charset="-127"/>
              </a:rPr>
              <a:t>de que una de las prioridades no solo </a:t>
            </a:r>
            <a:r>
              <a:rPr lang="es-MX" sz="1400" dirty="0" smtClean="0">
                <a:latin typeface="Century Gothic" pitchFamily="34" charset="0"/>
                <a:ea typeface="Malgun Gothic" pitchFamily="34" charset="-127"/>
              </a:rPr>
              <a:t>	del </a:t>
            </a:r>
            <a:r>
              <a:rPr lang="es-MX" sz="1400" dirty="0">
                <a:latin typeface="Century Gothic" pitchFamily="34" charset="0"/>
                <a:ea typeface="Malgun Gothic" pitchFamily="34" charset="-127"/>
              </a:rPr>
              <a:t>actual Alcalde </a:t>
            </a:r>
            <a:r>
              <a:rPr lang="es-MX" sz="1400" dirty="0" smtClean="0">
                <a:latin typeface="Century Gothic" pitchFamily="34" charset="0"/>
                <a:ea typeface="Malgun Gothic" pitchFamily="34" charset="-127"/>
              </a:rPr>
              <a:t>	Municipal</a:t>
            </a:r>
            <a:r>
              <a:rPr lang="es-MX" sz="1400" dirty="0">
                <a:latin typeface="Century Gothic" pitchFamily="34" charset="0"/>
                <a:ea typeface="Malgun Gothic" pitchFamily="34" charset="-127"/>
              </a:rPr>
              <a:t>, sino de la gente es el medio </a:t>
            </a:r>
            <a:r>
              <a:rPr lang="es-MX" sz="1400" dirty="0" smtClean="0">
                <a:latin typeface="Century Gothic" pitchFamily="34" charset="0"/>
                <a:ea typeface="Malgun Gothic" pitchFamily="34" charset="-127"/>
              </a:rPr>
              <a:t>	ambiente</a:t>
            </a:r>
            <a:r>
              <a:rPr lang="es-MX" sz="1400" dirty="0">
                <a:latin typeface="Century Gothic" pitchFamily="34" charset="0"/>
                <a:ea typeface="Malgun Gothic" pitchFamily="34" charset="-127"/>
              </a:rPr>
              <a:t>; por </a:t>
            </a:r>
            <a:r>
              <a:rPr lang="es-MX" sz="1400" dirty="0" smtClean="0">
                <a:latin typeface="Century Gothic" pitchFamily="34" charset="0"/>
                <a:ea typeface="Malgun Gothic" pitchFamily="34" charset="-127"/>
              </a:rPr>
              <a:t>eso debemos de aportarle a la 	transformación ambiental  y </a:t>
            </a:r>
            <a:r>
              <a:rPr lang="es-MX" sz="1400" dirty="0">
                <a:latin typeface="Century Gothic" pitchFamily="34" charset="0"/>
                <a:ea typeface="Malgun Gothic" pitchFamily="34" charset="-127"/>
              </a:rPr>
              <a:t>su conservación</a:t>
            </a:r>
            <a:r>
              <a:rPr lang="es-MX" sz="1400" dirty="0" smtClean="0">
                <a:latin typeface="Century Gothic" pitchFamily="34" charset="0"/>
                <a:ea typeface="Malgun Gothic" pitchFamily="34" charset="-127"/>
              </a:rPr>
              <a:t>.</a:t>
            </a:r>
            <a:endParaRPr lang="es-MX" sz="1400" dirty="0">
              <a:latin typeface="Century Gothic" pitchFamily="34" charset="0"/>
              <a:ea typeface="Malgun Gothic" pitchFamily="34" charset="-127"/>
            </a:endParaRPr>
          </a:p>
          <a:p>
            <a:pPr marL="0" lvl="0" indent="0" algn="just">
              <a:buNone/>
            </a:pPr>
            <a:endParaRPr lang="es-MX" sz="1400" dirty="0"/>
          </a:p>
          <a:p>
            <a:pPr marL="0" indent="0" algn="just">
              <a:buNone/>
            </a:pPr>
            <a:r>
              <a:rPr lang="es-MX" sz="1400" dirty="0">
                <a:latin typeface="Malgun Gothic" pitchFamily="34" charset="-127"/>
                <a:ea typeface="Malgun Gothic" pitchFamily="34" charset="-127"/>
              </a:rPr>
              <a:t> </a:t>
            </a: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4" name="3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16200000">
            <a:off x="5425547" y="7667216"/>
            <a:ext cx="1685368" cy="1144276"/>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22</a:t>
            </a:r>
            <a:endParaRPr lang="es-MX" b="1" dirty="0">
              <a:solidFill>
                <a:schemeClr val="tx1"/>
              </a:solidFill>
            </a:endParaRPr>
          </a:p>
        </p:txBody>
      </p:sp>
    </p:spTree>
    <p:extLst>
      <p:ext uri="{BB962C8B-B14F-4D97-AF65-F5344CB8AC3E}">
        <p14:creationId xmlns:p14="http://schemas.microsoft.com/office/powerpoint/2010/main" val="3867847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rot="5400000">
            <a:off x="-1142999" y="1142998"/>
            <a:ext cx="9144000" cy="6858001"/>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23</a:t>
            </a:r>
            <a:endParaRPr lang="es-MX" b="1" dirty="0">
              <a:solidFill>
                <a:schemeClr val="tx1"/>
              </a:solidFill>
            </a:endParaRPr>
          </a:p>
        </p:txBody>
      </p:sp>
    </p:spTree>
    <p:extLst>
      <p:ext uri="{BB962C8B-B14F-4D97-AF65-F5344CB8AC3E}">
        <p14:creationId xmlns:p14="http://schemas.microsoft.com/office/powerpoint/2010/main" val="1682756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525344" cy="9144000"/>
          </a:xfrm>
        </p:spPr>
        <p:txBody>
          <a:bodyPr>
            <a:normAutofit/>
          </a:bodyPr>
          <a:lstStyle/>
          <a:p>
            <a:pPr marL="0" indent="0" algn="just">
              <a:buNone/>
            </a:pPr>
            <a:endParaRPr lang="es-ES" sz="1500" dirty="0" smtClean="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ctr">
              <a:buNone/>
            </a:pPr>
            <a:r>
              <a:rPr lang="es-ES" sz="2200" b="1" dirty="0" smtClean="0">
                <a:solidFill>
                  <a:schemeClr val="bg1">
                    <a:lumMod val="50000"/>
                  </a:schemeClr>
                </a:solidFill>
                <a:latin typeface="Rockwell Extra Bold" pitchFamily="18" charset="0"/>
                <a:ea typeface="Malgun Gothic" pitchFamily="34" charset="-127"/>
              </a:rPr>
              <a:t>	El agua es nuestra prioridad </a:t>
            </a:r>
            <a:endParaRPr lang="es-ES" sz="2200" b="1" dirty="0">
              <a:solidFill>
                <a:schemeClr val="bg1">
                  <a:lumMod val="50000"/>
                </a:schemeClr>
              </a:solidFill>
              <a:latin typeface="Rockwell Extra Bold" pitchFamily="18" charset="0"/>
              <a:ea typeface="Malgun Gothic" pitchFamily="34" charset="-127"/>
            </a:endParaRP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2000" b="1" dirty="0" smtClean="0">
                <a:solidFill>
                  <a:schemeClr val="accent6"/>
                </a:solidFill>
                <a:latin typeface="Malgun Gothic" pitchFamily="34" charset="-127"/>
                <a:ea typeface="Malgun Gothic" pitchFamily="34" charset="-127"/>
              </a:rPr>
              <a:t>	</a:t>
            </a:r>
            <a:r>
              <a:rPr lang="es-ES" sz="2000" b="1" dirty="0" smtClean="0">
                <a:solidFill>
                  <a:schemeClr val="accent6"/>
                </a:solidFill>
                <a:latin typeface="Century Gothic" pitchFamily="34" charset="0"/>
                <a:ea typeface="Malgun Gothic" pitchFamily="34" charset="-127"/>
              </a:rPr>
              <a:t>E</a:t>
            </a:r>
            <a:r>
              <a:rPr lang="es-ES" sz="1400" dirty="0" smtClean="0">
                <a:latin typeface="Century Gothic" pitchFamily="34" charset="0"/>
                <a:ea typeface="Malgun Gothic" pitchFamily="34" charset="-127"/>
              </a:rPr>
              <a:t>s de vital importancia el considerar la conservación y la 	preservación del agua. Por eso, presenté en conjunto de 	Regidoras y Regidores de diversas fracciones edilicias, una 	iniciativa que tiene por objeto el adquirir una superficie de 769 	metros cuadrados de la localidad de Cuexcomatitlán, a 	efecto de realizar la instalación de infraestructura 	hidrosanitaria que conecta con la Planta de Tratamiento 	de Aguas Residuales “PTAR”, la cual traerá mejores y 	mayores beneficios no solo al poblado antes mencionado, 	sino a una gran parte de zona ribera de Tlajomulco.</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Esto se dio gracias al titánico trabajo de nuestro Presidente 	Municipal, así como de las y los expertos que colaboran con 	nuestro Gobierno en todo momento, y eso me complace 	porque hoy puede palparse en resultados. </a:t>
            </a:r>
            <a:endParaRPr lang="es-ES" sz="1400" dirty="0">
              <a:latin typeface="Century Gothic" pitchFamily="34" charset="0"/>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b="6532"/>
          <a:stretch/>
        </p:blipFill>
        <p:spPr>
          <a:xfrm>
            <a:off x="0" y="4870628"/>
            <a:ext cx="6858000" cy="4273372"/>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24</a:t>
            </a:r>
            <a:endParaRPr lang="es-MX" b="1" dirty="0">
              <a:solidFill>
                <a:schemeClr val="tx1"/>
              </a:solidFill>
            </a:endParaRPr>
          </a:p>
        </p:txBody>
      </p:sp>
    </p:spTree>
    <p:extLst>
      <p:ext uri="{BB962C8B-B14F-4D97-AF65-F5344CB8AC3E}">
        <p14:creationId xmlns:p14="http://schemas.microsoft.com/office/powerpoint/2010/main" val="1544639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6858000" cy="4572000"/>
          </a:xfrm>
          <a:prstGeom prst="rect">
            <a:avLst/>
          </a:prstGeom>
        </p:spPr>
      </p:pic>
      <p:pic>
        <p:nvPicPr>
          <p:cNvPr id="8" name="7 Imagen"/>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572000"/>
            <a:ext cx="6858000" cy="4572000"/>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25</a:t>
            </a:r>
            <a:endParaRPr lang="es-MX" b="1" dirty="0">
              <a:solidFill>
                <a:schemeClr val="tx1"/>
              </a:solidFill>
            </a:endParaRPr>
          </a:p>
        </p:txBody>
      </p:sp>
    </p:spTree>
    <p:extLst>
      <p:ext uri="{BB962C8B-B14F-4D97-AF65-F5344CB8AC3E}">
        <p14:creationId xmlns:p14="http://schemas.microsoft.com/office/powerpoint/2010/main" val="1450265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5400000">
            <a:off x="-248903" y="4939432"/>
            <a:ext cx="1550542" cy="1052736"/>
          </a:xfrm>
          <a:prstGeom prst="rect">
            <a:avLst/>
          </a:prstGeom>
        </p:spPr>
      </p:pic>
      <p:sp>
        <p:nvSpPr>
          <p:cNvPr id="3" name="2 Marcador de contenido"/>
          <p:cNvSpPr>
            <a:spLocks noGrp="1"/>
          </p:cNvSpPr>
          <p:nvPr>
            <p:ph idx="1"/>
          </p:nvPr>
        </p:nvSpPr>
        <p:spPr>
          <a:xfrm>
            <a:off x="0" y="0"/>
            <a:ext cx="6525344" cy="9144000"/>
          </a:xfrm>
        </p:spPr>
        <p:txBody>
          <a:bodyPr>
            <a:normAutofit/>
          </a:bodyPr>
          <a:lstStyle/>
          <a:p>
            <a:pPr marL="0" indent="0" algn="just">
              <a:buNone/>
            </a:pPr>
            <a:endParaRPr lang="es-ES" sz="1500" dirty="0">
              <a:latin typeface="Malgun Gothic" pitchFamily="34" charset="-127"/>
              <a:ea typeface="Malgun Gothic" pitchFamily="34" charset="-127"/>
            </a:endParaRPr>
          </a:p>
          <a:p>
            <a:pPr marL="0" indent="0" algn="ctr">
              <a:buNone/>
            </a:pPr>
            <a:r>
              <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rPr>
              <a:t>	</a:t>
            </a:r>
          </a:p>
          <a:p>
            <a:pPr marL="0" indent="0" algn="ctr">
              <a:buNone/>
            </a:pPr>
            <a:endParaRPr lang="es-ES" sz="2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r>
              <a:rPr lang="es-ES" sz="2200" b="1" dirty="0">
                <a:solidFill>
                  <a:schemeClr val="bg1">
                    <a:lumMod val="50000"/>
                  </a:schemeClr>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Un cementerio mas digno </a:t>
            </a: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2000" b="1" dirty="0" smtClean="0">
                <a:solidFill>
                  <a:schemeClr val="accent6"/>
                </a:solidFill>
                <a:latin typeface="Malgun Gothic" pitchFamily="34" charset="-127"/>
                <a:ea typeface="Malgun Gothic" pitchFamily="34" charset="-127"/>
              </a:rPr>
              <a:t>	</a:t>
            </a:r>
            <a:r>
              <a:rPr lang="es-ES" sz="2000" b="1" dirty="0" smtClean="0">
                <a:solidFill>
                  <a:schemeClr val="accent6"/>
                </a:solidFill>
                <a:latin typeface="Century Gothic" pitchFamily="34" charset="0"/>
                <a:ea typeface="Malgun Gothic" pitchFamily="34" charset="-127"/>
              </a:rPr>
              <a:t>S</a:t>
            </a:r>
            <a:r>
              <a:rPr lang="es-ES" sz="1400" dirty="0" smtClean="0">
                <a:latin typeface="Century Gothic" pitchFamily="34" charset="0"/>
                <a:ea typeface="Malgun Gothic" pitchFamily="34" charset="-127"/>
              </a:rPr>
              <a:t>an Sebastián el Grande desde hace años no había contado 	con otro cementerio municipal en el que familiares, 	amigos y 	conocidos pudieran darle el último adiós a su ser querido; hoy 	gracias a los múltiples trabajos y gestiones que se han llevado 	acabo, pudimos lograr mediante iniciativa la 	compraventa de 2 fracciones. La primera de ellas mide 	4,307.66 metros cuadrados y la segunda 4,497.34 metros 	cuadrados. </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Este es un gran avance para las familias de San Sebastián y 	sus alrededores,  pues se necesita de mayor humanidad al 	momento de inhumar a una persona, ya que actualmente 	muchas de las inhumaciones se han pensado destinar en 	algún otro cementerio o panteón municipal que no sea el de 	San Sebastián el Grande, todo por la falta de un espacio, por 	eso la urgente necesidad de conseguir un espacio más 	amplio y adecuado para llevar a cabo esos procesos. </a:t>
            </a:r>
            <a:endParaRPr lang="es-ES" sz="1500" dirty="0">
              <a:latin typeface="Century Gothic" pitchFamily="34" charset="0"/>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4" name="3 Imagen"/>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5580" t="14802" r="50000" b="35263"/>
          <a:stretch/>
        </p:blipFill>
        <p:spPr>
          <a:xfrm rot="4318859">
            <a:off x="4546729" y="2273512"/>
            <a:ext cx="139842" cy="202883"/>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26</a:t>
            </a:r>
            <a:endParaRPr lang="es-MX" b="1" dirty="0">
              <a:solidFill>
                <a:schemeClr val="tx1"/>
              </a:solidFill>
            </a:endParaRPr>
          </a:p>
        </p:txBody>
      </p:sp>
    </p:spTree>
    <p:extLst>
      <p:ext uri="{BB962C8B-B14F-4D97-AF65-F5344CB8AC3E}">
        <p14:creationId xmlns:p14="http://schemas.microsoft.com/office/powerpoint/2010/main" val="29021945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3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8101" t="7058"/>
          <a:stretch/>
        </p:blipFill>
        <p:spPr>
          <a:xfrm rot="5400000">
            <a:off x="-1113045" y="1113043"/>
            <a:ext cx="9144000" cy="6917914"/>
          </a:xfrm>
          <a:prstGeom prst="rect">
            <a:avLst/>
          </a:prstGeom>
        </p:spPr>
      </p:pic>
      <p:sp>
        <p:nvSpPr>
          <p:cNvPr id="5" name="4 Marcador de pie de página"/>
          <p:cNvSpPr>
            <a:spLocks noGrp="1"/>
          </p:cNvSpPr>
          <p:nvPr>
            <p:ph type="ftr" sz="quarter" idx="11"/>
          </p:nvPr>
        </p:nvSpPr>
        <p:spPr/>
        <p:txBody>
          <a:bodyPr/>
          <a:lstStyle/>
          <a:p>
            <a:r>
              <a:rPr lang="es-ES" b="1" dirty="0" smtClean="0">
                <a:solidFill>
                  <a:schemeClr val="tx1"/>
                </a:solidFill>
              </a:rPr>
              <a:t>27</a:t>
            </a:r>
            <a:endParaRPr lang="es-MX" b="1" dirty="0">
              <a:solidFill>
                <a:schemeClr val="tx1"/>
              </a:solidFill>
            </a:endParaRPr>
          </a:p>
        </p:txBody>
      </p:sp>
    </p:spTree>
    <p:extLst>
      <p:ext uri="{BB962C8B-B14F-4D97-AF65-F5344CB8AC3E}">
        <p14:creationId xmlns:p14="http://schemas.microsoft.com/office/powerpoint/2010/main" val="2987120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0095" t="6600"/>
          <a:stretch/>
        </p:blipFill>
        <p:spPr>
          <a:xfrm rot="5400000">
            <a:off x="-1143000" y="1143000"/>
            <a:ext cx="9144000" cy="6858000"/>
          </a:xfrm>
          <a:prstGeom prst="rect">
            <a:avLst/>
          </a:prstGeom>
        </p:spPr>
      </p:pic>
      <p:sp>
        <p:nvSpPr>
          <p:cNvPr id="2" name="1 Marcador de pie de página"/>
          <p:cNvSpPr>
            <a:spLocks noGrp="1"/>
          </p:cNvSpPr>
          <p:nvPr>
            <p:ph type="ftr" sz="quarter" idx="11"/>
          </p:nvPr>
        </p:nvSpPr>
        <p:spPr/>
        <p:txBody>
          <a:bodyPr/>
          <a:lstStyle/>
          <a:p>
            <a:r>
              <a:rPr lang="es-ES" b="1" dirty="0" smtClean="0"/>
              <a:t>28</a:t>
            </a:r>
            <a:endParaRPr lang="es-MX" b="1" dirty="0"/>
          </a:p>
        </p:txBody>
      </p:sp>
    </p:spTree>
    <p:extLst>
      <p:ext uri="{BB962C8B-B14F-4D97-AF65-F5344CB8AC3E}">
        <p14:creationId xmlns:p14="http://schemas.microsoft.com/office/powerpoint/2010/main" val="859632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a:off x="0" y="2843808"/>
            <a:ext cx="1550542" cy="1052736"/>
          </a:xfrm>
          <a:prstGeom prst="rect">
            <a:avLst/>
          </a:prstGeom>
        </p:spPr>
      </p:pic>
      <p:sp>
        <p:nvSpPr>
          <p:cNvPr id="3" name="2 Marcador de contenido"/>
          <p:cNvSpPr>
            <a:spLocks noGrp="1"/>
          </p:cNvSpPr>
          <p:nvPr>
            <p:ph idx="1"/>
          </p:nvPr>
        </p:nvSpPr>
        <p:spPr>
          <a:xfrm>
            <a:off x="26408" y="0"/>
            <a:ext cx="6525344" cy="9144000"/>
          </a:xfrm>
        </p:spPr>
        <p:txBody>
          <a:bodyPr>
            <a:normAutofit/>
          </a:bodyPr>
          <a:lstStyle/>
          <a:p>
            <a:pPr marL="0" indent="0" algn="ctr">
              <a:buNone/>
            </a:pPr>
            <a:endParaRPr lang="es-ES" sz="2200" b="1" dirty="0" smtClean="0">
              <a:solidFill>
                <a:schemeClr val="bg1">
                  <a:lumMod val="50000"/>
                </a:schemeClr>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r>
              <a:rPr lang="es-ES" sz="2200" b="1" dirty="0" smtClean="0">
                <a:solidFill>
                  <a:schemeClr val="bg1">
                    <a:lumMod val="50000"/>
                  </a:schemeClr>
                </a:solidFill>
                <a:latin typeface="Rockwell Extra Bold" pitchFamily="18" charset="0"/>
                <a:ea typeface="Malgun Gothic" pitchFamily="34" charset="-127"/>
              </a:rPr>
              <a:t>	Mas y mejores vialidades para el ISSSTE</a:t>
            </a: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1400" b="1" dirty="0" smtClean="0">
                <a:solidFill>
                  <a:schemeClr val="accent6"/>
                </a:solidFill>
                <a:latin typeface="Century Gothic" pitchFamily="34" charset="0"/>
                <a:ea typeface="Malgun Gothic" pitchFamily="34" charset="-127"/>
              </a:rPr>
              <a:t>	S</a:t>
            </a:r>
            <a:r>
              <a:rPr lang="es-ES" sz="1400" dirty="0" smtClean="0">
                <a:latin typeface="Century Gothic" pitchFamily="34" charset="0"/>
                <a:ea typeface="Malgun Gothic" pitchFamily="34" charset="-127"/>
              </a:rPr>
              <a:t>abemos que Tlajomulco de Zúñiga está en el proceso de 	expansión territorial, tal como se puede observar en muchos 	de los proyectos de obra pública y acciones urbanísticas; por 	ello, presentamos una iniciativa para adquirir la superficie de 	2,800.20 metros cuadrados que tendrá </a:t>
            </a:r>
            <a:r>
              <a:rPr lang="es-ES" sz="1400" dirty="0">
                <a:latin typeface="Century Gothic" pitchFamily="34" charset="0"/>
                <a:ea typeface="Malgun Gothic" pitchFamily="34" charset="-127"/>
              </a:rPr>
              <a:t>como fin destinarse </a:t>
            </a:r>
            <a:r>
              <a:rPr lang="es-ES" sz="1400" dirty="0" smtClean="0">
                <a:latin typeface="Century Gothic" pitchFamily="34" charset="0"/>
                <a:ea typeface="Malgun Gothic" pitchFamily="34" charset="-127"/>
              </a:rPr>
              <a:t>	como </a:t>
            </a:r>
            <a:r>
              <a:rPr lang="es-ES" sz="1400" dirty="0">
                <a:latin typeface="Century Gothic" pitchFamily="34" charset="0"/>
                <a:ea typeface="Malgun Gothic" pitchFamily="34" charset="-127"/>
              </a:rPr>
              <a:t>vialidad </a:t>
            </a:r>
            <a:r>
              <a:rPr lang="es-ES" sz="1400" dirty="0" smtClean="0">
                <a:latin typeface="Century Gothic" pitchFamily="34" charset="0"/>
                <a:ea typeface="Malgun Gothic" pitchFamily="34" charset="-127"/>
              </a:rPr>
              <a:t>pública </a:t>
            </a:r>
            <a:r>
              <a:rPr lang="es-ES" sz="1400" dirty="0">
                <a:latin typeface="Century Gothic" pitchFamily="34" charset="0"/>
                <a:ea typeface="Malgun Gothic" pitchFamily="34" charset="-127"/>
              </a:rPr>
              <a:t>para que </a:t>
            </a:r>
            <a:r>
              <a:rPr lang="es-ES" sz="1400" dirty="0" smtClean="0">
                <a:latin typeface="Century Gothic" pitchFamily="34" charset="0"/>
                <a:ea typeface="Malgun Gothic" pitchFamily="34" charset="-127"/>
              </a:rPr>
              <a:t>esta beneficie </a:t>
            </a:r>
            <a:r>
              <a:rPr lang="es-ES" sz="1400" dirty="0">
                <a:latin typeface="Century Gothic" pitchFamily="34" charset="0"/>
                <a:ea typeface="Malgun Gothic" pitchFamily="34" charset="-127"/>
              </a:rPr>
              <a:t>a la zona y a </a:t>
            </a:r>
            <a:r>
              <a:rPr lang="es-ES" sz="1400" dirty="0" smtClean="0">
                <a:latin typeface="Century Gothic" pitchFamily="34" charset="0"/>
                <a:ea typeface="Malgun Gothic" pitchFamily="34" charset="-127"/>
              </a:rPr>
              <a:t>l	a </a:t>
            </a:r>
            <a:r>
              <a:rPr lang="es-ES" sz="1400" dirty="0">
                <a:latin typeface="Century Gothic" pitchFamily="34" charset="0"/>
                <a:ea typeface="Malgun Gothic" pitchFamily="34" charset="-127"/>
              </a:rPr>
              <a:t>Cabecera </a:t>
            </a:r>
            <a:r>
              <a:rPr lang="es-ES" sz="1400" dirty="0" smtClean="0">
                <a:latin typeface="Century Gothic" pitchFamily="34" charset="0"/>
                <a:ea typeface="Malgun Gothic" pitchFamily="34" charset="-127"/>
              </a:rPr>
              <a:t>Municipal</a:t>
            </a:r>
            <a:r>
              <a:rPr lang="es-ES" sz="1400" dirty="0">
                <a:latin typeface="Century Gothic" pitchFamily="34" charset="0"/>
                <a:ea typeface="Malgun Gothic" pitchFamily="34" charset="-127"/>
              </a:rPr>
              <a:t>, para que facilite el </a:t>
            </a:r>
            <a:r>
              <a:rPr lang="es-ES" sz="1400" dirty="0" smtClean="0">
                <a:latin typeface="Century Gothic" pitchFamily="34" charset="0"/>
                <a:ea typeface="Malgun Gothic" pitchFamily="34" charset="-127"/>
              </a:rPr>
              <a:t>traslado de las </a:t>
            </a:r>
            <a:r>
              <a:rPr lang="es-ES" sz="1400" dirty="0">
                <a:latin typeface="Century Gothic" pitchFamily="34" charset="0"/>
                <a:ea typeface="Malgun Gothic" pitchFamily="34" charset="-127"/>
              </a:rPr>
              <a:t>y </a:t>
            </a:r>
            <a:r>
              <a:rPr lang="es-ES" sz="1400" dirty="0" smtClean="0">
                <a:latin typeface="Century Gothic" pitchFamily="34" charset="0"/>
                <a:ea typeface="Malgun Gothic" pitchFamily="34" charset="-127"/>
              </a:rPr>
              <a:t>l	os </a:t>
            </a:r>
            <a:r>
              <a:rPr lang="es-ES" sz="1400" dirty="0">
                <a:latin typeface="Century Gothic" pitchFamily="34" charset="0"/>
                <a:ea typeface="Malgun Gothic" pitchFamily="34" charset="-127"/>
              </a:rPr>
              <a:t>habitantes para </a:t>
            </a:r>
            <a:r>
              <a:rPr lang="es-ES" sz="1400" dirty="0" smtClean="0">
                <a:latin typeface="Century Gothic" pitchFamily="34" charset="0"/>
                <a:ea typeface="Malgun Gothic" pitchFamily="34" charset="-127"/>
              </a:rPr>
              <a:t>las </a:t>
            </a:r>
            <a:r>
              <a:rPr lang="es-ES" sz="1400" dirty="0">
                <a:latin typeface="Century Gothic" pitchFamily="34" charset="0"/>
                <a:ea typeface="Malgun Gothic" pitchFamily="34" charset="-127"/>
              </a:rPr>
              <a:t>actividades cotidianas, </a:t>
            </a:r>
            <a:r>
              <a:rPr lang="es-ES" sz="1400" dirty="0" smtClean="0">
                <a:latin typeface="Century Gothic" pitchFamily="34" charset="0"/>
                <a:ea typeface="Malgun Gothic" pitchFamily="34" charset="-127"/>
              </a:rPr>
              <a:t>además </a:t>
            </a:r>
            <a:r>
              <a:rPr lang="es-ES" sz="1400" dirty="0">
                <a:latin typeface="Century Gothic" pitchFamily="34" charset="0"/>
                <a:ea typeface="Malgun Gothic" pitchFamily="34" charset="-127"/>
              </a:rPr>
              <a:t>de los </a:t>
            </a:r>
            <a:r>
              <a:rPr lang="es-ES" sz="1400" dirty="0" smtClean="0">
                <a:latin typeface="Century Gothic" pitchFamily="34" charset="0"/>
                <a:ea typeface="Malgun Gothic" pitchFamily="34" charset="-127"/>
              </a:rPr>
              <a:t>	vehículos de emergencias </a:t>
            </a:r>
            <a:r>
              <a:rPr lang="es-ES" sz="1400" dirty="0">
                <a:latin typeface="Century Gothic" pitchFamily="34" charset="0"/>
                <a:ea typeface="Malgun Gothic" pitchFamily="34" charset="-127"/>
              </a:rPr>
              <a:t>del Hospital Regional del </a:t>
            </a:r>
            <a:r>
              <a:rPr lang="es-ES" sz="1400" dirty="0" smtClean="0">
                <a:latin typeface="Century Gothic" pitchFamily="34" charset="0"/>
                <a:ea typeface="Malgun Gothic" pitchFamily="34" charset="-127"/>
              </a:rPr>
              <a:t>ISSSTE</a:t>
            </a:r>
            <a:r>
              <a:rPr lang="es-ES" sz="1400" dirty="0">
                <a:latin typeface="Century Gothic" pitchFamily="34" charset="0"/>
                <a:ea typeface="Malgun Gothic" pitchFamily="34" charset="-127"/>
              </a:rPr>
              <a:t>.</a:t>
            </a:r>
            <a:endParaRPr lang="es-ES" sz="1400" dirty="0" smtClean="0">
              <a:latin typeface="Century Gothic" pitchFamily="34" charset="0"/>
              <a:ea typeface="Malgun Gothic" pitchFamily="34" charset="-127"/>
            </a:endParaRPr>
          </a:p>
          <a:p>
            <a:pPr marL="0" indent="0" algn="just">
              <a:buNone/>
            </a:pPr>
            <a:endParaRPr lang="es-ES" sz="1500" b="1"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2" name="1 Imagen"/>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5733" t="12190"/>
          <a:stretch/>
        </p:blipFill>
        <p:spPr>
          <a:xfrm>
            <a:off x="0" y="3738258"/>
            <a:ext cx="6858000" cy="5405742"/>
          </a:xfrm>
          <a:prstGeom prst="rect">
            <a:avLst/>
          </a:prstGeom>
        </p:spPr>
      </p:pic>
      <p:pic>
        <p:nvPicPr>
          <p:cNvPr id="6" name="5 Imagen"/>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5580" t="14802" r="50000" b="35263"/>
          <a:stretch/>
        </p:blipFill>
        <p:spPr>
          <a:xfrm rot="4318859">
            <a:off x="1586033" y="404434"/>
            <a:ext cx="119980" cy="174067"/>
          </a:xfrm>
          <a:prstGeom prst="rect">
            <a:avLst/>
          </a:prstGeom>
        </p:spPr>
      </p:pic>
      <p:sp>
        <p:nvSpPr>
          <p:cNvPr id="5" name="4 Marcador de pie de página"/>
          <p:cNvSpPr>
            <a:spLocks noGrp="1"/>
          </p:cNvSpPr>
          <p:nvPr>
            <p:ph type="ftr" sz="quarter" idx="11"/>
          </p:nvPr>
        </p:nvSpPr>
        <p:spPr/>
        <p:txBody>
          <a:bodyPr/>
          <a:lstStyle/>
          <a:p>
            <a:r>
              <a:rPr lang="es-ES" b="1" dirty="0" smtClean="0">
                <a:solidFill>
                  <a:schemeClr val="tx1"/>
                </a:solidFill>
              </a:rPr>
              <a:t>29</a:t>
            </a:r>
            <a:endParaRPr lang="es-MX" b="1" dirty="0">
              <a:solidFill>
                <a:schemeClr val="tx1"/>
              </a:solidFill>
            </a:endParaRPr>
          </a:p>
        </p:txBody>
      </p:sp>
    </p:spTree>
    <p:extLst>
      <p:ext uri="{BB962C8B-B14F-4D97-AF65-F5344CB8AC3E}">
        <p14:creationId xmlns:p14="http://schemas.microsoft.com/office/powerpoint/2010/main" val="4237003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16200000">
            <a:off x="5294361" y="7578687"/>
            <a:ext cx="1862642" cy="1264636"/>
          </a:xfrm>
          <a:prstGeom prst="rect">
            <a:avLst/>
          </a:prstGeom>
        </p:spPr>
      </p:pic>
      <p:sp>
        <p:nvSpPr>
          <p:cNvPr id="2" name="1 CuadroTexto"/>
          <p:cNvSpPr txBox="1"/>
          <p:nvPr/>
        </p:nvSpPr>
        <p:spPr>
          <a:xfrm>
            <a:off x="1124744" y="17279"/>
            <a:ext cx="6564071" cy="9725739"/>
          </a:xfrm>
          <a:prstGeom prst="rect">
            <a:avLst/>
          </a:prstGeom>
          <a:noFill/>
        </p:spPr>
        <p:txBody>
          <a:bodyPr wrap="square" rtlCol="0">
            <a:spAutoFit/>
          </a:bodyPr>
          <a:lstStyle/>
          <a:p>
            <a:pPr algn="just"/>
            <a:r>
              <a:rPr lang="es-ES" b="1" dirty="0" smtClean="0">
                <a:solidFill>
                  <a:srgbClr val="92D050"/>
                </a:solidFill>
                <a:effectLst>
                  <a:outerShdw blurRad="38100" dist="38100" dir="2700000" algn="tl">
                    <a:srgbClr val="000000">
                      <a:alpha val="43137"/>
                    </a:srgbClr>
                  </a:outerShdw>
                </a:effectLst>
                <a:latin typeface="Rockwell Extra Bold" pitchFamily="18" charset="0"/>
                <a:ea typeface="Malgun Gothic" pitchFamily="34" charset="-127"/>
              </a:rPr>
              <a:t>                           </a:t>
            </a:r>
          </a:p>
          <a:p>
            <a:pPr algn="just"/>
            <a:endParaRPr lang="es-ES" b="1" dirty="0">
              <a:solidFill>
                <a:srgbClr val="92D050"/>
              </a:solidFill>
              <a:effectLst>
                <a:outerShdw blurRad="38100" dist="38100" dir="2700000" algn="tl">
                  <a:srgbClr val="000000">
                    <a:alpha val="43137"/>
                  </a:srgbClr>
                </a:outerShdw>
              </a:effectLst>
              <a:latin typeface="Rockwell Extra Bold" pitchFamily="18" charset="0"/>
              <a:ea typeface="Malgun Gothic" pitchFamily="34" charset="-127"/>
            </a:endParaRPr>
          </a:p>
          <a:p>
            <a:pPr algn="r"/>
            <a:endParaRPr lang="es-ES" b="1" dirty="0">
              <a:solidFill>
                <a:srgbClr val="92D050"/>
              </a:solidFill>
              <a:effectLst>
                <a:outerShdw blurRad="38100" dist="38100" dir="2700000" algn="tl">
                  <a:srgbClr val="000000">
                    <a:alpha val="43137"/>
                  </a:srgbClr>
                </a:outerShdw>
              </a:effectLst>
              <a:latin typeface="Rockwell Extra Bold" pitchFamily="18" charset="0"/>
              <a:ea typeface="Malgun Gothic" pitchFamily="34" charset="-127"/>
            </a:endParaRPr>
          </a:p>
          <a:p>
            <a:pPr algn="just"/>
            <a:r>
              <a:rPr lang="es-ES" sz="2400" b="1" dirty="0" smtClean="0">
                <a:solidFill>
                  <a:schemeClr val="bg1">
                    <a:lumMod val="50000"/>
                  </a:schemeClr>
                </a:solidFill>
                <a:latin typeface="Rockwell Extra Bold" pitchFamily="18" charset="0"/>
                <a:ea typeface="Malgun Gothic" pitchFamily="34" charset="-127"/>
              </a:rPr>
              <a:t>                           </a:t>
            </a:r>
            <a:r>
              <a:rPr lang="es-ES" sz="2400" b="1" dirty="0">
                <a:solidFill>
                  <a:schemeClr val="bg1">
                    <a:lumMod val="50000"/>
                  </a:schemeClr>
                </a:solidFill>
                <a:latin typeface="Rockwell Extra Bold" pitchFamily="18" charset="0"/>
                <a:ea typeface="Malgun Gothic" pitchFamily="34" charset="-127"/>
              </a:rPr>
              <a:t>I</a:t>
            </a:r>
            <a:r>
              <a:rPr lang="es-ES" sz="2400" b="1" dirty="0" smtClean="0">
                <a:solidFill>
                  <a:schemeClr val="bg1">
                    <a:lumMod val="50000"/>
                  </a:schemeClr>
                </a:solidFill>
                <a:latin typeface="Rockwell Extra Bold" pitchFamily="18" charset="0"/>
                <a:ea typeface="Malgun Gothic" pitchFamily="34" charset="-127"/>
              </a:rPr>
              <a:t>ndice:</a:t>
            </a:r>
            <a:endParaRPr lang="es-ES" sz="2400" b="1" dirty="0">
              <a:solidFill>
                <a:schemeClr val="bg1">
                  <a:lumMod val="50000"/>
                </a:schemeClr>
              </a:solidFill>
              <a:latin typeface="Rockwell Extra Bold" pitchFamily="18" charset="0"/>
              <a:ea typeface="Malgun Gothic" pitchFamily="34" charset="-127"/>
            </a:endParaRPr>
          </a:p>
          <a:p>
            <a:pPr algn="ctr"/>
            <a:endParaRPr lang="es-ES" sz="2000" b="1" dirty="0" smtClean="0">
              <a:solidFill>
                <a:schemeClr val="accent6"/>
              </a:solidFill>
              <a:latin typeface="Malgun Gothic" pitchFamily="34" charset="-127"/>
              <a:ea typeface="Malgun Gothic" pitchFamily="34" charset="-127"/>
            </a:endParaRPr>
          </a:p>
          <a:p>
            <a:pPr algn="ctr"/>
            <a:endParaRPr lang="es-ES" sz="2000" b="1" dirty="0">
              <a:solidFill>
                <a:schemeClr val="accent6"/>
              </a:solidFill>
              <a:latin typeface="Malgun Gothic" pitchFamily="34" charset="-127"/>
              <a:ea typeface="Malgun Gothic" pitchFamily="34" charset="-127"/>
            </a:endParaRPr>
          </a:p>
          <a:p>
            <a:pPr algn="just"/>
            <a:r>
              <a:rPr lang="es-ES" sz="2000" b="1" u="sng" dirty="0">
                <a:solidFill>
                  <a:schemeClr val="bg1">
                    <a:lumMod val="50000"/>
                  </a:schemeClr>
                </a:solidFill>
                <a:latin typeface="Rockwell Extra Bold" pitchFamily="18" charset="0"/>
                <a:ea typeface="Malgun Gothic" pitchFamily="34" charset="-127"/>
              </a:rPr>
              <a:t>01</a:t>
            </a:r>
            <a:r>
              <a:rPr lang="es-ES" sz="2000" b="1" dirty="0">
                <a:solidFill>
                  <a:schemeClr val="bg1">
                    <a:lumMod val="65000"/>
                  </a:schemeClr>
                </a:solidFill>
                <a:latin typeface="Rockwell Extra Bold" pitchFamily="18" charset="0"/>
                <a:ea typeface="Malgun Gothic" pitchFamily="34" charset="-127"/>
              </a:rPr>
              <a:t>  </a:t>
            </a:r>
            <a:r>
              <a:rPr lang="es-ES" sz="2000" dirty="0">
                <a:solidFill>
                  <a:schemeClr val="bg1">
                    <a:lumMod val="65000"/>
                  </a:schemeClr>
                </a:solidFill>
                <a:latin typeface="Rockwell Extra Bold" pitchFamily="18" charset="0"/>
                <a:ea typeface="Malgun Gothic" pitchFamily="34" charset="-127"/>
              </a:rPr>
              <a:t> </a:t>
            </a:r>
            <a:r>
              <a:rPr lang="es-ES" sz="2000" dirty="0">
                <a:solidFill>
                  <a:schemeClr val="bg1">
                    <a:lumMod val="75000"/>
                  </a:schemeClr>
                </a:solidFill>
                <a:latin typeface="Rockwell Extra Bold" pitchFamily="18" charset="0"/>
                <a:ea typeface="Malgun Gothic" pitchFamily="34" charset="-127"/>
              </a:rPr>
              <a:t> </a:t>
            </a:r>
            <a:r>
              <a:rPr lang="es-ES" sz="2000" dirty="0" smtClean="0">
                <a:solidFill>
                  <a:schemeClr val="bg1">
                    <a:lumMod val="75000"/>
                  </a:schemeClr>
                </a:solidFill>
                <a:latin typeface="Rockwell Extra Bold" pitchFamily="18" charset="0"/>
                <a:ea typeface="Malgun Gothic" pitchFamily="34" charset="-127"/>
              </a:rPr>
              <a:t>	</a:t>
            </a:r>
            <a:r>
              <a:rPr lang="es-ES" sz="2000" dirty="0" smtClean="0">
                <a:solidFill>
                  <a:srgbClr val="92D050"/>
                </a:solidFill>
                <a:latin typeface="Rockwell Extra Bold" pitchFamily="18" charset="0"/>
                <a:ea typeface="Malgun Gothic" pitchFamily="34" charset="-127"/>
              </a:rPr>
              <a:t>			</a:t>
            </a:r>
            <a:endParaRPr lang="es-ES" sz="2000" u="sng" dirty="0" smtClean="0">
              <a:solidFill>
                <a:srgbClr val="92D050"/>
              </a:solidFill>
              <a:latin typeface="Rockwell Extra Bold" pitchFamily="18" charset="0"/>
              <a:ea typeface="Malgun Gothic" pitchFamily="34" charset="-127"/>
            </a:endParaRPr>
          </a:p>
          <a:p>
            <a:pPr algn="just"/>
            <a:r>
              <a:rPr lang="es-ES" sz="1600" dirty="0" smtClean="0">
                <a:latin typeface="Century Gothic" pitchFamily="34" charset="0"/>
                <a:ea typeface="Malgun Gothic" pitchFamily="34" charset="-127"/>
              </a:rPr>
              <a:t>Agradecimientos................................................  4 - 5                                 </a:t>
            </a:r>
          </a:p>
          <a:p>
            <a:pPr algn="just"/>
            <a:endParaRPr lang="es-ES" sz="1200" dirty="0">
              <a:solidFill>
                <a:schemeClr val="bg1">
                  <a:lumMod val="50000"/>
                </a:schemeClr>
              </a:solidFill>
              <a:latin typeface="Malgun Gothic" pitchFamily="34" charset="-127"/>
              <a:ea typeface="Malgun Gothic" pitchFamily="34" charset="-127"/>
            </a:endParaRPr>
          </a:p>
          <a:p>
            <a:pPr algn="just"/>
            <a:r>
              <a:rPr lang="es-ES" sz="2000" b="1" u="sng" dirty="0">
                <a:solidFill>
                  <a:schemeClr val="bg1">
                    <a:lumMod val="50000"/>
                  </a:schemeClr>
                </a:solidFill>
                <a:latin typeface="Rockwell Extra Bold" pitchFamily="18" charset="0"/>
                <a:ea typeface="Malgun Gothic" pitchFamily="34" charset="-127"/>
              </a:rPr>
              <a:t>02</a:t>
            </a:r>
            <a:r>
              <a:rPr lang="es-ES" sz="2000" b="1" dirty="0">
                <a:solidFill>
                  <a:schemeClr val="bg1">
                    <a:lumMod val="50000"/>
                  </a:schemeClr>
                </a:solidFill>
                <a:latin typeface="Rockwell Extra Bold" pitchFamily="18" charset="0"/>
                <a:ea typeface="Malgun Gothic" pitchFamily="34" charset="-127"/>
              </a:rPr>
              <a:t> </a:t>
            </a:r>
            <a:r>
              <a:rPr lang="es-ES" sz="2000" b="1" dirty="0" smtClean="0">
                <a:solidFill>
                  <a:schemeClr val="bg1">
                    <a:lumMod val="50000"/>
                  </a:schemeClr>
                </a:solidFill>
                <a:latin typeface="Rockwell Extra Bold" pitchFamily="18" charset="0"/>
                <a:ea typeface="Malgun Gothic" pitchFamily="34" charset="-127"/>
              </a:rPr>
              <a:t>                                                    </a:t>
            </a:r>
            <a:endParaRPr lang="es-ES" sz="2000" b="1" u="sng" dirty="0" smtClean="0">
              <a:solidFill>
                <a:schemeClr val="bg1">
                  <a:lumMod val="50000"/>
                </a:schemeClr>
              </a:solidFill>
              <a:latin typeface="Malgun Gothic" pitchFamily="34" charset="-127"/>
              <a:ea typeface="Malgun Gothic" pitchFamily="34" charset="-127"/>
            </a:endParaRPr>
          </a:p>
          <a:p>
            <a:pPr algn="just"/>
            <a:r>
              <a:rPr lang="es-ES" sz="1600" dirty="0" smtClean="0">
                <a:latin typeface="Century Gothic" pitchFamily="34" charset="0"/>
                <a:ea typeface="Malgun Gothic" pitchFamily="34" charset="-127"/>
              </a:rPr>
              <a:t>Presentación……………………………………….. 6 - 8                                         </a:t>
            </a:r>
          </a:p>
          <a:p>
            <a:pPr algn="just"/>
            <a:endParaRPr lang="es-ES" sz="1200" dirty="0" smtClean="0">
              <a:solidFill>
                <a:schemeClr val="bg1">
                  <a:lumMod val="50000"/>
                </a:schemeClr>
              </a:solidFill>
              <a:latin typeface="Malgun Gothic" pitchFamily="34" charset="-127"/>
              <a:ea typeface="Malgun Gothic" pitchFamily="34" charset="-127"/>
            </a:endParaRPr>
          </a:p>
          <a:p>
            <a:pPr algn="just"/>
            <a:r>
              <a:rPr lang="es-ES" sz="2000" u="sng" dirty="0" smtClean="0">
                <a:solidFill>
                  <a:schemeClr val="bg1">
                    <a:lumMod val="50000"/>
                  </a:schemeClr>
                </a:solidFill>
                <a:latin typeface="Rockwell Extra Bold" pitchFamily="18" charset="0"/>
                <a:ea typeface="Malgun Gothic" pitchFamily="34" charset="-127"/>
              </a:rPr>
              <a:t>03</a:t>
            </a:r>
            <a:r>
              <a:rPr lang="es-ES" sz="2000" dirty="0" smtClean="0">
                <a:solidFill>
                  <a:srgbClr val="92D050"/>
                </a:solidFill>
                <a:latin typeface="Rockwell Extra Bold" pitchFamily="18" charset="0"/>
                <a:ea typeface="Malgun Gothic" pitchFamily="34" charset="-127"/>
              </a:rPr>
              <a:t>				</a:t>
            </a:r>
            <a:endParaRPr lang="es-ES" sz="2000" u="sng" dirty="0" smtClean="0">
              <a:solidFill>
                <a:srgbClr val="92D050"/>
              </a:solidFill>
              <a:latin typeface="Rockwell Extra Bold" pitchFamily="18" charset="0"/>
              <a:ea typeface="Malgun Gothic" pitchFamily="34" charset="-127"/>
            </a:endParaRPr>
          </a:p>
          <a:p>
            <a:pPr algn="just"/>
            <a:r>
              <a:rPr lang="es-ES" sz="1600" dirty="0" smtClean="0">
                <a:latin typeface="Century Gothic" pitchFamily="34" charset="0"/>
                <a:ea typeface="Malgun Gothic" pitchFamily="34" charset="-127"/>
              </a:rPr>
              <a:t>Introducción…………………………………………9 - 11  </a:t>
            </a:r>
          </a:p>
          <a:p>
            <a:pPr algn="just"/>
            <a:endParaRPr lang="es-ES" sz="1200" b="1" dirty="0">
              <a:solidFill>
                <a:schemeClr val="accent6"/>
              </a:solidFill>
              <a:latin typeface="Malgun Gothic" pitchFamily="34" charset="-127"/>
              <a:ea typeface="Malgun Gothic" pitchFamily="34" charset="-127"/>
            </a:endParaRPr>
          </a:p>
          <a:p>
            <a:pPr algn="just"/>
            <a:r>
              <a:rPr lang="es-ES" sz="2000" b="1" u="sng" dirty="0" smtClean="0">
                <a:solidFill>
                  <a:schemeClr val="bg1">
                    <a:lumMod val="50000"/>
                  </a:schemeClr>
                </a:solidFill>
                <a:latin typeface="Rockwell Extra Bold" pitchFamily="18" charset="0"/>
                <a:ea typeface="Malgun Gothic" pitchFamily="34" charset="-127"/>
              </a:rPr>
              <a:t>04</a:t>
            </a:r>
            <a:r>
              <a:rPr lang="es-ES" sz="2000" b="1" dirty="0" smtClean="0">
                <a:solidFill>
                  <a:schemeClr val="bg1">
                    <a:lumMod val="50000"/>
                  </a:schemeClr>
                </a:solidFill>
                <a:latin typeface="Rockwell Extra Bold" pitchFamily="18" charset="0"/>
                <a:ea typeface="Malgun Gothic" pitchFamily="34" charset="-127"/>
              </a:rPr>
              <a:t> </a:t>
            </a:r>
            <a:r>
              <a:rPr lang="es-ES" sz="2000" b="1" dirty="0" smtClean="0">
                <a:solidFill>
                  <a:schemeClr val="bg1">
                    <a:lumMod val="65000"/>
                  </a:schemeClr>
                </a:solidFill>
                <a:latin typeface="Rockwell Extra Bold" pitchFamily="18" charset="0"/>
                <a:ea typeface="Malgun Gothic" pitchFamily="34" charset="-127"/>
              </a:rPr>
              <a:t>   </a:t>
            </a:r>
            <a:r>
              <a:rPr lang="es-ES" sz="2000" b="1" dirty="0" smtClean="0">
                <a:solidFill>
                  <a:schemeClr val="bg1">
                    <a:lumMod val="75000"/>
                  </a:schemeClr>
                </a:solidFill>
                <a:latin typeface="Rockwell Extra Bold" pitchFamily="18" charset="0"/>
                <a:ea typeface="Malgun Gothic" pitchFamily="34" charset="-127"/>
              </a:rPr>
              <a:t>  </a:t>
            </a:r>
            <a:r>
              <a:rPr lang="es-ES" sz="2000" b="1" dirty="0" smtClean="0">
                <a:solidFill>
                  <a:schemeClr val="accent6"/>
                </a:solidFill>
                <a:latin typeface="Rockwell Extra Bold" pitchFamily="18" charset="0"/>
                <a:ea typeface="Malgun Gothic" pitchFamily="34" charset="-127"/>
              </a:rPr>
              <a:t>                                               </a:t>
            </a:r>
            <a:endParaRPr lang="es-ES" sz="2000" b="1" u="sng" dirty="0" smtClean="0">
              <a:solidFill>
                <a:schemeClr val="accent6"/>
              </a:solidFill>
              <a:latin typeface="Rockwell Extra Bold" pitchFamily="18" charset="0"/>
              <a:ea typeface="Malgun Gothic" pitchFamily="34" charset="-127"/>
            </a:endParaRPr>
          </a:p>
          <a:p>
            <a:pPr algn="just"/>
            <a:r>
              <a:rPr lang="es-ES" sz="1600" dirty="0">
                <a:latin typeface="Century Gothic" pitchFamily="34" charset="0"/>
                <a:ea typeface="Malgun Gothic" pitchFamily="34" charset="-127"/>
              </a:rPr>
              <a:t>Iniciativas </a:t>
            </a:r>
            <a:r>
              <a:rPr lang="es-ES" sz="1600" dirty="0" smtClean="0">
                <a:latin typeface="Century Gothic" pitchFamily="34" charset="0"/>
                <a:ea typeface="Malgun Gothic" pitchFamily="34" charset="-127"/>
              </a:rPr>
              <a:t>…………………………………………..</a:t>
            </a:r>
            <a:r>
              <a:rPr lang="es-ES" sz="1600" dirty="0" smtClean="0">
                <a:latin typeface="Malgun Gothic" pitchFamily="34" charset="-127"/>
                <a:ea typeface="Malgun Gothic" pitchFamily="34" charset="-127"/>
              </a:rPr>
              <a:t>. 12 - 33           </a:t>
            </a:r>
            <a:endParaRPr lang="es-ES" sz="1600" dirty="0">
              <a:latin typeface="Malgun Gothic" pitchFamily="34" charset="-127"/>
              <a:ea typeface="Malgun Gothic" pitchFamily="34" charset="-127"/>
            </a:endParaRPr>
          </a:p>
          <a:p>
            <a:pPr algn="just"/>
            <a:endParaRPr lang="es-ES" sz="1200" dirty="0" smtClean="0">
              <a:solidFill>
                <a:schemeClr val="accent6"/>
              </a:solidFill>
              <a:latin typeface="Malgun Gothic" pitchFamily="34" charset="-127"/>
              <a:ea typeface="Malgun Gothic" pitchFamily="34" charset="-127"/>
            </a:endParaRPr>
          </a:p>
          <a:p>
            <a:pPr algn="just"/>
            <a:r>
              <a:rPr lang="es-ES" sz="2000" b="1" u="sng" dirty="0" smtClean="0">
                <a:solidFill>
                  <a:schemeClr val="bg1">
                    <a:lumMod val="50000"/>
                  </a:schemeClr>
                </a:solidFill>
                <a:latin typeface="Rockwell Extra Bold" pitchFamily="18" charset="0"/>
                <a:ea typeface="Malgun Gothic" pitchFamily="34" charset="-127"/>
              </a:rPr>
              <a:t>05  </a:t>
            </a:r>
            <a:r>
              <a:rPr lang="es-ES" sz="2000" b="1" dirty="0" smtClean="0">
                <a:solidFill>
                  <a:schemeClr val="bg1">
                    <a:lumMod val="65000"/>
                  </a:schemeClr>
                </a:solidFill>
                <a:latin typeface="Rockwell Extra Bold" pitchFamily="18" charset="0"/>
                <a:ea typeface="Malgun Gothic" pitchFamily="34" charset="-127"/>
              </a:rPr>
              <a:t>  </a:t>
            </a:r>
            <a:r>
              <a:rPr lang="es-ES" sz="2000" b="1" dirty="0" smtClean="0">
                <a:solidFill>
                  <a:schemeClr val="accent6"/>
                </a:solidFill>
                <a:latin typeface="Rockwell Extra Bold" pitchFamily="18" charset="0"/>
                <a:ea typeface="Malgun Gothic" pitchFamily="34" charset="-127"/>
              </a:rPr>
              <a:t>                                                 </a:t>
            </a:r>
            <a:endParaRPr lang="es-ES" sz="2000" b="1" u="sng" dirty="0" smtClean="0">
              <a:solidFill>
                <a:schemeClr val="accent6"/>
              </a:solidFill>
              <a:latin typeface="Rockwell Extra Bold" pitchFamily="18" charset="0"/>
              <a:ea typeface="Malgun Gothic" pitchFamily="34" charset="-127"/>
            </a:endParaRPr>
          </a:p>
          <a:p>
            <a:pPr algn="just"/>
            <a:r>
              <a:rPr lang="es-ES" sz="1600" dirty="0" smtClean="0">
                <a:latin typeface="Century Gothic" pitchFamily="34" charset="0"/>
                <a:ea typeface="Malgun Gothic" pitchFamily="34" charset="-127"/>
              </a:rPr>
              <a:t>Sesiones de Ayuntamiento……………………… 34 - 37 </a:t>
            </a:r>
          </a:p>
          <a:p>
            <a:pPr algn="just"/>
            <a:endParaRPr lang="es-ES" sz="1200" dirty="0" smtClean="0">
              <a:solidFill>
                <a:schemeClr val="accent6"/>
              </a:solidFill>
              <a:latin typeface="Malgun Gothic" pitchFamily="34" charset="-127"/>
              <a:ea typeface="Malgun Gothic" pitchFamily="34" charset="-127"/>
            </a:endParaRPr>
          </a:p>
          <a:p>
            <a:pPr algn="just"/>
            <a:r>
              <a:rPr lang="es-ES" sz="2000" b="1" u="sng" dirty="0" smtClean="0">
                <a:solidFill>
                  <a:schemeClr val="bg1">
                    <a:lumMod val="50000"/>
                  </a:schemeClr>
                </a:solidFill>
                <a:latin typeface="Rockwell Extra Bold" pitchFamily="18" charset="0"/>
                <a:ea typeface="Malgun Gothic" pitchFamily="34" charset="-127"/>
              </a:rPr>
              <a:t>06</a:t>
            </a:r>
          </a:p>
          <a:p>
            <a:pPr algn="just"/>
            <a:r>
              <a:rPr lang="es-ES" sz="1600" dirty="0" smtClean="0">
                <a:latin typeface="Century Gothic" pitchFamily="34" charset="0"/>
                <a:ea typeface="Malgun Gothic" pitchFamily="34" charset="-127"/>
              </a:rPr>
              <a:t>Vocalía </a:t>
            </a:r>
            <a:r>
              <a:rPr lang="es-ES" sz="1600" dirty="0">
                <a:latin typeface="Century Gothic" pitchFamily="34" charset="0"/>
                <a:ea typeface="Malgun Gothic" pitchFamily="34" charset="-127"/>
              </a:rPr>
              <a:t>de Comisiones </a:t>
            </a:r>
            <a:r>
              <a:rPr lang="es-ES" sz="1600" dirty="0" smtClean="0">
                <a:latin typeface="Century Gothic" pitchFamily="34" charset="0"/>
                <a:ea typeface="Malgun Gothic" pitchFamily="34" charset="-127"/>
              </a:rPr>
              <a:t>Edilicias…………………38 - 39</a:t>
            </a:r>
          </a:p>
          <a:p>
            <a:pPr algn="just"/>
            <a:endParaRPr lang="es-ES" sz="1400" dirty="0">
              <a:solidFill>
                <a:schemeClr val="bg1">
                  <a:lumMod val="75000"/>
                </a:schemeClr>
              </a:solidFill>
              <a:latin typeface="Malgun Gothic" pitchFamily="34" charset="-127"/>
              <a:ea typeface="Malgun Gothic" pitchFamily="34" charset="-127"/>
            </a:endParaRPr>
          </a:p>
          <a:p>
            <a:pPr algn="just"/>
            <a:r>
              <a:rPr lang="es-ES" sz="2000" b="1" u="sng" dirty="0" smtClean="0">
                <a:solidFill>
                  <a:schemeClr val="bg1">
                    <a:lumMod val="50000"/>
                  </a:schemeClr>
                </a:solidFill>
                <a:latin typeface="Rockwell Extra Bold" pitchFamily="18" charset="0"/>
                <a:ea typeface="Malgun Gothic" pitchFamily="34" charset="-127"/>
              </a:rPr>
              <a:t>07</a:t>
            </a:r>
            <a:endParaRPr lang="es-ES" sz="2000" b="1" u="sng" dirty="0">
              <a:solidFill>
                <a:schemeClr val="bg1">
                  <a:lumMod val="50000"/>
                </a:schemeClr>
              </a:solidFill>
              <a:latin typeface="Rockwell Extra Bold" pitchFamily="18" charset="0"/>
              <a:ea typeface="Malgun Gothic" pitchFamily="34" charset="-127"/>
            </a:endParaRPr>
          </a:p>
          <a:p>
            <a:pPr algn="just"/>
            <a:r>
              <a:rPr lang="es-ES" sz="1600" dirty="0" smtClean="0">
                <a:latin typeface="Century Gothic" pitchFamily="34" charset="0"/>
                <a:ea typeface="Malgun Gothic" pitchFamily="34" charset="-127"/>
              </a:rPr>
              <a:t>Trabajo Institucional……………………………….. 40 - 61 </a:t>
            </a:r>
          </a:p>
          <a:p>
            <a:pPr algn="just"/>
            <a:endParaRPr lang="es-ES" sz="2000" b="1" u="sng" dirty="0">
              <a:solidFill>
                <a:schemeClr val="accent6"/>
              </a:solidFill>
              <a:latin typeface="Rockwell Extra Bold" pitchFamily="18" charset="0"/>
              <a:ea typeface="Malgun Gothic" pitchFamily="34" charset="-127"/>
            </a:endParaRPr>
          </a:p>
          <a:p>
            <a:pPr algn="just"/>
            <a:r>
              <a:rPr lang="es-ES" sz="2000" b="1" u="sng" dirty="0" smtClean="0">
                <a:solidFill>
                  <a:schemeClr val="bg1">
                    <a:lumMod val="50000"/>
                  </a:schemeClr>
                </a:solidFill>
                <a:latin typeface="Rockwell Extra Bold" pitchFamily="18" charset="0"/>
                <a:ea typeface="Malgun Gothic" pitchFamily="34" charset="-127"/>
              </a:rPr>
              <a:t>08</a:t>
            </a:r>
            <a:endParaRPr lang="es-ES" sz="2000" b="1" dirty="0">
              <a:solidFill>
                <a:schemeClr val="bg1">
                  <a:lumMod val="50000"/>
                </a:schemeClr>
              </a:solidFill>
              <a:latin typeface="Rockwell Condensed" pitchFamily="18" charset="0"/>
              <a:ea typeface="Malgun Gothic" pitchFamily="34" charset="-127"/>
            </a:endParaRPr>
          </a:p>
          <a:p>
            <a:pPr algn="just"/>
            <a:r>
              <a:rPr lang="es-ES" sz="1600" dirty="0" smtClean="0">
                <a:latin typeface="Century Gothic" pitchFamily="34" charset="0"/>
                <a:ea typeface="Malgun Gothic" pitchFamily="34" charset="-127"/>
              </a:rPr>
              <a:t>Trabajo </a:t>
            </a:r>
            <a:r>
              <a:rPr lang="es-ES" sz="1600" dirty="0" smtClean="0">
                <a:latin typeface="Century Gothic" pitchFamily="34" charset="0"/>
                <a:ea typeface="Malgun Gothic" pitchFamily="34" charset="-127"/>
              </a:rPr>
              <a:t>Social……………………………………......62 - 65</a:t>
            </a:r>
            <a:endParaRPr lang="es-ES" sz="1600" dirty="0" smtClean="0">
              <a:latin typeface="Century Gothic" pitchFamily="34" charset="0"/>
              <a:ea typeface="Malgun Gothic" pitchFamily="34" charset="-127"/>
            </a:endParaRPr>
          </a:p>
          <a:p>
            <a:pPr algn="just"/>
            <a:endParaRPr lang="es-ES" sz="1400" dirty="0" smtClean="0">
              <a:latin typeface="Malgun Gothic" pitchFamily="34" charset="-127"/>
              <a:ea typeface="Malgun Gothic" pitchFamily="34" charset="-127"/>
            </a:endParaRPr>
          </a:p>
          <a:p>
            <a:pPr algn="just"/>
            <a:r>
              <a:rPr lang="es-ES" sz="2000" b="1" u="sng" dirty="0" smtClean="0">
                <a:solidFill>
                  <a:schemeClr val="bg1">
                    <a:lumMod val="50000"/>
                  </a:schemeClr>
                </a:solidFill>
                <a:latin typeface="Rockwell Extra Bold" pitchFamily="18" charset="0"/>
                <a:ea typeface="Malgun Gothic" pitchFamily="34" charset="-127"/>
              </a:rPr>
              <a:t>09</a:t>
            </a:r>
            <a:endParaRPr lang="es-ES" sz="2000" dirty="0">
              <a:solidFill>
                <a:schemeClr val="bg1">
                  <a:lumMod val="50000"/>
                </a:schemeClr>
              </a:solidFill>
              <a:latin typeface="Malgun Gothic" pitchFamily="34" charset="-127"/>
              <a:ea typeface="Malgun Gothic" pitchFamily="34" charset="-127"/>
            </a:endParaRPr>
          </a:p>
          <a:p>
            <a:pPr algn="just"/>
            <a:r>
              <a:rPr lang="es-ES" sz="1600" dirty="0" smtClean="0">
                <a:latin typeface="Century Gothic" pitchFamily="34" charset="0"/>
                <a:ea typeface="Malgun Gothic" pitchFamily="34" charset="-127"/>
              </a:rPr>
              <a:t>Conclusión</a:t>
            </a:r>
            <a:r>
              <a:rPr lang="es-ES" sz="1400" dirty="0">
                <a:latin typeface="Century Gothic" pitchFamily="34" charset="0"/>
                <a:ea typeface="Malgun Gothic" pitchFamily="34" charset="-127"/>
              </a:rPr>
              <a:t> </a:t>
            </a:r>
            <a:r>
              <a:rPr lang="es-ES" sz="1600" dirty="0" smtClean="0">
                <a:latin typeface="Century Gothic" pitchFamily="34" charset="0"/>
                <a:ea typeface="Malgun Gothic" pitchFamily="34" charset="-127"/>
              </a:rPr>
              <a:t>……………………………………...........66-68</a:t>
            </a:r>
            <a:endParaRPr lang="es-ES" sz="1600" dirty="0">
              <a:solidFill>
                <a:srgbClr val="92D050"/>
              </a:solidFill>
              <a:latin typeface="Malgun Gothic" pitchFamily="34" charset="-127"/>
              <a:ea typeface="Malgun Gothic" pitchFamily="34" charset="-127"/>
            </a:endParaRPr>
          </a:p>
          <a:p>
            <a:pPr algn="just"/>
            <a:endParaRPr lang="es-ES" sz="1200" dirty="0">
              <a:solidFill>
                <a:srgbClr val="92D050"/>
              </a:solidFill>
              <a:latin typeface="Malgun Gothic" pitchFamily="34" charset="-127"/>
              <a:ea typeface="Malgun Gothic" pitchFamily="34" charset="-127"/>
            </a:endParaRPr>
          </a:p>
          <a:p>
            <a:pPr algn="just"/>
            <a:r>
              <a:rPr lang="es-ES" sz="1200" dirty="0" smtClean="0">
                <a:solidFill>
                  <a:srgbClr val="92D050"/>
                </a:solidFill>
                <a:latin typeface="Malgun Gothic" pitchFamily="34" charset="-127"/>
                <a:ea typeface="Malgun Gothic" pitchFamily="34" charset="-127"/>
              </a:rPr>
              <a:t>.</a:t>
            </a:r>
          </a:p>
          <a:p>
            <a:pPr algn="just"/>
            <a:endParaRPr lang="es-ES" sz="2000" dirty="0" smtClean="0">
              <a:solidFill>
                <a:schemeClr val="accent6"/>
              </a:solidFill>
              <a:latin typeface="Rockwell Extra Bold" pitchFamily="18" charset="0"/>
              <a:ea typeface="Malgun Gothic" pitchFamily="34" charset="-127"/>
            </a:endParaRPr>
          </a:p>
          <a:p>
            <a:pPr algn="just"/>
            <a:r>
              <a:rPr lang="es-ES" sz="2000" b="1" dirty="0" smtClean="0">
                <a:solidFill>
                  <a:schemeClr val="bg1"/>
                </a:solidFill>
                <a:latin typeface="Malgun Gothic" pitchFamily="34" charset="-127"/>
                <a:ea typeface="Malgun Gothic" pitchFamily="34" charset="-127"/>
              </a:rPr>
              <a:t> </a:t>
            </a:r>
            <a:endParaRPr lang="es-MX" sz="1200" dirty="0">
              <a:latin typeface="Malgun Gothic" pitchFamily="34" charset="-127"/>
              <a:ea typeface="Malgun Gothic" pitchFamily="34" charset="-127"/>
            </a:endParaRPr>
          </a:p>
        </p:txBody>
      </p:sp>
      <p:pic>
        <p:nvPicPr>
          <p:cNvPr id="3" name="2 Imagen"/>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83" b="78652" l="9507" r="100000"/>
                    </a14:imgEffect>
                  </a14:imgLayer>
                </a14:imgProps>
              </a:ext>
              <a:ext uri="{28A0092B-C50C-407E-A947-70E740481C1C}">
                <a14:useLocalDpi xmlns:a14="http://schemas.microsoft.com/office/drawing/2010/main" val="0"/>
              </a:ext>
            </a:extLst>
          </a:blip>
          <a:srcRect l="94245" t="29787" b="18416"/>
          <a:stretch/>
        </p:blipFill>
        <p:spPr>
          <a:xfrm flipH="1" flipV="1">
            <a:off x="2890498" y="1071866"/>
            <a:ext cx="97241" cy="122473"/>
          </a:xfrm>
          <a:prstGeom prst="rect">
            <a:avLst/>
          </a:prstGeom>
        </p:spPr>
      </p:pic>
      <p:pic>
        <p:nvPicPr>
          <p:cNvPr id="5" name="4 Imagen"/>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5580" t="14802" r="50000" b="35263"/>
          <a:stretch/>
        </p:blipFill>
        <p:spPr>
          <a:xfrm rot="4318859">
            <a:off x="3322729" y="802148"/>
            <a:ext cx="102939" cy="149344"/>
          </a:xfrm>
          <a:prstGeom prst="rect">
            <a:avLst/>
          </a:prstGeom>
        </p:spPr>
      </p:pic>
    </p:spTree>
    <p:extLst>
      <p:ext uri="{BB962C8B-B14F-4D97-AF65-F5344CB8AC3E}">
        <p14:creationId xmlns:p14="http://schemas.microsoft.com/office/powerpoint/2010/main" val="37381260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0800000">
            <a:off x="870135" y="467544"/>
            <a:ext cx="5527983" cy="841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pie de página"/>
          <p:cNvSpPr>
            <a:spLocks noGrp="1"/>
          </p:cNvSpPr>
          <p:nvPr>
            <p:ph type="ftr" sz="quarter" idx="11"/>
          </p:nvPr>
        </p:nvSpPr>
        <p:spPr/>
        <p:txBody>
          <a:bodyPr/>
          <a:lstStyle/>
          <a:p>
            <a:r>
              <a:rPr lang="es-ES" b="1" dirty="0" smtClean="0">
                <a:solidFill>
                  <a:schemeClr val="tx1"/>
                </a:solidFill>
              </a:rPr>
              <a:t>30</a:t>
            </a:r>
            <a:endParaRPr lang="es-MX" b="1" dirty="0">
              <a:solidFill>
                <a:schemeClr val="tx1"/>
              </a:solidFill>
            </a:endParaRPr>
          </a:p>
        </p:txBody>
      </p:sp>
    </p:spTree>
    <p:extLst>
      <p:ext uri="{BB962C8B-B14F-4D97-AF65-F5344CB8AC3E}">
        <p14:creationId xmlns:p14="http://schemas.microsoft.com/office/powerpoint/2010/main" val="4250506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453336" cy="9144000"/>
          </a:xfrm>
        </p:spPr>
        <p:txBody>
          <a:bodyPr>
            <a:normAutofit lnSpcReduction="10000"/>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r>
              <a:rPr lang="es-ES" sz="2200" b="1" dirty="0" smtClean="0">
                <a:solidFill>
                  <a:schemeClr val="bg1">
                    <a:lumMod val="50000"/>
                  </a:schemeClr>
                </a:solidFill>
                <a:latin typeface="Rockwell Extra Bold" pitchFamily="18" charset="0"/>
                <a:ea typeface="Malgun Gothic" pitchFamily="34" charset="-127"/>
              </a:rPr>
              <a:t>	Modificaciones al Presupuesto de Egresos</a:t>
            </a: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2000" b="1" dirty="0" smtClean="0">
                <a:solidFill>
                  <a:schemeClr val="accent6"/>
                </a:solidFill>
                <a:latin typeface="Century Gothic" pitchFamily="34" charset="0"/>
                <a:ea typeface="Malgun Gothic" pitchFamily="34" charset="-127"/>
              </a:rPr>
              <a:t>	E</a:t>
            </a:r>
            <a:r>
              <a:rPr lang="es-ES" sz="1400" dirty="0" smtClean="0">
                <a:latin typeface="Century Gothic" pitchFamily="34" charset="0"/>
                <a:ea typeface="Malgun Gothic" pitchFamily="34" charset="-127"/>
              </a:rPr>
              <a:t>l erario público es el medio por el cual un Gobierno hace 	uso para destinarlo a proyectos importantes en 	beneficio de la sociedad. Un claro ejemplo son el 	pavimentar, el construir hospitales, unidades médicas, topes, 	banquetas, escuelas, comprar ambulancias, patrullas, 	medicamento, materiales necesarios para dotar de agua 	potable, entre muchas más. Por eso, es importante hacer un 	uso adecuado del mismo, pues de lo contrario no se estarían 	cumpliendo con las obligaciones que se contraen.</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Dicho lo anterior, Tlajomulco de Zúñiga ha contado con un 	mayor y mejor manejo recaudatorio, superando las 	proyecciones que se tuvieron inicialmente aprobado el 	presupuesto de egresos. Es así que, he presentado junto con 	demás Regidoras y Regidores las ampliaciones 	presupuestales correspondientes, con el objetivo de cumplir 	con más de nuestras metas. </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Una de las iniciativas fue primera modificación presupuestal, 	motivándola a hacer debido al i</a:t>
            </a:r>
            <a:r>
              <a:rPr lang="es-ES" sz="1400" dirty="0" smtClean="0">
                <a:latin typeface="Century Gothic" pitchFamily="34" charset="0"/>
              </a:rPr>
              <a:t>ncremento </a:t>
            </a:r>
            <a:r>
              <a:rPr lang="es-ES" sz="1400" dirty="0">
                <a:latin typeface="Century Gothic" pitchFamily="34" charset="0"/>
              </a:rPr>
              <a:t>porcentual </a:t>
            </a:r>
            <a:r>
              <a:rPr lang="es-ES" sz="1400" dirty="0" smtClean="0">
                <a:latin typeface="Century Gothic" pitchFamily="34" charset="0"/>
              </a:rPr>
              <a:t>	establecido según </a:t>
            </a:r>
            <a:r>
              <a:rPr lang="es-ES" sz="1400" dirty="0">
                <a:latin typeface="Century Gothic" pitchFamily="34" charset="0"/>
              </a:rPr>
              <a:t>los </a:t>
            </a:r>
            <a:r>
              <a:rPr lang="es-ES" sz="1400" dirty="0" smtClean="0">
                <a:latin typeface="Century Gothic" pitchFamily="34" charset="0"/>
              </a:rPr>
              <a:t>criterios generales </a:t>
            </a:r>
            <a:r>
              <a:rPr lang="es-ES" sz="1400" dirty="0">
                <a:latin typeface="Century Gothic" pitchFamily="34" charset="0"/>
              </a:rPr>
              <a:t>de política </a:t>
            </a:r>
            <a:r>
              <a:rPr lang="es-ES" sz="1400" dirty="0" smtClean="0">
                <a:latin typeface="Century Gothic" pitchFamily="34" charset="0"/>
              </a:rPr>
              <a:t>	económica </a:t>
            </a:r>
            <a:r>
              <a:rPr lang="es-ES" sz="1400" dirty="0">
                <a:latin typeface="Century Gothic" pitchFamily="34" charset="0"/>
              </a:rPr>
              <a:t>y </a:t>
            </a:r>
            <a:r>
              <a:rPr lang="es-ES" sz="1400" dirty="0" smtClean="0">
                <a:latin typeface="Century Gothic" pitchFamily="34" charset="0"/>
              </a:rPr>
              <a:t>a </a:t>
            </a:r>
            <a:r>
              <a:rPr lang="es-ES" sz="1400" dirty="0">
                <a:latin typeface="Century Gothic" pitchFamily="34" charset="0"/>
              </a:rPr>
              <a:t>la estimación </a:t>
            </a:r>
            <a:r>
              <a:rPr lang="es-ES" sz="1400" dirty="0" smtClean="0">
                <a:latin typeface="Century Gothic" pitchFamily="34" charset="0"/>
              </a:rPr>
              <a:t>de </a:t>
            </a:r>
            <a:r>
              <a:rPr lang="es-ES" sz="1400" dirty="0">
                <a:latin typeface="Century Gothic" pitchFamily="34" charset="0"/>
              </a:rPr>
              <a:t>la aportación </a:t>
            </a:r>
            <a:r>
              <a:rPr lang="es-ES" sz="1400" dirty="0" smtClean="0">
                <a:latin typeface="Century Gothic" pitchFamily="34" charset="0"/>
              </a:rPr>
              <a:t>anual del 	Subsidio </a:t>
            </a:r>
            <a:r>
              <a:rPr lang="es-ES" sz="1400" dirty="0">
                <a:latin typeface="Century Gothic" pitchFamily="34" charset="0"/>
              </a:rPr>
              <a:t>de la Policía </a:t>
            </a:r>
            <a:r>
              <a:rPr lang="es-ES" sz="1400" dirty="0" smtClean="0">
                <a:latin typeface="Century Gothic" pitchFamily="34" charset="0"/>
              </a:rPr>
              <a:t>Metropolitana </a:t>
            </a:r>
            <a:r>
              <a:rPr lang="es-ES" sz="1400" dirty="0">
                <a:latin typeface="Century Gothic" pitchFamily="34" charset="0"/>
              </a:rPr>
              <a:t>de </a:t>
            </a:r>
            <a:r>
              <a:rPr lang="es-ES" sz="1400" dirty="0" smtClean="0">
                <a:latin typeface="Century Gothic" pitchFamily="34" charset="0"/>
              </a:rPr>
              <a:t>Guadalajara.</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Así también </a:t>
            </a:r>
            <a:r>
              <a:rPr lang="es-MX" sz="1400" dirty="0" smtClean="0">
                <a:latin typeface="Century Gothic" pitchFamily="34" charset="0"/>
              </a:rPr>
              <a:t>derivado </a:t>
            </a:r>
            <a:r>
              <a:rPr lang="es-MX" sz="1400" dirty="0">
                <a:latin typeface="Century Gothic" pitchFamily="34" charset="0"/>
              </a:rPr>
              <a:t>principalmente </a:t>
            </a:r>
            <a:r>
              <a:rPr lang="es-MX" sz="1400" dirty="0" smtClean="0">
                <a:latin typeface="Century Gothic" pitchFamily="34" charset="0"/>
              </a:rPr>
              <a:t>de </a:t>
            </a:r>
            <a:r>
              <a:rPr lang="es-ES" sz="1400" dirty="0" smtClean="0">
                <a:latin typeface="Century Gothic" pitchFamily="34" charset="0"/>
              </a:rPr>
              <a:t>la </a:t>
            </a:r>
            <a:r>
              <a:rPr lang="es-ES" sz="1400" dirty="0">
                <a:latin typeface="Century Gothic" pitchFamily="34" charset="0"/>
              </a:rPr>
              <a:t>aportación del </a:t>
            </a:r>
            <a:r>
              <a:rPr lang="es-ES" sz="1400" dirty="0" smtClean="0">
                <a:latin typeface="Century Gothic" pitchFamily="34" charset="0"/>
              </a:rPr>
              <a:t>	Fondo </a:t>
            </a:r>
            <a:r>
              <a:rPr lang="es-ES" sz="1400" dirty="0">
                <a:latin typeface="Century Gothic" pitchFamily="34" charset="0"/>
              </a:rPr>
              <a:t>de </a:t>
            </a:r>
            <a:r>
              <a:rPr lang="es-ES" sz="1400" dirty="0" smtClean="0">
                <a:latin typeface="Century Gothic" pitchFamily="34" charset="0"/>
              </a:rPr>
              <a:t>Fortalecimiento </a:t>
            </a:r>
            <a:r>
              <a:rPr lang="es-ES" sz="1400" dirty="0">
                <a:latin typeface="Century Gothic" pitchFamily="34" charset="0"/>
              </a:rPr>
              <a:t>Municipal FORTAMUN </a:t>
            </a:r>
            <a:r>
              <a:rPr lang="es-ES" sz="1400" dirty="0" smtClean="0">
                <a:latin typeface="Century Gothic" pitchFamily="34" charset="0"/>
              </a:rPr>
              <a:t>para 	combustible </a:t>
            </a:r>
            <a:r>
              <a:rPr lang="es-ES" sz="1400" dirty="0">
                <a:latin typeface="Century Gothic" pitchFamily="34" charset="0"/>
              </a:rPr>
              <a:t>del </a:t>
            </a:r>
            <a:r>
              <a:rPr lang="es-ES" sz="1400" dirty="0" smtClean="0">
                <a:latin typeface="Century Gothic" pitchFamily="34" charset="0"/>
              </a:rPr>
              <a:t>despliegue </a:t>
            </a:r>
            <a:r>
              <a:rPr lang="es-ES" sz="1400" dirty="0">
                <a:latin typeface="Century Gothic" pitchFamily="34" charset="0"/>
              </a:rPr>
              <a:t>operativo de la Comisaría de la </a:t>
            </a:r>
            <a:r>
              <a:rPr lang="es-ES" sz="1400" dirty="0" smtClean="0">
                <a:latin typeface="Century Gothic" pitchFamily="34" charset="0"/>
              </a:rPr>
              <a:t>	Policía Preventiva Municipal </a:t>
            </a:r>
            <a:r>
              <a:rPr lang="es-ES" sz="1400" dirty="0">
                <a:latin typeface="Century Gothic" pitchFamily="34" charset="0"/>
              </a:rPr>
              <a:t>y para la compra de materiales </a:t>
            </a:r>
            <a:r>
              <a:rPr lang="es-ES" sz="1400" dirty="0" smtClean="0">
                <a:latin typeface="Century Gothic" pitchFamily="34" charset="0"/>
              </a:rPr>
              <a:t>	de las áreas </a:t>
            </a:r>
            <a:r>
              <a:rPr lang="es-MX" sz="1400" dirty="0" smtClean="0">
                <a:latin typeface="Century Gothic" pitchFamily="34" charset="0"/>
              </a:rPr>
              <a:t>operativas </a:t>
            </a:r>
            <a:r>
              <a:rPr lang="es-MX" sz="1400" dirty="0">
                <a:latin typeface="Century Gothic" pitchFamily="34" charset="0"/>
              </a:rPr>
              <a:t>del </a:t>
            </a:r>
            <a:r>
              <a:rPr lang="es-MX" sz="1400" dirty="0" smtClean="0">
                <a:latin typeface="Century Gothic" pitchFamily="34" charset="0"/>
              </a:rPr>
              <a:t>Gobierno </a:t>
            </a:r>
            <a:r>
              <a:rPr lang="es-MX" sz="1400" dirty="0">
                <a:latin typeface="Century Gothic" pitchFamily="34" charset="0"/>
              </a:rPr>
              <a:t>Municipal</a:t>
            </a:r>
            <a:r>
              <a:rPr lang="es-MX" sz="1400" dirty="0" smtClean="0">
                <a:latin typeface="Century Gothic" pitchFamily="34" charset="0"/>
              </a:rPr>
              <a:t>.</a:t>
            </a:r>
          </a:p>
          <a:p>
            <a:pPr marL="0" lv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rPr>
              <a:t>	Otro de ellos derivado </a:t>
            </a:r>
            <a:r>
              <a:rPr lang="es-ES" sz="1400" dirty="0">
                <a:latin typeface="Century Gothic" pitchFamily="34" charset="0"/>
              </a:rPr>
              <a:t>principalmente de la aportación del </a:t>
            </a:r>
            <a:r>
              <a:rPr lang="es-ES" sz="1400" dirty="0" smtClean="0">
                <a:latin typeface="Century Gothic" pitchFamily="34" charset="0"/>
              </a:rPr>
              <a:t>	Fondo de Fortalecimiento </a:t>
            </a:r>
            <a:r>
              <a:rPr lang="es-ES" sz="1400" dirty="0">
                <a:latin typeface="Century Gothic" pitchFamily="34" charset="0"/>
              </a:rPr>
              <a:t>Municipal FORTAMUN para los </a:t>
            </a:r>
            <a:r>
              <a:rPr lang="es-ES" sz="1400" dirty="0" smtClean="0">
                <a:latin typeface="Century Gothic" pitchFamily="34" charset="0"/>
              </a:rPr>
              <a:t>	servicios </a:t>
            </a:r>
            <a:r>
              <a:rPr lang="es-ES" sz="1400" dirty="0">
                <a:latin typeface="Century Gothic" pitchFamily="34" charset="0"/>
              </a:rPr>
              <a:t>públicos </a:t>
            </a:r>
            <a:r>
              <a:rPr lang="es-ES" sz="1400" dirty="0" smtClean="0">
                <a:latin typeface="Century Gothic" pitchFamily="34" charset="0"/>
              </a:rPr>
              <a:t>de alumbrado </a:t>
            </a:r>
            <a:r>
              <a:rPr lang="es-ES" sz="1400" dirty="0">
                <a:latin typeface="Century Gothic" pitchFamily="34" charset="0"/>
              </a:rPr>
              <a:t>público, </a:t>
            </a:r>
            <a:r>
              <a:rPr lang="es-ES" sz="1400" dirty="0" smtClean="0">
                <a:latin typeface="Century Gothic" pitchFamily="34" charset="0"/>
              </a:rPr>
              <a:t>recolección</a:t>
            </a:r>
            <a:r>
              <a:rPr lang="es-ES" sz="1400" dirty="0">
                <a:latin typeface="Century Gothic" pitchFamily="34" charset="0"/>
              </a:rPr>
              <a:t> </a:t>
            </a:r>
            <a:r>
              <a:rPr lang="es-ES" sz="1400" dirty="0" smtClean="0">
                <a:latin typeface="Century Gothic" pitchFamily="34" charset="0"/>
              </a:rPr>
              <a:t>y 	traslado.</a:t>
            </a:r>
            <a:endParaRPr lang="es-ES" sz="1400" dirty="0" smtClean="0">
              <a:latin typeface="Century Gothic" pitchFamily="34" charset="0"/>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4" name="3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7371" r="10839" b="37131"/>
          <a:stretch/>
        </p:blipFill>
        <p:spPr>
          <a:xfrm rot="16200000">
            <a:off x="-261233" y="3715545"/>
            <a:ext cx="1550542" cy="959195"/>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31</a:t>
            </a:r>
            <a:endParaRPr lang="es-MX" b="1" dirty="0">
              <a:solidFill>
                <a:schemeClr val="tx1"/>
              </a:solidFill>
            </a:endParaRPr>
          </a:p>
        </p:txBody>
      </p:sp>
    </p:spTree>
    <p:extLst>
      <p:ext uri="{BB962C8B-B14F-4D97-AF65-F5344CB8AC3E}">
        <p14:creationId xmlns:p14="http://schemas.microsoft.com/office/powerpoint/2010/main" val="3894394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381328" cy="9144000"/>
          </a:xfrm>
        </p:spPr>
        <p:txBody>
          <a:bodyPr>
            <a:normAutofit/>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r>
              <a:rPr lang="es-MX" sz="1400" dirty="0" smtClean="0">
                <a:latin typeface="Century Gothic" pitchFamily="34" charset="0"/>
                <a:ea typeface="Malgun Gothic" pitchFamily="34" charset="-127"/>
              </a:rPr>
              <a:t>	Por supuesto que los OPD’S no podría quedar fuera de estas 	modificaciones, puesto que fueron considerados para </a:t>
            </a:r>
            <a:r>
              <a:rPr lang="es-MX" sz="1400" dirty="0">
                <a:latin typeface="Century Gothic" pitchFamily="34" charset="0"/>
                <a:ea typeface="Malgun Gothic" pitchFamily="34" charset="-127"/>
              </a:rPr>
              <a:t>el </a:t>
            </a:r>
            <a:r>
              <a:rPr lang="es-MX" sz="1400" dirty="0" smtClean="0">
                <a:latin typeface="Century Gothic" pitchFamily="34" charset="0"/>
                <a:ea typeface="Malgun Gothic" pitchFamily="34" charset="-127"/>
              </a:rPr>
              <a:t>	subsidio municipal al </a:t>
            </a:r>
            <a:r>
              <a:rPr lang="es-ES" sz="1400" dirty="0" smtClean="0">
                <a:latin typeface="Century Gothic" pitchFamily="34" charset="0"/>
                <a:ea typeface="Malgun Gothic" pitchFamily="34" charset="-127"/>
              </a:rPr>
              <a:t>Instituto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Alternativas </a:t>
            </a:r>
            <a:r>
              <a:rPr lang="es-ES" sz="1400" dirty="0">
                <a:latin typeface="Century Gothic" pitchFamily="34" charset="0"/>
                <a:ea typeface="Malgun Gothic" pitchFamily="34" charset="-127"/>
              </a:rPr>
              <a:t>para los </a:t>
            </a:r>
            <a:r>
              <a:rPr lang="es-ES" sz="1400" dirty="0" smtClean="0">
                <a:latin typeface="Century Gothic" pitchFamily="34" charset="0"/>
                <a:ea typeface="Malgun Gothic" pitchFamily="34" charset="-127"/>
              </a:rPr>
              <a:t>	Jóvenes </a:t>
            </a:r>
            <a:r>
              <a:rPr lang="es-ES" sz="1400" dirty="0">
                <a:latin typeface="Century Gothic" pitchFamily="34" charset="0"/>
                <a:ea typeface="Malgun Gothic" pitchFamily="34" charset="-127"/>
              </a:rPr>
              <a:t>(INDAJO) </a:t>
            </a:r>
            <a:r>
              <a:rPr lang="es-ES" sz="1400" dirty="0" smtClean="0">
                <a:latin typeface="Century Gothic" pitchFamily="34" charset="0"/>
                <a:ea typeface="Malgun Gothic" pitchFamily="34" charset="-127"/>
              </a:rPr>
              <a:t>y </a:t>
            </a:r>
            <a:r>
              <a:rPr lang="es-ES" sz="1400" dirty="0">
                <a:latin typeface="Century Gothic" pitchFamily="34" charset="0"/>
                <a:ea typeface="Malgun Gothic" pitchFamily="34" charset="-127"/>
              </a:rPr>
              <a:t>el crecimiento </a:t>
            </a:r>
            <a:r>
              <a:rPr lang="es-ES" sz="1400" dirty="0" smtClean="0">
                <a:latin typeface="Century Gothic" pitchFamily="34" charset="0"/>
                <a:ea typeface="Malgun Gothic" pitchFamily="34" charset="-127"/>
              </a:rPr>
              <a:t>en atención </a:t>
            </a:r>
            <a:r>
              <a:rPr lang="es-ES" sz="1400" dirty="0">
                <a:latin typeface="Century Gothic" pitchFamily="34" charset="0"/>
                <a:ea typeface="Malgun Gothic" pitchFamily="34" charset="-127"/>
              </a:rPr>
              <a:t>al autismo </a:t>
            </a:r>
            <a:r>
              <a:rPr lang="es-ES" sz="1400" dirty="0" smtClean="0">
                <a:latin typeface="Century Gothic" pitchFamily="34" charset="0"/>
                <a:ea typeface="Malgun Gothic" pitchFamily="34" charset="-127"/>
              </a:rPr>
              <a:t>	en el </a:t>
            </a:r>
            <a:r>
              <a:rPr lang="es-ES" sz="1400" dirty="0">
                <a:latin typeface="Century Gothic" pitchFamily="34" charset="0"/>
                <a:ea typeface="Malgun Gothic" pitchFamily="34" charset="-127"/>
              </a:rPr>
              <a:t>Centro de </a:t>
            </a:r>
            <a:r>
              <a:rPr lang="es-ES" sz="1400" dirty="0" smtClean="0">
                <a:latin typeface="Century Gothic" pitchFamily="34" charset="0"/>
                <a:ea typeface="Malgun Gothic" pitchFamily="34" charset="-127"/>
              </a:rPr>
              <a:t>Estimulación </a:t>
            </a:r>
            <a:r>
              <a:rPr lang="es-ES" sz="1400" dirty="0">
                <a:latin typeface="Century Gothic" pitchFamily="34" charset="0"/>
                <a:ea typeface="Malgun Gothic" pitchFamily="34" charset="-127"/>
              </a:rPr>
              <a:t>para </a:t>
            </a:r>
            <a:r>
              <a:rPr lang="es-ES" sz="1400" dirty="0" smtClean="0">
                <a:latin typeface="Century Gothic" pitchFamily="34" charset="0"/>
                <a:ea typeface="Malgun Gothic" pitchFamily="34" charset="-127"/>
              </a:rPr>
              <a:t>Personas con 	Discapacidad </a:t>
            </a:r>
            <a:r>
              <a:rPr lang="es-ES" sz="1400" dirty="0">
                <a:latin typeface="Century Gothic" pitchFamily="34" charset="0"/>
                <a:ea typeface="Malgun Gothic" pitchFamily="34" charset="-127"/>
              </a:rPr>
              <a:t>Intelectual </a:t>
            </a:r>
            <a:r>
              <a:rPr lang="es-ES" sz="1400" dirty="0" smtClean="0">
                <a:latin typeface="Century Gothic" pitchFamily="34" charset="0"/>
                <a:ea typeface="Malgun Gothic" pitchFamily="34" charset="-127"/>
              </a:rPr>
              <a:t>del Municipio de </a:t>
            </a:r>
            <a:r>
              <a:rPr lang="es-ES" sz="1400" dirty="0">
                <a:latin typeface="Century Gothic" pitchFamily="34" charset="0"/>
                <a:ea typeface="Malgun Gothic" pitchFamily="34" charset="-127"/>
              </a:rPr>
              <a:t>Tlajomulco de </a:t>
            </a:r>
            <a:r>
              <a:rPr lang="es-ES" sz="1400" dirty="0" smtClean="0">
                <a:latin typeface="Century Gothic" pitchFamily="34" charset="0"/>
                <a:ea typeface="Malgun Gothic" pitchFamily="34" charset="-127"/>
              </a:rPr>
              <a:t>	Zúñiga</a:t>
            </a: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Jalisco (CENDI</a:t>
            </a:r>
            <a:r>
              <a:rPr lang="es-ES" sz="1400" dirty="0">
                <a:latin typeface="Century Gothic" pitchFamily="34" charset="0"/>
                <a:ea typeface="Malgun Gothic" pitchFamily="34" charset="-127"/>
              </a:rPr>
              <a:t>), así como </a:t>
            </a:r>
            <a:r>
              <a:rPr lang="es-ES" sz="1400" dirty="0" smtClean="0">
                <a:latin typeface="Century Gothic" pitchFamily="34" charset="0"/>
                <a:ea typeface="Malgun Gothic" pitchFamily="34" charset="-127"/>
              </a:rPr>
              <a:t>para </a:t>
            </a:r>
            <a:r>
              <a:rPr lang="es-ES" sz="1400" dirty="0">
                <a:latin typeface="Century Gothic" pitchFamily="34" charset="0"/>
                <a:ea typeface="Malgun Gothic" pitchFamily="34" charset="-127"/>
              </a:rPr>
              <a:t>el programa  </a:t>
            </a:r>
            <a:r>
              <a:rPr lang="es-ES" sz="1400" dirty="0" smtClean="0">
                <a:latin typeface="Century Gothic" pitchFamily="34" charset="0"/>
                <a:ea typeface="Malgun Gothic" pitchFamily="34" charset="-127"/>
              </a:rPr>
              <a:t>de 	“</a:t>
            </a:r>
            <a:r>
              <a:rPr lang="es-ES" sz="1400" dirty="0">
                <a:latin typeface="Century Gothic" pitchFamily="34" charset="0"/>
                <a:ea typeface="Malgun Gothic" pitchFamily="34" charset="-127"/>
              </a:rPr>
              <a:t>Reconstrucción del Tejido </a:t>
            </a:r>
            <a:r>
              <a:rPr lang="es-ES" sz="1400" dirty="0" smtClean="0">
                <a:latin typeface="Century Gothic" pitchFamily="34" charset="0"/>
                <a:ea typeface="Malgun Gothic" pitchFamily="34" charset="-127"/>
              </a:rPr>
              <a:t>Social” y por</a:t>
            </a: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los </a:t>
            </a:r>
            <a:r>
              <a:rPr lang="es-ES" sz="1400" dirty="0">
                <a:latin typeface="Century Gothic" pitchFamily="34" charset="0"/>
                <a:ea typeface="Malgun Gothic" pitchFamily="34" charset="-127"/>
              </a:rPr>
              <a:t>ajustes que se </a:t>
            </a:r>
            <a:r>
              <a:rPr lang="es-ES" sz="1400" dirty="0" smtClean="0">
                <a:latin typeface="Century Gothic" pitchFamily="34" charset="0"/>
                <a:ea typeface="Malgun Gothic" pitchFamily="34" charset="-127"/>
              </a:rPr>
              <a:t>	derivan </a:t>
            </a:r>
            <a:r>
              <a:rPr lang="es-ES" sz="1400" dirty="0">
                <a:latin typeface="Century Gothic" pitchFamily="34" charset="0"/>
                <a:ea typeface="Malgun Gothic" pitchFamily="34" charset="-127"/>
              </a:rPr>
              <a:t>del </a:t>
            </a:r>
            <a:r>
              <a:rPr lang="es-ES" sz="1400" dirty="0" smtClean="0">
                <a:latin typeface="Century Gothic" pitchFamily="34" charset="0"/>
                <a:ea typeface="Malgun Gothic" pitchFamily="34" charset="-127"/>
              </a:rPr>
              <a:t>fideicomiso </a:t>
            </a:r>
            <a:r>
              <a:rPr lang="es-ES" sz="1400" dirty="0">
                <a:latin typeface="Century Gothic" pitchFamily="34" charset="0"/>
                <a:ea typeface="Malgun Gothic" pitchFamily="34" charset="-127"/>
              </a:rPr>
              <a:t>al turismo</a:t>
            </a:r>
            <a:r>
              <a:rPr lang="es-ES" sz="1400" dirty="0" smtClean="0">
                <a:latin typeface="Century Gothic" pitchFamily="34" charset="0"/>
                <a:ea typeface="Malgun Gothic" pitchFamily="34" charset="-127"/>
              </a:rPr>
              <a:t>.</a:t>
            </a:r>
          </a:p>
          <a:p>
            <a:pPr marL="0" indent="0">
              <a:buNone/>
            </a:pPr>
            <a:endParaRPr lang="es-ES" sz="1400" dirty="0">
              <a:latin typeface="Malgun Gothic" pitchFamily="34" charset="-127"/>
              <a:ea typeface="Malgun Gothic" pitchFamily="34" charset="-127"/>
            </a:endParaRPr>
          </a:p>
          <a:p>
            <a:pPr marL="0" lvl="0" indent="0" algn="just">
              <a:buNone/>
            </a:pPr>
            <a:endParaRPr lang="es-ES" sz="1600" dirty="0" smtClean="0">
              <a:latin typeface="Malgun Gothic" pitchFamily="34" charset="-127"/>
              <a:ea typeface="Malgun Gothic" pitchFamily="34" charset="-127"/>
            </a:endParaRPr>
          </a:p>
          <a:p>
            <a:pPr marL="0" lvl="0" indent="0" algn="just">
              <a:buNone/>
            </a:pPr>
            <a:endParaRPr lang="es-ES" sz="1500" dirty="0" smtClean="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2" name="1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6222" r="5132"/>
          <a:stretch/>
        </p:blipFill>
        <p:spPr>
          <a:xfrm>
            <a:off x="0" y="2483768"/>
            <a:ext cx="6858000" cy="6660232"/>
          </a:xfrm>
          <a:prstGeom prst="rect">
            <a:avLst/>
          </a:prstGeom>
        </p:spPr>
      </p:pic>
      <p:sp>
        <p:nvSpPr>
          <p:cNvPr id="4" name="3 Marcador de pie de página"/>
          <p:cNvSpPr>
            <a:spLocks noGrp="1"/>
          </p:cNvSpPr>
          <p:nvPr>
            <p:ph type="ftr" sz="quarter" idx="11"/>
          </p:nvPr>
        </p:nvSpPr>
        <p:spPr/>
        <p:txBody>
          <a:bodyPr/>
          <a:lstStyle/>
          <a:p>
            <a:r>
              <a:rPr lang="es-ES" b="1" dirty="0" smtClean="0">
                <a:solidFill>
                  <a:schemeClr val="tx1"/>
                </a:solidFill>
              </a:rPr>
              <a:t>32</a:t>
            </a:r>
            <a:endParaRPr lang="es-MX" b="1" dirty="0">
              <a:solidFill>
                <a:schemeClr val="tx1"/>
              </a:solidFill>
            </a:endParaRPr>
          </a:p>
        </p:txBody>
      </p:sp>
    </p:spTree>
    <p:extLst>
      <p:ext uri="{BB962C8B-B14F-4D97-AF65-F5344CB8AC3E}">
        <p14:creationId xmlns:p14="http://schemas.microsoft.com/office/powerpoint/2010/main" val="2054319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453336" cy="9144000"/>
          </a:xfrm>
        </p:spPr>
        <p:txBody>
          <a:bodyPr>
            <a:normAutofit/>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r>
              <a:rPr lang="es-ES" sz="2200" b="1" dirty="0" smtClean="0">
                <a:solidFill>
                  <a:schemeClr val="accent6"/>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Rehabilitación en Cajititlán </a:t>
            </a: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2000" b="1" dirty="0" smtClean="0">
                <a:solidFill>
                  <a:schemeClr val="accent6"/>
                </a:solidFill>
                <a:latin typeface="Century Gothic" pitchFamily="34" charset="0"/>
                <a:ea typeface="Malgun Gothic" pitchFamily="34" charset="-127"/>
              </a:rPr>
              <a:t>	S</a:t>
            </a:r>
            <a:r>
              <a:rPr lang="es-ES" sz="1400" dirty="0" smtClean="0">
                <a:latin typeface="Century Gothic" pitchFamily="34" charset="0"/>
                <a:ea typeface="Malgun Gothic" pitchFamily="34" charset="-127"/>
              </a:rPr>
              <a:t>uscribí una iniciativa para promover el </a:t>
            </a:r>
            <a:r>
              <a:rPr lang="es-MX" sz="1400" dirty="0" smtClean="0">
                <a:latin typeface="Century Gothic" pitchFamily="34" charset="0"/>
              </a:rPr>
              <a:t>proyecto </a:t>
            </a:r>
            <a:r>
              <a:rPr lang="es-MX" sz="1400" dirty="0">
                <a:latin typeface="Century Gothic" pitchFamily="34" charset="0"/>
              </a:rPr>
              <a:t>urbano de </a:t>
            </a:r>
            <a:r>
              <a:rPr lang="es-MX" sz="1400" dirty="0" smtClean="0">
                <a:latin typeface="Century Gothic" pitchFamily="34" charset="0"/>
              </a:rPr>
              <a:t>	obra </a:t>
            </a:r>
            <a:r>
              <a:rPr lang="es-MX" sz="1400" dirty="0">
                <a:latin typeface="Century Gothic" pitchFamily="34" charset="0"/>
              </a:rPr>
              <a:t>pública consistente en la rehabilitación de la Calle </a:t>
            </a:r>
            <a:r>
              <a:rPr lang="es-MX" sz="1400" dirty="0" smtClean="0">
                <a:latin typeface="Century Gothic" pitchFamily="34" charset="0"/>
              </a:rPr>
              <a:t>	Francisco </a:t>
            </a:r>
            <a:r>
              <a:rPr lang="es-MX" sz="1400" dirty="0">
                <a:latin typeface="Century Gothic" pitchFamily="34" charset="0"/>
              </a:rPr>
              <a:t>I. Madero (Madero), así como de la Calle La </a:t>
            </a:r>
            <a:r>
              <a:rPr lang="es-MX" sz="1400" dirty="0" smtClean="0">
                <a:latin typeface="Century Gothic" pitchFamily="34" charset="0"/>
              </a:rPr>
              <a:t>	Lomita</a:t>
            </a:r>
            <a:r>
              <a:rPr lang="es-MX" sz="1400" dirty="0">
                <a:latin typeface="Century Gothic" pitchFamily="34" charset="0"/>
              </a:rPr>
              <a:t>, dentro de la Localidad de Cajititlán de los Reyes del </a:t>
            </a:r>
            <a:r>
              <a:rPr lang="es-MX" sz="1400" dirty="0" smtClean="0">
                <a:latin typeface="Century Gothic" pitchFamily="34" charset="0"/>
              </a:rPr>
              <a:t>	Municipio </a:t>
            </a:r>
            <a:r>
              <a:rPr lang="es-MX" sz="1400" dirty="0">
                <a:latin typeface="Century Gothic" pitchFamily="34" charset="0"/>
              </a:rPr>
              <a:t>de Tlajomulco de Zúñiga, Jalisco, incluyendo </a:t>
            </a:r>
            <a:r>
              <a:rPr lang="es-MX" sz="1400" dirty="0" smtClean="0">
                <a:latin typeface="Century Gothic" pitchFamily="34" charset="0"/>
              </a:rPr>
              <a:t>	banquetas</a:t>
            </a:r>
            <a:r>
              <a:rPr lang="es-MX" sz="1400" dirty="0">
                <a:latin typeface="Century Gothic" pitchFamily="34" charset="0"/>
              </a:rPr>
              <a:t>, machuelos, señalética y balizamiento, proyecto </a:t>
            </a:r>
            <a:r>
              <a:rPr lang="es-MX" sz="1400" dirty="0" smtClean="0">
                <a:latin typeface="Century Gothic" pitchFamily="34" charset="0"/>
              </a:rPr>
              <a:t>	a </a:t>
            </a:r>
            <a:r>
              <a:rPr lang="es-MX" sz="1400" dirty="0">
                <a:latin typeface="Century Gothic" pitchFamily="34" charset="0"/>
              </a:rPr>
              <a:t>cargo del Gabinete Integral de Infraestructura y Servicios </a:t>
            </a:r>
            <a:r>
              <a:rPr lang="es-MX" sz="1400" dirty="0" smtClean="0">
                <a:latin typeface="Century Gothic" pitchFamily="34" charset="0"/>
              </a:rPr>
              <a:t>	Públicos</a:t>
            </a:r>
            <a:r>
              <a:rPr lang="es-MX" sz="1400" dirty="0">
                <a:latin typeface="Century Gothic" pitchFamily="34" charset="0"/>
              </a:rPr>
              <a:t>, a través de la Dirección General de Obras Públicas, </a:t>
            </a:r>
            <a:r>
              <a:rPr lang="es-MX" sz="1400" dirty="0" smtClean="0">
                <a:latin typeface="Century Gothic" pitchFamily="34" charset="0"/>
              </a:rPr>
              <a:t>	debiendo </a:t>
            </a:r>
            <a:r>
              <a:rPr lang="es-MX" sz="1400" dirty="0">
                <a:latin typeface="Century Gothic" pitchFamily="34" charset="0"/>
              </a:rPr>
              <a:t>de estar sujeto a contar con los requerimientos </a:t>
            </a:r>
            <a:r>
              <a:rPr lang="es-MX" sz="1400" dirty="0" smtClean="0">
                <a:latin typeface="Century Gothic" pitchFamily="34" charset="0"/>
              </a:rPr>
              <a:t>	técnicos </a:t>
            </a:r>
            <a:r>
              <a:rPr lang="es-MX" sz="1400" dirty="0">
                <a:latin typeface="Century Gothic" pitchFamily="34" charset="0"/>
              </a:rPr>
              <a:t>inherentes a dicha obra, así como estar sujeto a la </a:t>
            </a:r>
            <a:r>
              <a:rPr lang="es-MX" sz="1400" dirty="0" smtClean="0">
                <a:latin typeface="Century Gothic" pitchFamily="34" charset="0"/>
              </a:rPr>
              <a:t>	suficiencia </a:t>
            </a:r>
            <a:r>
              <a:rPr lang="es-MX" sz="1400" dirty="0">
                <a:latin typeface="Century Gothic" pitchFamily="34" charset="0"/>
              </a:rPr>
              <a:t>presupuestal del </a:t>
            </a:r>
            <a:r>
              <a:rPr lang="es-MX" sz="1400" dirty="0" smtClean="0">
                <a:latin typeface="Century Gothic" pitchFamily="34" charset="0"/>
              </a:rPr>
              <a:t>Municipio. </a:t>
            </a:r>
          </a:p>
          <a:p>
            <a:pPr marL="0" lv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Esta obra es adecuada, ya que son </a:t>
            </a:r>
            <a:r>
              <a:rPr lang="es-MX" sz="1400" dirty="0" smtClean="0">
                <a:latin typeface="Century Gothic" pitchFamily="34" charset="0"/>
              </a:rPr>
              <a:t>vialidades </a:t>
            </a:r>
            <a:r>
              <a:rPr lang="es-MX" sz="1400" dirty="0">
                <a:latin typeface="Century Gothic" pitchFamily="34" charset="0"/>
              </a:rPr>
              <a:t>en las que a </a:t>
            </a:r>
            <a:r>
              <a:rPr lang="es-MX" sz="1400" dirty="0" smtClean="0">
                <a:latin typeface="Century Gothic" pitchFamily="34" charset="0"/>
              </a:rPr>
              <a:t>	diario </a:t>
            </a:r>
            <a:r>
              <a:rPr lang="es-MX" sz="1400" dirty="0">
                <a:latin typeface="Century Gothic" pitchFamily="34" charset="0"/>
              </a:rPr>
              <a:t>existe un importante tránsito peatonal y vehicular, ya </a:t>
            </a:r>
            <a:r>
              <a:rPr lang="es-MX" sz="1400" dirty="0" smtClean="0">
                <a:latin typeface="Century Gothic" pitchFamily="34" charset="0"/>
              </a:rPr>
              <a:t>	que </a:t>
            </a:r>
            <a:r>
              <a:rPr lang="es-MX" sz="1400" dirty="0">
                <a:latin typeface="Century Gothic" pitchFamily="34" charset="0"/>
              </a:rPr>
              <a:t>en las cercanías existen escuelas de educación </a:t>
            </a:r>
            <a:r>
              <a:rPr lang="es-MX" sz="1400" dirty="0" smtClean="0">
                <a:latin typeface="Century Gothic" pitchFamily="34" charset="0"/>
              </a:rPr>
              <a:t>	preescolar </a:t>
            </a:r>
            <a:r>
              <a:rPr lang="es-MX" sz="1400" dirty="0">
                <a:latin typeface="Century Gothic" pitchFamily="34" charset="0"/>
              </a:rPr>
              <a:t>y primaria, así como una iglesia, tan solo por </a:t>
            </a:r>
            <a:r>
              <a:rPr lang="es-MX" sz="1400" dirty="0" smtClean="0">
                <a:latin typeface="Century Gothic" pitchFamily="34" charset="0"/>
              </a:rPr>
              <a:t>	mencionar </a:t>
            </a:r>
            <a:r>
              <a:rPr lang="es-MX" sz="1400" dirty="0">
                <a:latin typeface="Century Gothic" pitchFamily="34" charset="0"/>
              </a:rPr>
              <a:t>algunos espacios. El rehabilitar estas calles dentro </a:t>
            </a:r>
            <a:r>
              <a:rPr lang="es-MX" sz="1400" dirty="0" smtClean="0">
                <a:latin typeface="Century Gothic" pitchFamily="34" charset="0"/>
              </a:rPr>
              <a:t>	de </a:t>
            </a:r>
            <a:r>
              <a:rPr lang="es-MX" sz="1400" dirty="0">
                <a:latin typeface="Century Gothic" pitchFamily="34" charset="0"/>
              </a:rPr>
              <a:t>la localidad de Cajititlán de los Reyes resultará ser de gran </a:t>
            </a:r>
            <a:r>
              <a:rPr lang="es-MX" sz="1400" dirty="0" smtClean="0">
                <a:latin typeface="Century Gothic" pitchFamily="34" charset="0"/>
              </a:rPr>
              <a:t>	impacto </a:t>
            </a:r>
            <a:r>
              <a:rPr lang="es-MX" sz="1400" dirty="0">
                <a:latin typeface="Century Gothic" pitchFamily="34" charset="0"/>
              </a:rPr>
              <a:t>directo, indirecto o eventual para las personas, toda </a:t>
            </a:r>
            <a:r>
              <a:rPr lang="es-MX" sz="1400" dirty="0" smtClean="0">
                <a:latin typeface="Century Gothic" pitchFamily="34" charset="0"/>
              </a:rPr>
              <a:t>	vez </a:t>
            </a:r>
            <a:r>
              <a:rPr lang="es-MX" sz="1400" dirty="0">
                <a:latin typeface="Century Gothic" pitchFamily="34" charset="0"/>
              </a:rPr>
              <a:t>que, además de acudir a las escuelas e iglesia, es una </a:t>
            </a:r>
            <a:r>
              <a:rPr lang="es-MX" sz="1400" dirty="0" smtClean="0">
                <a:latin typeface="Century Gothic" pitchFamily="34" charset="0"/>
              </a:rPr>
              <a:t>	vialidad </a:t>
            </a:r>
            <a:r>
              <a:rPr lang="es-MX" sz="1400" dirty="0">
                <a:latin typeface="Century Gothic" pitchFamily="34" charset="0"/>
              </a:rPr>
              <a:t>transitada para acudir a las áreas de trabajo e </a:t>
            </a:r>
            <a:r>
              <a:rPr lang="es-MX" sz="1400" dirty="0" smtClean="0">
                <a:latin typeface="Century Gothic" pitchFamily="34" charset="0"/>
              </a:rPr>
              <a:t>	importante </a:t>
            </a:r>
            <a:r>
              <a:rPr lang="es-MX" sz="1400" dirty="0">
                <a:latin typeface="Century Gothic" pitchFamily="34" charset="0"/>
              </a:rPr>
              <a:t>para la comercialización de diversos productos </a:t>
            </a:r>
            <a:r>
              <a:rPr lang="es-MX" sz="1400" dirty="0" smtClean="0">
                <a:latin typeface="Century Gothic" pitchFamily="34" charset="0"/>
              </a:rPr>
              <a:t>	orgánicos </a:t>
            </a:r>
            <a:r>
              <a:rPr lang="es-MX" sz="1400" dirty="0">
                <a:latin typeface="Century Gothic" pitchFamily="34" charset="0"/>
              </a:rPr>
              <a:t>que emergen de la localidad y que se han </a:t>
            </a:r>
            <a:r>
              <a:rPr lang="es-MX" sz="1400" dirty="0" smtClean="0">
                <a:latin typeface="Century Gothic" pitchFamily="34" charset="0"/>
              </a:rPr>
              <a:t>	considerado </a:t>
            </a:r>
            <a:r>
              <a:rPr lang="es-MX" sz="1400" dirty="0">
                <a:latin typeface="Century Gothic" pitchFamily="34" charset="0"/>
              </a:rPr>
              <a:t>como tradiciones de nuestro Municipio. </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a:t>
            </a: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33</a:t>
            </a:r>
            <a:endParaRPr lang="es-MX" b="1" dirty="0">
              <a:solidFill>
                <a:schemeClr val="tx1"/>
              </a:solidFill>
            </a:endParaRPr>
          </a:p>
        </p:txBody>
      </p:sp>
    </p:spTree>
    <p:extLst>
      <p:ext uri="{BB962C8B-B14F-4D97-AF65-F5344CB8AC3E}">
        <p14:creationId xmlns:p14="http://schemas.microsoft.com/office/powerpoint/2010/main" val="33155666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332656" y="3347864"/>
            <a:ext cx="6172200" cy="1524000"/>
          </a:xfrm>
        </p:spPr>
        <p:txBody>
          <a:bodyPr>
            <a:noAutofit/>
          </a:bodyPr>
          <a:lstStyle/>
          <a:p>
            <a:pPr marL="0" indent="0">
              <a:buNone/>
            </a:pPr>
            <a:r>
              <a:rPr lang="es-ES" sz="2200" dirty="0" smtClean="0">
                <a:solidFill>
                  <a:schemeClr val="bg1"/>
                </a:solidFill>
                <a:latin typeface="Rockwell Extra Bold" pitchFamily="18" charset="0"/>
              </a:rPr>
              <a:t>S E S I O N E S</a:t>
            </a:r>
            <a:br>
              <a:rPr lang="es-ES" sz="2200" dirty="0" smtClean="0">
                <a:solidFill>
                  <a:schemeClr val="bg1"/>
                </a:solidFill>
                <a:latin typeface="Rockwell Extra Bold" pitchFamily="18" charset="0"/>
              </a:rPr>
            </a:br>
            <a:r>
              <a:rPr lang="es-ES" sz="2200" dirty="0" smtClean="0">
                <a:solidFill>
                  <a:schemeClr val="bg1"/>
                </a:solidFill>
                <a:latin typeface="Rockwell Extra Bold" pitchFamily="18" charset="0"/>
              </a:rPr>
              <a:t/>
            </a:r>
            <a:br>
              <a:rPr lang="es-ES" sz="2200" dirty="0" smtClean="0">
                <a:solidFill>
                  <a:schemeClr val="bg1"/>
                </a:solidFill>
                <a:latin typeface="Rockwell Extra Bold" pitchFamily="18" charset="0"/>
              </a:rPr>
            </a:br>
            <a:r>
              <a:rPr lang="es-ES" sz="2200" dirty="0" smtClean="0">
                <a:solidFill>
                  <a:schemeClr val="bg1"/>
                </a:solidFill>
                <a:latin typeface="Rockwell Extra Bold" pitchFamily="18" charset="0"/>
              </a:rPr>
              <a:t> D E </a:t>
            </a:r>
            <a:br>
              <a:rPr lang="es-ES" sz="2200" dirty="0" smtClean="0">
                <a:solidFill>
                  <a:schemeClr val="bg1"/>
                </a:solidFill>
                <a:latin typeface="Rockwell Extra Bold" pitchFamily="18" charset="0"/>
              </a:rPr>
            </a:br>
            <a:r>
              <a:rPr lang="es-ES" sz="2200" dirty="0" smtClean="0">
                <a:solidFill>
                  <a:schemeClr val="bg1"/>
                </a:solidFill>
                <a:latin typeface="Rockwell Extra Bold" pitchFamily="18" charset="0"/>
              </a:rPr>
              <a:t/>
            </a:r>
            <a:br>
              <a:rPr lang="es-ES" sz="2200" dirty="0" smtClean="0">
                <a:solidFill>
                  <a:schemeClr val="bg1"/>
                </a:solidFill>
                <a:latin typeface="Rockwell Extra Bold" pitchFamily="18" charset="0"/>
              </a:rPr>
            </a:br>
            <a:r>
              <a:rPr lang="es-ES" sz="2200" dirty="0" smtClean="0">
                <a:solidFill>
                  <a:schemeClr val="bg1"/>
                </a:solidFill>
                <a:latin typeface="Rockwell Extra Bold" pitchFamily="18" charset="0"/>
              </a:rPr>
              <a:t>A Y U N T A M I E N T O</a:t>
            </a:r>
            <a:endParaRPr lang="es-MX" sz="2200" dirty="0">
              <a:solidFill>
                <a:schemeClr val="bg1"/>
              </a:solidFill>
              <a:latin typeface="Rockwell Extra Bold" pitchFamily="18" charset="0"/>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34</a:t>
            </a:r>
            <a:endParaRPr lang="es-MX" b="1" dirty="0">
              <a:solidFill>
                <a:schemeClr val="tx1"/>
              </a:solidFill>
            </a:endParaRPr>
          </a:p>
        </p:txBody>
      </p:sp>
    </p:spTree>
    <p:extLst>
      <p:ext uri="{BB962C8B-B14F-4D97-AF65-F5344CB8AC3E}">
        <p14:creationId xmlns:p14="http://schemas.microsoft.com/office/powerpoint/2010/main" val="15763578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1629" y="10344"/>
            <a:ext cx="6493715" cy="9144000"/>
          </a:xfrm>
        </p:spPr>
        <p:txBody>
          <a:bodyPr>
            <a:normAutofit/>
          </a:bodyPr>
          <a:lstStyle/>
          <a:p>
            <a:pPr marL="0" indent="0" algn="just">
              <a:buNone/>
            </a:pPr>
            <a:endParaRPr lang="es-ES" sz="1400" dirty="0" smtClean="0">
              <a:latin typeface="Malgun Gothic" pitchFamily="34" charset="-127"/>
              <a:ea typeface="Malgun Gothic" pitchFamily="34" charset="-127"/>
            </a:endParaRPr>
          </a:p>
          <a:p>
            <a:pPr marL="0" indent="0" algn="just">
              <a:buNone/>
            </a:pPr>
            <a:r>
              <a:rPr lang="es-ES" sz="1400" dirty="0" smtClean="0">
                <a:latin typeface="Century Gothic" pitchFamily="34" charset="0"/>
                <a:ea typeface="Malgun Gothic" pitchFamily="34" charset="-127"/>
              </a:rPr>
              <a:t>	</a:t>
            </a:r>
          </a:p>
          <a:p>
            <a:pPr marL="0" indent="0" algn="just">
              <a:buNone/>
            </a:pPr>
            <a:endParaRPr lang="es-ES" sz="1400" dirty="0">
              <a:latin typeface="Century Gothic" pitchFamily="34" charset="0"/>
              <a:ea typeface="Malgun Gothic" pitchFamily="34" charset="-127"/>
            </a:endParaRPr>
          </a:p>
          <a:p>
            <a:pPr marL="0" indent="0" algn="just">
              <a:buNone/>
            </a:pPr>
            <a:endParaRPr lang="es-ES" sz="1400" dirty="0" smtClean="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Otra </a:t>
            </a:r>
            <a:r>
              <a:rPr lang="es-ES" sz="1400" dirty="0">
                <a:latin typeface="Century Gothic" pitchFamily="34" charset="0"/>
                <a:ea typeface="Malgun Gothic" pitchFamily="34" charset="-127"/>
              </a:rPr>
              <a:t>de las obligaciones que tenemos como Regidores, es el </a:t>
            </a:r>
            <a:r>
              <a:rPr lang="es-ES" sz="1400" dirty="0" smtClean="0">
                <a:latin typeface="Century Gothic" pitchFamily="34" charset="0"/>
                <a:ea typeface="Malgun Gothic" pitchFamily="34" charset="-127"/>
              </a:rPr>
              <a:t>	asistir puntualmente </a:t>
            </a:r>
            <a:r>
              <a:rPr lang="es-ES" sz="1400" dirty="0">
                <a:latin typeface="Century Gothic" pitchFamily="34" charset="0"/>
                <a:ea typeface="Malgun Gothic" pitchFamily="34" charset="-127"/>
              </a:rPr>
              <a:t>a las sesiones de Ayuntamiento y de las </a:t>
            </a:r>
            <a:r>
              <a:rPr lang="es-ES" sz="1400" dirty="0" smtClean="0">
                <a:latin typeface="Century Gothic" pitchFamily="34" charset="0"/>
                <a:ea typeface="Malgun Gothic" pitchFamily="34" charset="-127"/>
              </a:rPr>
              <a:t>	Comisiones Edilicias</a:t>
            </a:r>
            <a:r>
              <a:rPr lang="es-ES" sz="1400" dirty="0">
                <a:latin typeface="Century Gothic" pitchFamily="34" charset="0"/>
                <a:ea typeface="Malgun Gothic" pitchFamily="34" charset="-127"/>
              </a:rPr>
              <a:t>; por lo cual, informo que he asistido a </a:t>
            </a:r>
            <a:r>
              <a:rPr lang="es-ES" sz="1400" dirty="0" smtClean="0">
                <a:latin typeface="Century Gothic" pitchFamily="34" charset="0"/>
                <a:ea typeface="Malgun Gothic" pitchFamily="34" charset="-127"/>
              </a:rPr>
              <a:t>	cada una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ellas de manera activa, participativa</a:t>
            </a: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	propositiva</a:t>
            </a: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constructiva</a:t>
            </a:r>
            <a:r>
              <a:rPr lang="es-ES" sz="1400" dirty="0">
                <a:latin typeface="Century Gothic" pitchFamily="34" charset="0"/>
                <a:ea typeface="Malgun Gothic" pitchFamily="34" charset="-127"/>
              </a:rPr>
              <a:t>, ética y </a:t>
            </a:r>
            <a:r>
              <a:rPr lang="es-ES" sz="1400" dirty="0" smtClean="0">
                <a:latin typeface="Century Gothic" pitchFamily="34" charset="0"/>
                <a:ea typeface="Malgun Gothic" pitchFamily="34" charset="-127"/>
              </a:rPr>
              <a:t>objetiva.</a:t>
            </a:r>
          </a:p>
          <a:p>
            <a:pPr marL="0" indent="0" algn="just">
              <a:buNone/>
            </a:pPr>
            <a:endParaRPr lang="es-MX"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Las fechas para las sesiones de Ayuntamiento para este año, 	hasta el final de la actual administración son las siguientes:</a:t>
            </a:r>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26 de enero                                              </a:t>
            </a:r>
            <a:r>
              <a:rPr lang="es-ES" sz="1400" dirty="0">
                <a:latin typeface="Century Gothic" pitchFamily="34" charset="0"/>
                <a:ea typeface="Malgun Gothic" pitchFamily="34" charset="-127"/>
              </a:rPr>
              <a:t>28 de </a:t>
            </a:r>
            <a:r>
              <a:rPr lang="es-ES" sz="1400" dirty="0" smtClean="0">
                <a:latin typeface="Century Gothic" pitchFamily="34" charset="0"/>
                <a:ea typeface="Malgun Gothic" pitchFamily="34" charset="-127"/>
              </a:rPr>
              <a:t>junio</a:t>
            </a:r>
          </a:p>
          <a:p>
            <a:pPr marL="0" indent="0" algn="just">
              <a:buNone/>
            </a:pPr>
            <a:r>
              <a:rPr lang="es-ES" sz="1400" dirty="0" smtClean="0">
                <a:latin typeface="Century Gothic" pitchFamily="34" charset="0"/>
                <a:ea typeface="Malgun Gothic" pitchFamily="34" charset="-127"/>
              </a:rPr>
              <a:t>             	23 de febrero                                            19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julio</a:t>
            </a:r>
          </a:p>
          <a:p>
            <a:pPr marL="0" indent="0" algn="just">
              <a:buNone/>
            </a:pPr>
            <a:r>
              <a:rPr lang="es-ES" sz="1400" dirty="0" smtClean="0">
                <a:latin typeface="Century Gothic" pitchFamily="34" charset="0"/>
                <a:ea typeface="Malgun Gothic" pitchFamily="34" charset="-127"/>
              </a:rPr>
              <a:t>            	15 </a:t>
            </a:r>
            <a:r>
              <a:rPr lang="es-ES" sz="1400" dirty="0">
                <a:latin typeface="Century Gothic" pitchFamily="34" charset="0"/>
                <a:ea typeface="Malgun Gothic" pitchFamily="34" charset="-127"/>
              </a:rPr>
              <a:t>de marzo </a:t>
            </a:r>
            <a:r>
              <a:rPr lang="es-ES" sz="1400" dirty="0" smtClean="0">
                <a:latin typeface="Century Gothic" pitchFamily="34" charset="0"/>
                <a:ea typeface="Malgun Gothic" pitchFamily="34" charset="-127"/>
              </a:rPr>
              <a:t>                                             09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agosto</a:t>
            </a:r>
          </a:p>
          <a:p>
            <a:pPr marL="0" indent="0" algn="just">
              <a:buNone/>
            </a:pPr>
            <a:r>
              <a:rPr lang="es-ES" sz="1400" dirty="0" smtClean="0">
                <a:latin typeface="Century Gothic" pitchFamily="34" charset="0"/>
                <a:ea typeface="Malgun Gothic" pitchFamily="34" charset="-127"/>
              </a:rPr>
              <a:t>                   26 de abril                                                 16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septiembre</a:t>
            </a:r>
          </a:p>
          <a:p>
            <a:pPr marL="0" indent="0" algn="just">
              <a:buNone/>
            </a:pPr>
            <a:r>
              <a:rPr lang="es-ES" sz="1400" dirty="0" smtClean="0">
                <a:latin typeface="Century Gothic" pitchFamily="34" charset="0"/>
                <a:ea typeface="Malgun Gothic" pitchFamily="34" charset="-127"/>
              </a:rPr>
              <a:t>                   17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mayo                                               27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septiembre</a:t>
            </a:r>
          </a:p>
          <a:p>
            <a:pPr marL="0" indent="0" algn="just">
              <a:buNone/>
            </a:pPr>
            <a:r>
              <a:rPr lang="es-ES" sz="1400" dirty="0" smtClean="0">
                <a:latin typeface="Century Gothic" pitchFamily="34" charset="0"/>
                <a:ea typeface="Malgun Gothic" pitchFamily="34" charset="-127"/>
              </a:rPr>
              <a:t>                   14 de junio                                                 30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septiembre</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a:t>
            </a:r>
          </a:p>
          <a:p>
            <a:pPr marL="0" indent="0" algn="just">
              <a:buNone/>
            </a:pP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Desde el mes de septiembre del año 2023 al momento de la 	entrega de este informe, he aprobado grandes e importantes 	iniciativas en materia de obra pública; programas sociales; 	políticas públicas; reformas a diversos reglamentos 	municipales; la Ley de Ingresos; el Presupuesto de Egresos y 	sus modificaciones; compraventa de inmuebles; alianzas 	gubernamentales; entre muchas más. Todo este trabajo que 	hemos estado impulsado desde el día uno de la 	administración es y será para el beneficio de nuestra gente. </a:t>
            </a:r>
          </a:p>
          <a:p>
            <a:pPr marL="0" indent="0" algn="just">
              <a:buNone/>
            </a:pPr>
            <a:endParaRPr lang="es-ES" sz="1400" dirty="0">
              <a:latin typeface="Century Gothic" pitchFamily="34" charset="0"/>
              <a:ea typeface="Malgun Gothic" pitchFamily="34" charset="-127"/>
            </a:endParaRPr>
          </a:p>
          <a:p>
            <a:pPr marL="0" indent="0" algn="just">
              <a:buNone/>
            </a:pPr>
            <a:endParaRPr lang="es-ES" sz="1400" dirty="0" smtClean="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endParaRPr lang="es-ES" sz="1400" dirty="0" smtClean="0">
              <a:latin typeface="Malgun Gothic" pitchFamily="34" charset="-127"/>
              <a:ea typeface="Malgun Gothic" pitchFamily="34" charset="-127"/>
            </a:endParaRPr>
          </a:p>
          <a:p>
            <a:pPr marL="0" indent="0" algn="just">
              <a:buNone/>
            </a:pPr>
            <a:endParaRPr lang="es-MX" sz="1400" dirty="0">
              <a:latin typeface="Malgun Gothic" pitchFamily="34" charset="-127"/>
              <a:ea typeface="Malgun Gothic" pitchFamily="34" charset="-127"/>
            </a:endParaRPr>
          </a:p>
          <a:p>
            <a:pPr marL="0" indent="0" algn="just">
              <a:buNone/>
            </a:pPr>
            <a:endParaRPr lang="es-ES" sz="1400" dirty="0" smtClean="0">
              <a:latin typeface="Malgun Gothic" pitchFamily="34" charset="-127"/>
              <a:ea typeface="Malgun Gothic" pitchFamily="34" charset="-127"/>
            </a:endParaRPr>
          </a:p>
          <a:p>
            <a:pPr marL="0" indent="0" algn="just">
              <a:buNone/>
            </a:pPr>
            <a:endParaRPr lang="es-ES" sz="1400" dirty="0" smtClean="0">
              <a:latin typeface="Malgun Gothic" pitchFamily="34" charset="-127"/>
              <a:ea typeface="Malgun Gothic" pitchFamily="34" charset="-127"/>
            </a:endParaRPr>
          </a:p>
          <a:p>
            <a:pPr marL="0" indent="0" algn="just">
              <a:buNone/>
            </a:pPr>
            <a:endParaRPr lang="es-ES" sz="1500" dirty="0" smtClean="0">
              <a:latin typeface="Malgun Gothic" pitchFamily="34" charset="-127"/>
              <a:ea typeface="Malgun Gothic" pitchFamily="34" charset="-127"/>
            </a:endParaRPr>
          </a:p>
          <a:p>
            <a:pPr marL="0" indent="0" algn="just">
              <a:buNone/>
            </a:pPr>
            <a:endParaRPr lang="es-ES" sz="1500" dirty="0" smtClean="0">
              <a:latin typeface="Malgun Gothic" pitchFamily="34" charset="-127"/>
              <a:ea typeface="Malgun Gothic" pitchFamily="34" charset="-127"/>
            </a:endParaRPr>
          </a:p>
          <a:p>
            <a:pPr marL="0" indent="0" algn="just">
              <a:buNone/>
            </a:pPr>
            <a:endParaRPr lang="es-MX" sz="1500" dirty="0">
              <a:latin typeface="Malgun Gothic" pitchFamily="34" charset="-127"/>
              <a:ea typeface="Malgun Gothic" pitchFamily="34" charset="-127"/>
            </a:endParaRPr>
          </a:p>
        </p:txBody>
      </p:sp>
      <p:pic>
        <p:nvPicPr>
          <p:cNvPr id="6" name="5 Imagen"/>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a:off x="2636912" y="7879364"/>
            <a:ext cx="1862642" cy="1264636"/>
          </a:xfrm>
          <a:prstGeom prst="rect">
            <a:avLst/>
          </a:prstGeom>
        </p:spPr>
      </p:pic>
      <p:sp>
        <p:nvSpPr>
          <p:cNvPr id="4" name="3 Marcador de pie de página"/>
          <p:cNvSpPr>
            <a:spLocks noGrp="1"/>
          </p:cNvSpPr>
          <p:nvPr>
            <p:ph type="ftr" sz="quarter" idx="11"/>
          </p:nvPr>
        </p:nvSpPr>
        <p:spPr/>
        <p:txBody>
          <a:bodyPr/>
          <a:lstStyle/>
          <a:p>
            <a:r>
              <a:rPr lang="es-ES" b="1" dirty="0" smtClean="0">
                <a:solidFill>
                  <a:schemeClr val="tx1"/>
                </a:solidFill>
              </a:rPr>
              <a:t>35</a:t>
            </a:r>
            <a:endParaRPr lang="es-MX" b="1" dirty="0">
              <a:solidFill>
                <a:schemeClr val="tx1"/>
              </a:solidFill>
            </a:endParaRPr>
          </a:p>
        </p:txBody>
      </p:sp>
    </p:spTree>
    <p:extLst>
      <p:ext uri="{BB962C8B-B14F-4D97-AF65-F5344CB8AC3E}">
        <p14:creationId xmlns:p14="http://schemas.microsoft.com/office/powerpoint/2010/main" val="27475965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453336" cy="9144000"/>
          </a:xfrm>
        </p:spPr>
        <p:txBody>
          <a:bodyPr>
            <a:normAutofit/>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r>
              <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Toma de Protesta a </a:t>
            </a:r>
            <a:r>
              <a:rPr lang="es-ES" sz="2200" b="1" dirty="0" smtClean="0">
                <a:solidFill>
                  <a:schemeClr val="bg1">
                    <a:lumMod val="50000"/>
                  </a:schemeClr>
                </a:solidFill>
                <a:effectLst>
                  <a:outerShdw blurRad="38100" dist="38100" dir="2700000" algn="tl">
                    <a:srgbClr val="000000">
                      <a:alpha val="43137"/>
                    </a:srgbClr>
                  </a:outerShdw>
                </a:effectLst>
                <a:latin typeface="Rockwell Extra Bold" pitchFamily="18" charset="0"/>
                <a:ea typeface="Malgun Gothic" pitchFamily="34" charset="-127"/>
              </a:rPr>
              <a:t>Gerardo 	Rafael Trujillo Vega </a:t>
            </a:r>
            <a:r>
              <a:rPr lang="es-ES" sz="2200" b="1" dirty="0" smtClean="0">
                <a:solidFill>
                  <a:schemeClr val="bg1">
                    <a:lumMod val="50000"/>
                  </a:schemeClr>
                </a:solidFill>
                <a:latin typeface="Rockwell Extra Bold" pitchFamily="18" charset="0"/>
                <a:ea typeface="Malgun Gothic" pitchFamily="34" charset="-127"/>
              </a:rPr>
              <a:t>como</a:t>
            </a:r>
            <a:r>
              <a:rPr lang="es-ES" sz="2200" b="1" dirty="0" smtClean="0">
                <a:solidFill>
                  <a:schemeClr val="bg1">
                    <a:lumMod val="50000"/>
                  </a:schemeClr>
                </a:solidFill>
                <a:effectLst>
                  <a:outerShdw blurRad="38100" dist="38100" dir="2700000" algn="tl">
                    <a:srgbClr val="000000">
                      <a:alpha val="43137"/>
                    </a:srgbClr>
                  </a:outerShdw>
                </a:effectLst>
                <a:latin typeface="Rockwell Extra Bold" pitchFamily="18" charset="0"/>
                <a:ea typeface="Malgun Gothic" pitchFamily="34" charset="-127"/>
              </a:rPr>
              <a:t> 	Presidente Municipal Interino </a:t>
            </a:r>
            <a:endParaRPr lang="es-ES" sz="2200" b="1" dirty="0" smtClean="0">
              <a:solidFill>
                <a:schemeClr val="bg1">
                  <a:lumMod val="50000"/>
                </a:schemeClr>
              </a:solidFill>
              <a:latin typeface="Rockwell Extra Bold" pitchFamily="18" charset="0"/>
              <a:ea typeface="Malgun Gothic" pitchFamily="34" charset="-127"/>
            </a:endParaRP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2000" b="1" dirty="0" smtClean="0">
                <a:solidFill>
                  <a:schemeClr val="accent6"/>
                </a:solidFill>
                <a:latin typeface="Century Gothic" pitchFamily="34" charset="0"/>
                <a:ea typeface="Malgun Gothic" pitchFamily="34" charset="-127"/>
              </a:rPr>
              <a:t>	</a:t>
            </a:r>
            <a:r>
              <a:rPr lang="es-ES" sz="2000" b="1" dirty="0" smtClean="0">
                <a:solidFill>
                  <a:schemeClr val="accent6"/>
                </a:solidFill>
                <a:effectLst>
                  <a:outerShdw blurRad="38100" dist="38100" dir="2700000" algn="tl">
                    <a:srgbClr val="000000">
                      <a:alpha val="43137"/>
                    </a:srgbClr>
                  </a:outerShdw>
                </a:effectLst>
                <a:latin typeface="Century Gothic" pitchFamily="34" charset="0"/>
                <a:ea typeface="Malgun Gothic" pitchFamily="34" charset="-127"/>
              </a:rPr>
              <a:t>G</a:t>
            </a:r>
            <a:r>
              <a:rPr lang="es-ES" sz="1400" dirty="0" smtClean="0">
                <a:latin typeface="Century Gothic" pitchFamily="34" charset="0"/>
                <a:ea typeface="Malgun Gothic" pitchFamily="34" charset="-127"/>
              </a:rPr>
              <a:t>erardo Rafael Trujillo Vega es una persona sumamente 	preparada, formado en la Universidad Enrique Díaz de León 	como abogado; se ha dedicado la mayor parte de su vida 	en servirle a la ciudadanía, ocupando cargos importantes en 	diferentes ámbitos de gobierno en los que ha hecho grandes 	aportaciones que siguen impactando de manera positiva.</a:t>
            </a:r>
          </a:p>
          <a:p>
            <a:pPr marL="0" lvl="0" indent="0" algn="just">
              <a:buNone/>
            </a:pPr>
            <a:endParaRPr lang="es-ES" sz="1400" dirty="0" smtClean="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Su trayectoria política empieza desde el año de 1998 como 	Oficial Mayor Administrativo en este Gobierno Municipal de 	Tlajomulco, en donde se le reconoce su ejemplar manera de 	trabajar con gran ética y responsabilidad hacendaria y 	social. </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Por supuesto que por su trabajo y dedicación ha llegado a 	alcanzar importantes cargos, tal es el caso encabezando la 	Coordinación de Administración y Finanzas del Congreso del 	Estado de Jalisco, siendo el responsable de la cuenta pública 	de los poderes y vigilante de su correcta aplicación.</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Todos estos cargos, además de ya ser Regidor Propietario, 	Síndico, Oficial Mayor, Coordinador, entre otros, forjaron una 	trayectoria intachable en la vida pública, dando lugar a hoy 	ser Presidente Municipal Suplente de Tlajomulco de Zúñiga, 	Jalisco, quien ha hecho un papel espectacular, lleno de 	respeto, compromiso, sabiduría, profesionalismo y vocación 	en servirle al prójimo. </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Por eso y más, mi total reconocimiento para ti, Gerardo 	Rafael Trujillo Vega. Me complace acompañarte en Cabildo 	y reconocer la gran persona que eres. </a:t>
            </a:r>
            <a:endParaRPr lang="es-ES" sz="1500" dirty="0">
              <a:latin typeface="Malgun Gothic" pitchFamily="34" charset="-127"/>
              <a:ea typeface="Malgun Gothic" pitchFamily="34" charset="-127"/>
            </a:endParaRPr>
          </a:p>
          <a:p>
            <a:pPr marL="0" indent="0" algn="r">
              <a:buNone/>
            </a:pPr>
            <a:endParaRPr lang="es-ES" sz="1100" dirty="0">
              <a:latin typeface="Century Gothic" pitchFamily="34" charset="0"/>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36</a:t>
            </a:r>
            <a:endParaRPr lang="es-MX" b="1" dirty="0">
              <a:solidFill>
                <a:schemeClr val="tx1"/>
              </a:solidFill>
            </a:endParaRPr>
          </a:p>
        </p:txBody>
      </p:sp>
    </p:spTree>
    <p:extLst>
      <p:ext uri="{BB962C8B-B14F-4D97-AF65-F5344CB8AC3E}">
        <p14:creationId xmlns:p14="http://schemas.microsoft.com/office/powerpoint/2010/main" val="4104564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pie de página"/>
          <p:cNvSpPr>
            <a:spLocks noGrp="1"/>
          </p:cNvSpPr>
          <p:nvPr>
            <p:ph type="ftr" sz="quarter" idx="11"/>
          </p:nvPr>
        </p:nvSpPr>
        <p:spPr/>
        <p:txBody>
          <a:bodyPr/>
          <a:lstStyle/>
          <a:p>
            <a:r>
              <a:rPr lang="es-ES" b="1" dirty="0" smtClean="0">
                <a:solidFill>
                  <a:schemeClr val="tx1"/>
                </a:solidFill>
              </a:rPr>
              <a:t>37</a:t>
            </a:r>
            <a:endParaRPr lang="es-MX" b="1" dirty="0">
              <a:solidFill>
                <a:schemeClr val="tx1"/>
              </a:solidFill>
            </a:endParaRPr>
          </a:p>
        </p:txBody>
      </p:sp>
      <p:pic>
        <p:nvPicPr>
          <p:cNvPr id="6" name="5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3929" t="3775" r="27970"/>
          <a:stretch/>
        </p:blipFill>
        <p:spPr>
          <a:xfrm>
            <a:off x="0" y="0"/>
            <a:ext cx="6858000" cy="9144000"/>
          </a:xfrm>
        </p:spPr>
      </p:pic>
      <p:sp>
        <p:nvSpPr>
          <p:cNvPr id="5" name="1 Marcador de pie de página"/>
          <p:cNvSpPr txBox="1">
            <a:spLocks/>
          </p:cNvSpPr>
          <p:nvPr/>
        </p:nvSpPr>
        <p:spPr>
          <a:xfrm>
            <a:off x="2495550" y="8627534"/>
            <a:ext cx="2171700" cy="486833"/>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smtClean="0">
                <a:solidFill>
                  <a:schemeClr val="tx1"/>
                </a:solidFill>
              </a:rPr>
              <a:t>37</a:t>
            </a:r>
            <a:endParaRPr lang="es-MX" b="1" dirty="0">
              <a:solidFill>
                <a:schemeClr val="tx1"/>
              </a:solidFill>
            </a:endParaRPr>
          </a:p>
        </p:txBody>
      </p:sp>
    </p:spTree>
    <p:extLst>
      <p:ext uri="{BB962C8B-B14F-4D97-AF65-F5344CB8AC3E}">
        <p14:creationId xmlns:p14="http://schemas.microsoft.com/office/powerpoint/2010/main" val="38366548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332656" y="3347864"/>
            <a:ext cx="6172200" cy="1524000"/>
          </a:xfrm>
        </p:spPr>
        <p:txBody>
          <a:bodyPr>
            <a:noAutofit/>
          </a:bodyPr>
          <a:lstStyle/>
          <a:p>
            <a:pPr marL="0" indent="0">
              <a:buNone/>
            </a:pPr>
            <a:r>
              <a:rPr lang="es-ES" sz="2200" dirty="0" smtClean="0">
                <a:solidFill>
                  <a:schemeClr val="bg1"/>
                </a:solidFill>
                <a:latin typeface="Rockwell Extra Bold" pitchFamily="18" charset="0"/>
              </a:rPr>
              <a:t> V O C A L Í A</a:t>
            </a:r>
            <a:br>
              <a:rPr lang="es-ES" sz="2200" dirty="0" smtClean="0">
                <a:solidFill>
                  <a:schemeClr val="bg1"/>
                </a:solidFill>
                <a:latin typeface="Rockwell Extra Bold" pitchFamily="18" charset="0"/>
              </a:rPr>
            </a:br>
            <a:r>
              <a:rPr lang="es-ES" sz="2200" dirty="0" smtClean="0">
                <a:solidFill>
                  <a:schemeClr val="bg1"/>
                </a:solidFill>
                <a:latin typeface="Rockwell Extra Bold" pitchFamily="18" charset="0"/>
              </a:rPr>
              <a:t/>
            </a:r>
            <a:br>
              <a:rPr lang="es-ES" sz="2200" dirty="0" smtClean="0">
                <a:solidFill>
                  <a:schemeClr val="bg1"/>
                </a:solidFill>
                <a:latin typeface="Rockwell Extra Bold" pitchFamily="18" charset="0"/>
              </a:rPr>
            </a:br>
            <a:r>
              <a:rPr lang="es-ES" sz="2200" dirty="0" smtClean="0">
                <a:solidFill>
                  <a:schemeClr val="bg1"/>
                </a:solidFill>
                <a:latin typeface="Rockwell Extra Bold" pitchFamily="18" charset="0"/>
              </a:rPr>
              <a:t>D E </a:t>
            </a:r>
            <a:br>
              <a:rPr lang="es-ES" sz="2200" dirty="0" smtClean="0">
                <a:solidFill>
                  <a:schemeClr val="bg1"/>
                </a:solidFill>
                <a:latin typeface="Rockwell Extra Bold" pitchFamily="18" charset="0"/>
              </a:rPr>
            </a:br>
            <a:r>
              <a:rPr lang="es-ES" sz="2200" dirty="0">
                <a:solidFill>
                  <a:schemeClr val="bg1"/>
                </a:solidFill>
                <a:latin typeface="Rockwell Extra Bold" pitchFamily="18" charset="0"/>
              </a:rPr>
              <a:t/>
            </a:r>
            <a:br>
              <a:rPr lang="es-ES" sz="2200" dirty="0">
                <a:solidFill>
                  <a:schemeClr val="bg1"/>
                </a:solidFill>
                <a:latin typeface="Rockwell Extra Bold" pitchFamily="18" charset="0"/>
              </a:rPr>
            </a:br>
            <a:r>
              <a:rPr lang="es-ES" sz="2200" dirty="0" smtClean="0">
                <a:solidFill>
                  <a:schemeClr val="bg1"/>
                </a:solidFill>
                <a:latin typeface="Rockwell Extra Bold" pitchFamily="18" charset="0"/>
              </a:rPr>
              <a:t>C O M I S I O N E S      E D I L I C I A S </a:t>
            </a:r>
            <a:endParaRPr lang="es-MX" sz="2200" dirty="0">
              <a:solidFill>
                <a:schemeClr val="bg1"/>
              </a:solidFill>
              <a:latin typeface="Rockwell Extra Bold" pitchFamily="18" charset="0"/>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38</a:t>
            </a:r>
            <a:endParaRPr lang="es-MX" b="1" dirty="0">
              <a:solidFill>
                <a:schemeClr val="tx1"/>
              </a:solidFill>
            </a:endParaRPr>
          </a:p>
        </p:txBody>
      </p:sp>
    </p:spTree>
    <p:extLst>
      <p:ext uri="{BB962C8B-B14F-4D97-AF65-F5344CB8AC3E}">
        <p14:creationId xmlns:p14="http://schemas.microsoft.com/office/powerpoint/2010/main" val="30365419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7419"/>
            <a:ext cx="6453336" cy="9144000"/>
          </a:xfrm>
        </p:spPr>
        <p:txBody>
          <a:bodyPr>
            <a:normAutofit/>
          </a:bodyPr>
          <a:lstStyle/>
          <a:p>
            <a:pPr marL="0" indent="0" algn="just">
              <a:buNone/>
            </a:pPr>
            <a:endParaRPr lang="es-ES" sz="1400" dirty="0" smtClean="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Administración Pública.</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Anticorrupción, Transparencia y </a:t>
            </a:r>
            <a:r>
              <a:rPr lang="es-ES" sz="1400" dirty="0" smtClean="0">
                <a:latin typeface="Century Gothic" pitchFamily="34" charset="0"/>
                <a:ea typeface="Malgun Gothic" pitchFamily="34" charset="-127"/>
              </a:rPr>
              <a:t>	Gobierno 	Abierto</a:t>
            </a:r>
            <a:r>
              <a:rPr lang="es-ES" sz="1400" dirty="0">
                <a:latin typeface="Century Gothic" pitchFamily="34" charset="0"/>
                <a:ea typeface="Malgun Gothic" pitchFamily="34" charset="-127"/>
              </a:rPr>
              <a:t>.</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Asuntos Metropolitanos y de Atención al </a:t>
            </a:r>
            <a:r>
              <a:rPr lang="es-ES" sz="1400" dirty="0" smtClean="0">
                <a:latin typeface="Century Gothic" pitchFamily="34" charset="0"/>
                <a:ea typeface="Malgun Gothic" pitchFamily="34" charset="-127"/>
              </a:rPr>
              <a:t>	Migrante</a:t>
            </a:r>
            <a:r>
              <a:rPr lang="es-ES" sz="1400" dirty="0">
                <a:latin typeface="Century Gothic" pitchFamily="34" charset="0"/>
                <a:ea typeface="Malgun Gothic" pitchFamily="34" charset="-127"/>
              </a:rPr>
              <a:t>.</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Cultura e Identidad Tlajomulquense.</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Desarrollo Económico.</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Educación, Innovación, Ciencia y </a:t>
            </a:r>
            <a:r>
              <a:rPr lang="es-ES" sz="1400" dirty="0" smtClean="0">
                <a:latin typeface="Century Gothic" pitchFamily="34" charset="0"/>
                <a:ea typeface="Malgun Gothic" pitchFamily="34" charset="-127"/>
              </a:rPr>
              <a:t>	Tecnología</a:t>
            </a:r>
            <a:r>
              <a:rPr lang="es-ES" sz="1400" dirty="0">
                <a:latin typeface="Century Gothic" pitchFamily="34" charset="0"/>
                <a:ea typeface="Malgun Gothic" pitchFamily="34" charset="-127"/>
              </a:rPr>
              <a:t>.</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Finanzas Públicas y Patrimonio.</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Igualdad de </a:t>
            </a:r>
            <a:r>
              <a:rPr lang="es-ES" sz="1400" dirty="0" smtClean="0">
                <a:latin typeface="Century Gothic" pitchFamily="34" charset="0"/>
                <a:ea typeface="Malgun Gothic" pitchFamily="34" charset="-127"/>
              </a:rPr>
              <a:t>Género y de la Diversidad 	Sexual.</a:t>
            </a: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Inspección y Vigilancia.</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a:t>
            </a:r>
            <a:r>
              <a:rPr lang="es-ES" sz="1400" dirty="0" smtClean="0">
                <a:latin typeface="Century Gothic" pitchFamily="34" charset="0"/>
                <a:ea typeface="Malgun Gothic" pitchFamily="34" charset="-127"/>
              </a:rPr>
              <a:t>Familia, Niñez, Juventud </a:t>
            </a:r>
            <a:r>
              <a:rPr lang="es-ES" sz="1400" dirty="0">
                <a:latin typeface="Century Gothic" pitchFamily="34" charset="0"/>
                <a:ea typeface="Malgun Gothic" pitchFamily="34" charset="-127"/>
              </a:rPr>
              <a:t>y Deportes.</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Obras Públicas e Infraestructura.</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Participación Ciudadana y Gobernanza.</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Planeación Socioeconómica y Urbana.</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Política Social.</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a:t>
            </a:r>
            <a:r>
              <a:rPr lang="es-MX" sz="1400" dirty="0">
                <a:latin typeface="Century Gothic" pitchFamily="34" charset="0"/>
                <a:ea typeface="Malgun Gothic" pitchFamily="34" charset="-127"/>
              </a:rPr>
              <a:t>Protección Civil y Prevención en la Salud.</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Reglamentos y Puntos Constitucionales.</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Seguridad Pública.</a:t>
            </a:r>
          </a:p>
          <a:p>
            <a:pPr marL="0" indent="0" algn="just">
              <a:buNone/>
            </a:pPr>
            <a:r>
              <a:rPr lang="es-ES" sz="1400" dirty="0" smtClean="0">
                <a:latin typeface="Century Gothic" pitchFamily="34" charset="0"/>
                <a:ea typeface="Malgun Gothic" pitchFamily="34" charset="-127"/>
              </a:rPr>
              <a:t>	Comisión </a:t>
            </a:r>
            <a:r>
              <a:rPr lang="es-ES" sz="1400" dirty="0">
                <a:latin typeface="Century Gothic" pitchFamily="34" charset="0"/>
                <a:ea typeface="Malgun Gothic" pitchFamily="34" charset="-127"/>
              </a:rPr>
              <a:t>Edilicia de Servicios Públicos. </a:t>
            </a:r>
            <a:endParaRPr lang="es-ES"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Comisión Edilicia de Movilidad y Seguridad Vial.</a:t>
            </a:r>
            <a:endParaRPr lang="es-MX" sz="1400" dirty="0">
              <a:latin typeface="Century Gothic" pitchFamily="34" charset="0"/>
              <a:ea typeface="Malgun Gothic" pitchFamily="34" charset="-127"/>
            </a:endParaRPr>
          </a:p>
          <a:p>
            <a:pPr marL="0" indent="0" algn="ctr">
              <a:buNone/>
            </a:pPr>
            <a:endParaRPr lang="es-MX"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Al </a:t>
            </a:r>
            <a:r>
              <a:rPr lang="es-ES" sz="1400" dirty="0">
                <a:latin typeface="Century Gothic" pitchFamily="34" charset="0"/>
                <a:ea typeface="Malgun Gothic" pitchFamily="34" charset="-127"/>
              </a:rPr>
              <a:t>igual que en las sesiones de </a:t>
            </a:r>
            <a:r>
              <a:rPr lang="es-ES" sz="1400" dirty="0" smtClean="0">
                <a:latin typeface="Century Gothic" pitchFamily="34" charset="0"/>
                <a:ea typeface="Malgun Gothic" pitchFamily="34" charset="-127"/>
              </a:rPr>
              <a:t>Ayuntamiento, siempre 	me </a:t>
            </a:r>
            <a:r>
              <a:rPr lang="es-ES" sz="1400" dirty="0">
                <a:latin typeface="Century Gothic" pitchFamily="34" charset="0"/>
                <a:ea typeface="Malgun Gothic" pitchFamily="34" charset="-127"/>
              </a:rPr>
              <a:t>he </a:t>
            </a:r>
            <a:r>
              <a:rPr lang="es-ES" sz="1400" dirty="0" smtClean="0">
                <a:latin typeface="Century Gothic" pitchFamily="34" charset="0"/>
                <a:ea typeface="Malgun Gothic" pitchFamily="34" charset="-127"/>
              </a:rPr>
              <a:t>comprometido en desarrollar de manera 	adecuada </a:t>
            </a:r>
            <a:r>
              <a:rPr lang="es-ES" sz="1400" dirty="0">
                <a:latin typeface="Century Gothic" pitchFamily="34" charset="0"/>
                <a:ea typeface="Malgun Gothic" pitchFamily="34" charset="-127"/>
              </a:rPr>
              <a:t>todas y cada </a:t>
            </a:r>
            <a:r>
              <a:rPr lang="es-ES" sz="1400" dirty="0" smtClean="0">
                <a:latin typeface="Century Gothic" pitchFamily="34" charset="0"/>
                <a:ea typeface="Malgun Gothic" pitchFamily="34" charset="-127"/>
              </a:rPr>
              <a:t>una de </a:t>
            </a:r>
            <a:r>
              <a:rPr lang="es-ES" sz="1400" dirty="0">
                <a:latin typeface="Century Gothic" pitchFamily="34" charset="0"/>
                <a:ea typeface="Malgun Gothic" pitchFamily="34" charset="-127"/>
              </a:rPr>
              <a:t>las tareas; dentro de éstas, </a:t>
            </a:r>
            <a:r>
              <a:rPr lang="es-ES" sz="1400" dirty="0" smtClean="0">
                <a:latin typeface="Century Gothic" pitchFamily="34" charset="0"/>
                <a:ea typeface="Malgun Gothic" pitchFamily="34" charset="-127"/>
              </a:rPr>
              <a:t>	la </a:t>
            </a:r>
            <a:r>
              <a:rPr lang="es-ES" sz="1400" dirty="0">
                <a:latin typeface="Century Gothic" pitchFamily="34" charset="0"/>
                <a:ea typeface="Malgun Gothic" pitchFamily="34" charset="-127"/>
              </a:rPr>
              <a:t>dictaminación, la </a:t>
            </a:r>
            <a:r>
              <a:rPr lang="es-ES" sz="1400" dirty="0" smtClean="0">
                <a:latin typeface="Century Gothic" pitchFamily="34" charset="0"/>
                <a:ea typeface="Malgun Gothic" pitchFamily="34" charset="-127"/>
              </a:rPr>
              <a:t>	presentación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iniciativas, el análisis 	de </a:t>
            </a:r>
            <a:r>
              <a:rPr lang="es-ES" sz="1400" dirty="0">
                <a:latin typeface="Century Gothic" pitchFamily="34" charset="0"/>
                <a:ea typeface="Malgun Gothic" pitchFamily="34" charset="-127"/>
              </a:rPr>
              <a:t>procedimientos, </a:t>
            </a:r>
            <a:r>
              <a:rPr lang="es-ES" sz="1400" dirty="0" smtClean="0">
                <a:latin typeface="Century Gothic" pitchFamily="34" charset="0"/>
                <a:ea typeface="Malgun Gothic" pitchFamily="34" charset="-127"/>
              </a:rPr>
              <a:t>	informes </a:t>
            </a:r>
            <a:r>
              <a:rPr lang="es-ES" sz="1400" dirty="0">
                <a:latin typeface="Century Gothic" pitchFamily="34" charset="0"/>
                <a:ea typeface="Malgun Gothic" pitchFamily="34" charset="-127"/>
              </a:rPr>
              <a:t>y otros asuntos, son </a:t>
            </a:r>
            <a:r>
              <a:rPr lang="es-ES" sz="1400" dirty="0" smtClean="0">
                <a:latin typeface="Century Gothic" pitchFamily="34" charset="0"/>
                <a:ea typeface="Malgun Gothic" pitchFamily="34" charset="-127"/>
              </a:rPr>
              <a:t>las </a:t>
            </a:r>
            <a:r>
              <a:rPr lang="es-ES" sz="1400" dirty="0">
                <a:latin typeface="Century Gothic" pitchFamily="34" charset="0"/>
                <a:ea typeface="Malgun Gothic" pitchFamily="34" charset="-127"/>
              </a:rPr>
              <a:t>que </a:t>
            </a:r>
            <a:r>
              <a:rPr lang="es-ES" sz="1400" dirty="0" smtClean="0">
                <a:latin typeface="Century Gothic" pitchFamily="34" charset="0"/>
                <a:ea typeface="Malgun Gothic" pitchFamily="34" charset="-127"/>
              </a:rPr>
              <a:t>	tengo </a:t>
            </a:r>
            <a:r>
              <a:rPr lang="es-ES" sz="1400" dirty="0">
                <a:latin typeface="Century Gothic" pitchFamily="34" charset="0"/>
                <a:ea typeface="Malgun Gothic" pitchFamily="34" charset="-127"/>
              </a:rPr>
              <a:t>a bien revisar </a:t>
            </a:r>
            <a:r>
              <a:rPr lang="es-ES" sz="1400" dirty="0" smtClean="0">
                <a:latin typeface="Century Gothic" pitchFamily="34" charset="0"/>
                <a:ea typeface="Malgun Gothic" pitchFamily="34" charset="-127"/>
              </a:rPr>
              <a:t>	minuciosamente </a:t>
            </a:r>
            <a:r>
              <a:rPr lang="es-ES" sz="1400" dirty="0">
                <a:latin typeface="Century Gothic" pitchFamily="34" charset="0"/>
                <a:ea typeface="Malgun Gothic" pitchFamily="34" charset="-127"/>
              </a:rPr>
              <a:t>para que las cosas </a:t>
            </a:r>
            <a:r>
              <a:rPr lang="es-ES" sz="1400" dirty="0" smtClean="0">
                <a:latin typeface="Century Gothic" pitchFamily="34" charset="0"/>
                <a:ea typeface="Malgun Gothic" pitchFamily="34" charset="-127"/>
              </a:rPr>
              <a:t>	salgan </a:t>
            </a:r>
            <a:r>
              <a:rPr lang="es-ES" sz="1400" dirty="0">
                <a:latin typeface="Century Gothic" pitchFamily="34" charset="0"/>
                <a:ea typeface="Malgun Gothic" pitchFamily="34" charset="-127"/>
              </a:rPr>
              <a:t>de la mejor </a:t>
            </a:r>
            <a:r>
              <a:rPr lang="es-ES" sz="1400" dirty="0" smtClean="0">
                <a:latin typeface="Century Gothic" pitchFamily="34" charset="0"/>
                <a:ea typeface="Malgun Gothic" pitchFamily="34" charset="-127"/>
              </a:rPr>
              <a:t>manera</a:t>
            </a:r>
            <a:r>
              <a:rPr lang="es-ES" sz="1400" dirty="0">
                <a:latin typeface="Century Gothic" pitchFamily="34" charset="0"/>
                <a:ea typeface="Malgun Gothic" pitchFamily="34" charset="-127"/>
              </a:rPr>
              <a:t>.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a:t>
            </a:r>
            <a:endParaRPr lang="es-MX" sz="1500" dirty="0">
              <a:latin typeface="Malgun Gothic" pitchFamily="34" charset="-127"/>
              <a:ea typeface="Malgun Gothic" pitchFamily="34" charset="-127"/>
            </a:endParaRPr>
          </a:p>
          <a:p>
            <a:pPr marL="0" indent="0" algn="just">
              <a:buNone/>
            </a:pPr>
            <a:endParaRPr lang="es-MX" sz="1500" dirty="0">
              <a:latin typeface="Malgun Gothic" pitchFamily="34" charset="-127"/>
              <a:ea typeface="Malgun Gothic" pitchFamily="34" charset="-127"/>
            </a:endParaRPr>
          </a:p>
          <a:p>
            <a:pPr marL="0" indent="0" algn="just">
              <a:buNone/>
            </a:pPr>
            <a:endParaRPr lang="es-MX" sz="1500" dirty="0">
              <a:latin typeface="Malgun Gothic" pitchFamily="34" charset="-127"/>
              <a:ea typeface="Malgun Gothic" pitchFamily="34" charset="-127"/>
            </a:endParaRPr>
          </a:p>
          <a:p>
            <a:pPr marL="0" indent="0" algn="just">
              <a:buNone/>
            </a:pPr>
            <a:endParaRPr lang="es-MX" sz="1500" dirty="0">
              <a:latin typeface="Malgun Gothic" pitchFamily="34" charset="-127"/>
              <a:ea typeface="Malgun Gothic" pitchFamily="34" charset="-127"/>
            </a:endParaRPr>
          </a:p>
          <a:p>
            <a:pPr marL="0" indent="0" algn="just">
              <a:buNone/>
            </a:pPr>
            <a:endParaRPr lang="es-MX" sz="1500" dirty="0">
              <a:latin typeface="Malgun Gothic" pitchFamily="34" charset="-127"/>
              <a:ea typeface="Malgun Gothic" pitchFamily="34" charset="-127"/>
            </a:endParaRPr>
          </a:p>
          <a:p>
            <a:pPr marL="0" indent="0" algn="just">
              <a:buNone/>
            </a:pPr>
            <a:endParaRPr lang="es-MX" sz="1500" dirty="0">
              <a:latin typeface="Malgun Gothic" pitchFamily="34" charset="-127"/>
              <a:ea typeface="Malgun Gothic" pitchFamily="34" charset="-127"/>
            </a:endParaRPr>
          </a:p>
          <a:p>
            <a:pPr marL="0" indent="0" algn="just">
              <a:buNone/>
            </a:pPr>
            <a:endParaRPr lang="es-MX" sz="1500" dirty="0">
              <a:latin typeface="Malgun Gothic" pitchFamily="34" charset="-127"/>
              <a:ea typeface="Malgun Gothic" pitchFamily="34" charset="-127"/>
            </a:endParaRPr>
          </a:p>
          <a:p>
            <a:pPr marL="0" indent="0" algn="just">
              <a:buNone/>
            </a:pPr>
            <a:endParaRPr lang="es-MX" sz="1500" dirty="0">
              <a:latin typeface="Malgun Gothic" pitchFamily="34" charset="-127"/>
              <a:ea typeface="Malgun Gothic" pitchFamily="34" charset="-127"/>
            </a:endParaRPr>
          </a:p>
        </p:txBody>
      </p:sp>
      <p:sp>
        <p:nvSpPr>
          <p:cNvPr id="2" name="1 Marcador de pie de página"/>
          <p:cNvSpPr>
            <a:spLocks noGrp="1"/>
          </p:cNvSpPr>
          <p:nvPr>
            <p:ph type="ftr" sz="quarter" idx="11"/>
          </p:nvPr>
        </p:nvSpPr>
        <p:spPr>
          <a:xfrm>
            <a:off x="2348880" y="8460432"/>
            <a:ext cx="2171700" cy="486833"/>
          </a:xfrm>
        </p:spPr>
        <p:txBody>
          <a:bodyPr/>
          <a:lstStyle/>
          <a:p>
            <a:r>
              <a:rPr lang="es-ES" b="1" dirty="0" smtClean="0">
                <a:solidFill>
                  <a:schemeClr val="tx1"/>
                </a:solidFill>
              </a:rPr>
              <a:t>39</a:t>
            </a:r>
            <a:endParaRPr lang="es-MX" b="1" dirty="0">
              <a:solidFill>
                <a:schemeClr val="tx1"/>
              </a:solidFill>
            </a:endParaRPr>
          </a:p>
        </p:txBody>
      </p:sp>
    </p:spTree>
    <p:extLst>
      <p:ext uri="{BB962C8B-B14F-4D97-AF65-F5344CB8AC3E}">
        <p14:creationId xmlns:p14="http://schemas.microsoft.com/office/powerpoint/2010/main" val="746377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8760" y="3923928"/>
            <a:ext cx="4536504" cy="792088"/>
          </a:xfrm>
        </p:spPr>
        <p:txBody>
          <a:bodyPr>
            <a:noAutofit/>
          </a:bodyPr>
          <a:lstStyle/>
          <a:p>
            <a:pPr marL="0" indent="0">
              <a:buNone/>
            </a:pPr>
            <a:r>
              <a:rPr lang="es-ES" sz="2200" dirty="0" smtClean="0">
                <a:solidFill>
                  <a:schemeClr val="bg1"/>
                </a:solidFill>
                <a:effectLst>
                  <a:outerShdw blurRad="38100" dist="38100" dir="2700000" algn="tl">
                    <a:srgbClr val="000000">
                      <a:alpha val="43137"/>
                    </a:srgbClr>
                  </a:outerShdw>
                </a:effectLst>
                <a:latin typeface="Rockwell Extra Bold" pitchFamily="18" charset="0"/>
              </a:rPr>
              <a:t>A G R A D E C I M I E N T O S </a:t>
            </a:r>
            <a:endParaRPr lang="es-MX" sz="2200" dirty="0">
              <a:solidFill>
                <a:schemeClr val="bg1"/>
              </a:solidFill>
              <a:effectLst>
                <a:outerShdw blurRad="38100" dist="38100" dir="2700000" algn="tl">
                  <a:srgbClr val="000000">
                    <a:alpha val="43137"/>
                  </a:srgbClr>
                </a:outerShdw>
              </a:effectLst>
              <a:latin typeface="Rockwell Extra Bold" pitchFamily="18" charset="0"/>
            </a:endParaRPr>
          </a:p>
        </p:txBody>
      </p:sp>
      <p:sp>
        <p:nvSpPr>
          <p:cNvPr id="4" name="3 Marcador de pie de página"/>
          <p:cNvSpPr>
            <a:spLocks noGrp="1"/>
          </p:cNvSpPr>
          <p:nvPr>
            <p:ph type="ftr" sz="quarter" idx="11"/>
          </p:nvPr>
        </p:nvSpPr>
        <p:spPr/>
        <p:txBody>
          <a:bodyPr/>
          <a:lstStyle/>
          <a:p>
            <a:r>
              <a:rPr lang="es-ES" b="1" dirty="0">
                <a:solidFill>
                  <a:schemeClr val="tx1"/>
                </a:solidFill>
              </a:rPr>
              <a:t>4</a:t>
            </a:r>
            <a:endParaRPr lang="es-MX" b="1" dirty="0">
              <a:solidFill>
                <a:schemeClr val="tx1"/>
              </a:solidFill>
            </a:endParaRPr>
          </a:p>
        </p:txBody>
      </p:sp>
    </p:spTree>
    <p:extLst>
      <p:ext uri="{BB962C8B-B14F-4D97-AF65-F5344CB8AC3E}">
        <p14:creationId xmlns:p14="http://schemas.microsoft.com/office/powerpoint/2010/main" val="2736526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332656" y="3347864"/>
            <a:ext cx="6172200" cy="1524000"/>
          </a:xfrm>
        </p:spPr>
        <p:txBody>
          <a:bodyPr>
            <a:noAutofit/>
          </a:bodyPr>
          <a:lstStyle/>
          <a:p>
            <a:pPr marL="0" indent="0">
              <a:buNone/>
            </a:pPr>
            <a:r>
              <a:rPr lang="es-ES" sz="2200" dirty="0" smtClean="0">
                <a:solidFill>
                  <a:schemeClr val="bg1"/>
                </a:solidFill>
                <a:latin typeface="Rockwell Extra Bold" pitchFamily="18" charset="0"/>
              </a:rPr>
              <a:t> T R A B A J O</a:t>
            </a:r>
            <a:br>
              <a:rPr lang="es-ES" sz="2200" dirty="0" smtClean="0">
                <a:solidFill>
                  <a:schemeClr val="bg1"/>
                </a:solidFill>
                <a:latin typeface="Rockwell Extra Bold" pitchFamily="18" charset="0"/>
              </a:rPr>
            </a:br>
            <a:r>
              <a:rPr lang="es-ES" sz="2200" dirty="0" smtClean="0">
                <a:solidFill>
                  <a:schemeClr val="bg1"/>
                </a:solidFill>
                <a:latin typeface="Rockwell Extra Bold" pitchFamily="18" charset="0"/>
              </a:rPr>
              <a:t/>
            </a:r>
            <a:br>
              <a:rPr lang="es-ES" sz="2200" dirty="0" smtClean="0">
                <a:solidFill>
                  <a:schemeClr val="bg1"/>
                </a:solidFill>
                <a:latin typeface="Rockwell Extra Bold" pitchFamily="18" charset="0"/>
              </a:rPr>
            </a:br>
            <a:r>
              <a:rPr lang="es-ES" sz="2200" dirty="0" smtClean="0">
                <a:solidFill>
                  <a:schemeClr val="bg1"/>
                </a:solidFill>
                <a:latin typeface="Rockwell Extra Bold" pitchFamily="18" charset="0"/>
              </a:rPr>
              <a:t>  I N S T I T U C I O N A L</a:t>
            </a:r>
            <a:endParaRPr lang="es-MX" sz="2200" dirty="0">
              <a:solidFill>
                <a:schemeClr val="bg1"/>
              </a:solidFill>
              <a:latin typeface="Rockwell Extra Bold" pitchFamily="18" charset="0"/>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40</a:t>
            </a:r>
            <a:endParaRPr lang="es-MX" b="1" dirty="0">
              <a:solidFill>
                <a:schemeClr val="tx1"/>
              </a:solidFill>
            </a:endParaRPr>
          </a:p>
        </p:txBody>
      </p:sp>
    </p:spTree>
    <p:extLst>
      <p:ext uri="{BB962C8B-B14F-4D97-AF65-F5344CB8AC3E}">
        <p14:creationId xmlns:p14="http://schemas.microsoft.com/office/powerpoint/2010/main" val="69695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525344" cy="9144000"/>
          </a:xfrm>
        </p:spPr>
        <p:txBody>
          <a:bodyPr>
            <a:normAutofit/>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r>
              <a:rPr lang="es-ES" sz="2200" b="1" dirty="0" smtClean="0">
                <a:solidFill>
                  <a:schemeClr val="accent6"/>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Una vivienda con escrituras </a:t>
            </a:r>
            <a:endParaRPr lang="es-ES" sz="1400" dirty="0" smtClean="0">
              <a:solidFill>
                <a:schemeClr val="bg1">
                  <a:lumMod val="50000"/>
                </a:schemeClr>
              </a:solidFill>
              <a:latin typeface="Malgun Gothic" pitchFamily="34" charset="-127"/>
              <a:ea typeface="Malgun Gothic" pitchFamily="34" charset="-127"/>
            </a:endParaRP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1400" b="1" dirty="0" smtClean="0">
                <a:solidFill>
                  <a:schemeClr val="accent6"/>
                </a:solidFill>
                <a:latin typeface="Malgun Gothic" pitchFamily="34" charset="-127"/>
                <a:ea typeface="Malgun Gothic" pitchFamily="34" charset="-127"/>
              </a:rPr>
              <a:t>	</a:t>
            </a:r>
            <a:r>
              <a:rPr lang="es-ES" sz="1400" b="1" dirty="0" smtClean="0">
                <a:solidFill>
                  <a:schemeClr val="accent6"/>
                </a:solidFill>
                <a:latin typeface="Century Gothic" pitchFamily="34" charset="0"/>
                <a:ea typeface="Malgun Gothic" pitchFamily="34" charset="-127"/>
              </a:rPr>
              <a:t>L</a:t>
            </a:r>
            <a:r>
              <a:rPr lang="es-ES" sz="1400" dirty="0" smtClean="0">
                <a:latin typeface="Century Gothic" pitchFamily="34" charset="0"/>
                <a:ea typeface="Malgun Gothic" pitchFamily="34" charset="-127"/>
              </a:rPr>
              <a:t>a </a:t>
            </a:r>
            <a:r>
              <a:rPr lang="es-ES" sz="1400" dirty="0" smtClean="0">
                <a:latin typeface="Century Gothic" pitchFamily="34" charset="0"/>
              </a:rPr>
              <a:t>Comisión Municipal para la Regularización y Titulación de 	Predios Urbanos de Tlajomulco de Zúñiga, es un órgano 	encargado de vincularse y coordinarse con la Procuraduría 	de Desarrollo Urbano del Estado de Jalisco, a efecto de 	garantizar el derecho al acceso a la vivienda mediante la 	escrituración de las 	propiedades urbanas que tengan de 	manera irregular. </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En Jalisco desde no hace muchos años empezamos a realizar 	este tipo de procesos, asegurándole a muchas personas 	contar con un documento que les respalde lo que por mucho 	tiempo han construido a base de esfuerzo, dedicación y 	sacrificio. Tlajomulco no se quedó atrás, pues estamos en la 	misma ruta del compromiso con nuestra gente, pues hemos 	dado grandes y grandiosos resultados en la regularización y 	titulación de predios 	urbanos, arrojando gran satisfacción y 	gratitud por parte de la población </a:t>
            </a:r>
            <a:r>
              <a:rPr lang="es-ES" sz="1400" dirty="0" err="1" smtClean="0">
                <a:latin typeface="Century Gothic" pitchFamily="34" charset="0"/>
                <a:ea typeface="Malgun Gothic" pitchFamily="34" charset="-127"/>
              </a:rPr>
              <a:t>tlajomulquense</a:t>
            </a:r>
            <a:r>
              <a:rPr lang="es-ES" sz="1400" dirty="0" smtClean="0">
                <a:latin typeface="Century Gothic" pitchFamily="34" charset="0"/>
                <a:ea typeface="Malgun Gothic" pitchFamily="34" charset="-127"/>
              </a:rPr>
              <a:t>.</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Como Regidora perteneciente al grupo edilicio de 	Movimiento Ciudadano, de acuerdo con la constancia de 	mayoría emitida por 	el IEPC Jalisco, y con fundamento en lo 	establecido por las legislaciones estatales y los ordenamientos 	municipales, me integré a esta Comisión como representante 	de Movimiento Ciudadano en este Municipio, impulsando con 	gran honor importantes proyectos, como lo son:</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Escuelas públicas;</a:t>
            </a:r>
          </a:p>
          <a:p>
            <a:pPr marL="0" lvl="0" indent="0" algn="just">
              <a:buNone/>
            </a:pPr>
            <a:r>
              <a:rPr lang="es-ES" sz="1400" dirty="0" smtClean="0">
                <a:latin typeface="Century Gothic" pitchFamily="34" charset="0"/>
                <a:ea typeface="Malgun Gothic" pitchFamily="34" charset="-127"/>
              </a:rPr>
              <a:t>	Plazas públicas;</a:t>
            </a:r>
          </a:p>
          <a:p>
            <a:pPr marL="0" lvl="0" indent="0" algn="just">
              <a:buNone/>
            </a:pPr>
            <a:r>
              <a:rPr lang="es-ES" sz="1400" dirty="0" smtClean="0">
                <a:latin typeface="Century Gothic" pitchFamily="34" charset="0"/>
                <a:ea typeface="Malgun Gothic" pitchFamily="34" charset="-127"/>
              </a:rPr>
              <a:t>	Mercados municipales;</a:t>
            </a:r>
          </a:p>
          <a:p>
            <a:pPr marL="0" lvl="0" indent="0" algn="just">
              <a:buNone/>
            </a:pPr>
            <a:r>
              <a:rPr lang="es-ES" sz="1400" dirty="0" smtClean="0">
                <a:latin typeface="Century Gothic" pitchFamily="34" charset="0"/>
                <a:ea typeface="Malgun Gothic" pitchFamily="34" charset="-127"/>
              </a:rPr>
              <a:t>	Instalaciones municipales;</a:t>
            </a:r>
          </a:p>
          <a:p>
            <a:pPr marL="0" lvl="0" indent="0" algn="just">
              <a:buNone/>
            </a:pPr>
            <a:r>
              <a:rPr lang="es-ES" sz="1400" dirty="0" smtClean="0">
                <a:latin typeface="Century Gothic" pitchFamily="34" charset="0"/>
                <a:ea typeface="Malgun Gothic" pitchFamily="34" charset="-127"/>
              </a:rPr>
              <a:t>	Predios de dominio público;</a:t>
            </a:r>
          </a:p>
          <a:p>
            <a:pPr marL="0" lvl="0" indent="0" algn="just">
              <a:buNone/>
            </a:pPr>
            <a:r>
              <a:rPr lang="es-ES" sz="1400" dirty="0" smtClean="0">
                <a:latin typeface="Century Gothic" pitchFamily="34" charset="0"/>
                <a:ea typeface="Malgun Gothic" pitchFamily="34" charset="-127"/>
              </a:rPr>
              <a:t>	Predios urbanos de propiedad privada; y</a:t>
            </a:r>
          </a:p>
          <a:p>
            <a:pPr marL="0" lvl="0" indent="0" algn="just">
              <a:buNone/>
            </a:pPr>
            <a:r>
              <a:rPr lang="es-ES" sz="1400" dirty="0" smtClean="0">
                <a:latin typeface="Century Gothic" pitchFamily="34" charset="0"/>
                <a:ea typeface="Malgun Gothic" pitchFamily="34" charset="-127"/>
              </a:rPr>
              <a:t>	Entre otros. </a:t>
            </a: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4" name="3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16200000">
            <a:off x="5556361" y="6765119"/>
            <a:ext cx="1550542" cy="1052736"/>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41</a:t>
            </a:r>
            <a:endParaRPr lang="es-MX" b="1" dirty="0">
              <a:solidFill>
                <a:schemeClr val="tx1"/>
              </a:solidFill>
            </a:endParaRPr>
          </a:p>
        </p:txBody>
      </p:sp>
    </p:spTree>
    <p:extLst>
      <p:ext uri="{BB962C8B-B14F-4D97-AF65-F5344CB8AC3E}">
        <p14:creationId xmlns:p14="http://schemas.microsoft.com/office/powerpoint/2010/main" val="39797286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1049"/>
          <a:stretch/>
        </p:blipFill>
        <p:spPr>
          <a:xfrm rot="5400000">
            <a:off x="-1140609" y="1145390"/>
            <a:ext cx="9143999" cy="6853217"/>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42</a:t>
            </a:r>
            <a:endParaRPr lang="es-MX" b="1" dirty="0">
              <a:solidFill>
                <a:schemeClr val="tx1"/>
              </a:solidFill>
            </a:endParaRPr>
          </a:p>
        </p:txBody>
      </p:sp>
    </p:spTree>
    <p:extLst>
      <p:ext uri="{BB962C8B-B14F-4D97-AF65-F5344CB8AC3E}">
        <p14:creationId xmlns:p14="http://schemas.microsoft.com/office/powerpoint/2010/main" val="19973905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580" t="14802" r="50000" b="35263"/>
          <a:stretch/>
        </p:blipFill>
        <p:spPr>
          <a:xfrm rot="4318859">
            <a:off x="1381151" y="925721"/>
            <a:ext cx="119980" cy="174067"/>
          </a:xfrm>
          <a:prstGeom prst="rect">
            <a:avLst/>
          </a:prstGeom>
        </p:spPr>
      </p:pic>
      <p:sp>
        <p:nvSpPr>
          <p:cNvPr id="3" name="2 Marcador de contenido"/>
          <p:cNvSpPr>
            <a:spLocks noGrp="1"/>
          </p:cNvSpPr>
          <p:nvPr>
            <p:ph idx="1"/>
          </p:nvPr>
        </p:nvSpPr>
        <p:spPr>
          <a:xfrm>
            <a:off x="0" y="0"/>
            <a:ext cx="6453336" cy="9144000"/>
          </a:xfrm>
        </p:spPr>
        <p:txBody>
          <a:bodyPr>
            <a:normAutofit lnSpcReduction="10000"/>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r>
              <a:rPr lang="es-ES" sz="2200" b="1" dirty="0" smtClean="0">
                <a:solidFill>
                  <a:schemeClr val="accent6"/>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Mayores oportunidades para 	nuestro cuerpo de seguridad 	publica</a:t>
            </a: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2000" b="1" dirty="0" smtClean="0">
                <a:solidFill>
                  <a:schemeClr val="accent6"/>
                </a:solidFill>
                <a:latin typeface="Malgun Gothic" pitchFamily="34" charset="-127"/>
                <a:ea typeface="Malgun Gothic" pitchFamily="34" charset="-127"/>
              </a:rPr>
              <a:t>	</a:t>
            </a:r>
            <a:r>
              <a:rPr lang="es-ES" sz="1400" b="1" dirty="0" smtClean="0">
                <a:solidFill>
                  <a:schemeClr val="accent6"/>
                </a:solidFill>
                <a:latin typeface="Century Gothic" pitchFamily="34" charset="0"/>
                <a:ea typeface="Malgun Gothic" pitchFamily="34" charset="-127"/>
              </a:rPr>
              <a:t>E</a:t>
            </a:r>
            <a:r>
              <a:rPr lang="es-ES" sz="1400" dirty="0" smtClean="0">
                <a:latin typeface="Century Gothic" pitchFamily="34" charset="0"/>
                <a:ea typeface="Malgun Gothic" pitchFamily="34" charset="-127"/>
              </a:rPr>
              <a:t>l</a:t>
            </a:r>
            <a:r>
              <a:rPr lang="es-ES" sz="1400" b="1" dirty="0" smtClean="0">
                <a:solidFill>
                  <a:schemeClr val="accent6"/>
                </a:solidFill>
                <a:latin typeface="Century Gothic" pitchFamily="34" charset="0"/>
                <a:ea typeface="Malgun Gothic" pitchFamily="34" charset="-127"/>
              </a:rPr>
              <a:t> </a:t>
            </a:r>
            <a:r>
              <a:rPr lang="es-ES" sz="1400" dirty="0" smtClean="0">
                <a:latin typeface="Century Gothic" pitchFamily="34" charset="0"/>
                <a:ea typeface="Malgun Gothic" pitchFamily="34" charset="-127"/>
              </a:rPr>
              <a:t>servicio de Carrera Policial es </a:t>
            </a:r>
            <a:r>
              <a:rPr lang="es-ES" sz="1400" dirty="0">
                <a:latin typeface="Century Gothic" pitchFamily="34" charset="0"/>
                <a:ea typeface="Malgun Gothic" pitchFamily="34" charset="-127"/>
              </a:rPr>
              <a:t>el mecanismo de carácter </a:t>
            </a:r>
            <a:r>
              <a:rPr lang="es-ES" sz="1400" dirty="0" smtClean="0">
                <a:latin typeface="Century Gothic" pitchFamily="34" charset="0"/>
                <a:ea typeface="Malgun Gothic" pitchFamily="34" charset="-127"/>
              </a:rPr>
              <a:t>	obligatorio y </a:t>
            </a:r>
            <a:r>
              <a:rPr lang="es-ES" sz="1400" dirty="0">
                <a:latin typeface="Century Gothic" pitchFamily="34" charset="0"/>
                <a:ea typeface="Malgun Gothic" pitchFamily="34" charset="-127"/>
              </a:rPr>
              <a:t>permanente que garantiza la igualdad de </a:t>
            </a:r>
            <a:r>
              <a:rPr lang="es-ES" sz="1400" dirty="0" smtClean="0">
                <a:latin typeface="Century Gothic" pitchFamily="34" charset="0"/>
                <a:ea typeface="Malgun Gothic" pitchFamily="34" charset="-127"/>
              </a:rPr>
              <a:t>	oportunidades </a:t>
            </a:r>
            <a:r>
              <a:rPr lang="es-ES" sz="1400" dirty="0">
                <a:latin typeface="Century Gothic" pitchFamily="34" charset="0"/>
                <a:ea typeface="Malgun Gothic" pitchFamily="34" charset="-127"/>
              </a:rPr>
              <a:t>en el </a:t>
            </a:r>
            <a:r>
              <a:rPr lang="es-ES" sz="1400" dirty="0" smtClean="0">
                <a:latin typeface="Century Gothic" pitchFamily="34" charset="0"/>
                <a:ea typeface="Malgun Gothic" pitchFamily="34" charset="-127"/>
              </a:rPr>
              <a:t>ingreso </a:t>
            </a:r>
            <a:r>
              <a:rPr lang="es-ES" sz="1400" dirty="0">
                <a:latin typeface="Century Gothic" pitchFamily="34" charset="0"/>
                <a:ea typeface="Malgun Gothic" pitchFamily="34" charset="-127"/>
              </a:rPr>
              <a:t>de nuevo personal, en el </a:t>
            </a:r>
            <a:r>
              <a:rPr lang="es-ES" sz="1400" dirty="0" smtClean="0">
                <a:latin typeface="Century Gothic" pitchFamily="34" charset="0"/>
                <a:ea typeface="Malgun Gothic" pitchFamily="34" charset="-127"/>
              </a:rPr>
              <a:t>	desempeño </a:t>
            </a:r>
            <a:r>
              <a:rPr lang="es-ES" sz="1400" dirty="0">
                <a:latin typeface="Century Gothic" pitchFamily="34" charset="0"/>
                <a:ea typeface="Malgun Gothic" pitchFamily="34" charset="-127"/>
              </a:rPr>
              <a:t>del personal en activo y </a:t>
            </a:r>
            <a:r>
              <a:rPr lang="es-ES" sz="1400" dirty="0" smtClean="0">
                <a:latin typeface="Century Gothic" pitchFamily="34" charset="0"/>
                <a:ea typeface="Malgun Gothic" pitchFamily="34" charset="-127"/>
              </a:rPr>
              <a:t>en </a:t>
            </a:r>
            <a:r>
              <a:rPr lang="es-ES" sz="1400" dirty="0">
                <a:latin typeface="Century Gothic" pitchFamily="34" charset="0"/>
                <a:ea typeface="Malgun Gothic" pitchFamily="34" charset="-127"/>
              </a:rPr>
              <a:t>la terminación de su </a:t>
            </a:r>
            <a:r>
              <a:rPr lang="es-ES" sz="1400" dirty="0" smtClean="0">
                <a:latin typeface="Century Gothic" pitchFamily="34" charset="0"/>
                <a:ea typeface="Malgun Gothic" pitchFamily="34" charset="-127"/>
              </a:rPr>
              <a:t>	carrera</a:t>
            </a:r>
            <a:r>
              <a:rPr lang="es-ES" sz="1400" dirty="0">
                <a:latin typeface="Century Gothic" pitchFamily="34" charset="0"/>
                <a:ea typeface="Malgun Gothic" pitchFamily="34" charset="-127"/>
              </a:rPr>
              <a:t>, de manera planificada y con sujeción </a:t>
            </a:r>
            <a:r>
              <a:rPr lang="es-ES" sz="1400" dirty="0" smtClean="0">
                <a:latin typeface="Century Gothic" pitchFamily="34" charset="0"/>
                <a:ea typeface="Malgun Gothic" pitchFamily="34" charset="-127"/>
              </a:rPr>
              <a:t>a </a:t>
            </a:r>
            <a:r>
              <a:rPr lang="es-ES" sz="1400" dirty="0">
                <a:latin typeface="Century Gothic" pitchFamily="34" charset="0"/>
                <a:ea typeface="Malgun Gothic" pitchFamily="34" charset="-127"/>
              </a:rPr>
              <a:t>Derecho </a:t>
            </a:r>
            <a:r>
              <a:rPr lang="es-ES" sz="1400" dirty="0" smtClean="0">
                <a:latin typeface="Century Gothic" pitchFamily="34" charset="0"/>
                <a:ea typeface="Malgun Gothic" pitchFamily="34" charset="-127"/>
              </a:rPr>
              <a:t>	con </a:t>
            </a:r>
            <a:r>
              <a:rPr lang="es-ES" sz="1400" dirty="0">
                <a:latin typeface="Century Gothic" pitchFamily="34" charset="0"/>
                <a:ea typeface="Malgun Gothic" pitchFamily="34" charset="-127"/>
              </a:rPr>
              <a:t>base </a:t>
            </a:r>
            <a:r>
              <a:rPr lang="es-ES" sz="1400" dirty="0" smtClean="0">
                <a:latin typeface="Century Gothic" pitchFamily="34" charset="0"/>
                <a:ea typeface="Malgun Gothic" pitchFamily="34" charset="-127"/>
              </a:rPr>
              <a:t>	en </a:t>
            </a:r>
            <a:r>
              <a:rPr lang="es-ES" sz="1400" dirty="0">
                <a:latin typeface="Century Gothic" pitchFamily="34" charset="0"/>
                <a:ea typeface="Malgun Gothic" pitchFamily="34" charset="-127"/>
              </a:rPr>
              <a:t>el mérito, la capacidad y la evaluación </a:t>
            </a:r>
            <a:r>
              <a:rPr lang="es-ES" sz="1400" dirty="0" smtClean="0">
                <a:latin typeface="Century Gothic" pitchFamily="34" charset="0"/>
                <a:ea typeface="Malgun Gothic" pitchFamily="34" charset="-127"/>
              </a:rPr>
              <a:t>	periódica </a:t>
            </a:r>
            <a:r>
              <a:rPr lang="es-ES" sz="1400" dirty="0">
                <a:latin typeface="Century Gothic" pitchFamily="34" charset="0"/>
                <a:ea typeface="Malgun Gothic" pitchFamily="34" charset="-127"/>
              </a:rPr>
              <a:t>y continua. </a:t>
            </a:r>
            <a:endParaRPr lang="es-ES" sz="1400" dirty="0" smtClean="0">
              <a:latin typeface="Century Gothic" pitchFamily="34" charset="0"/>
              <a:ea typeface="Malgun Gothic" pitchFamily="34" charset="-127"/>
            </a:endParaRPr>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Como integrante de la Comisión Municipal del Servicio 	Profesional de Carrera Policial tenemos una gran 	responsabilidad, puesto que somos quienes establecemos </a:t>
            </a:r>
            <a:r>
              <a:rPr lang="es-ES" sz="1400" dirty="0">
                <a:latin typeface="Century Gothic" pitchFamily="34" charset="0"/>
                <a:ea typeface="Malgun Gothic" pitchFamily="34" charset="-127"/>
              </a:rPr>
              <a:t>el </a:t>
            </a:r>
            <a:r>
              <a:rPr lang="es-ES" sz="1400" dirty="0" smtClean="0">
                <a:latin typeface="Century Gothic" pitchFamily="34" charset="0"/>
                <a:ea typeface="Malgun Gothic" pitchFamily="34" charset="-127"/>
              </a:rPr>
              <a:t>	mecanismo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planeación </a:t>
            </a:r>
            <a:r>
              <a:rPr lang="es-ES" sz="1400" dirty="0">
                <a:latin typeface="Century Gothic" pitchFamily="34" charset="0"/>
                <a:ea typeface="Malgun Gothic" pitchFamily="34" charset="-127"/>
              </a:rPr>
              <a:t>para el </a:t>
            </a:r>
            <a:r>
              <a:rPr lang="es-ES" sz="1400" dirty="0" smtClean="0">
                <a:latin typeface="Century Gothic" pitchFamily="34" charset="0"/>
                <a:ea typeface="Malgun Gothic" pitchFamily="34" charset="-127"/>
              </a:rPr>
              <a:t>eficiente </a:t>
            </a:r>
            <a:r>
              <a:rPr lang="es-ES" sz="1400" dirty="0">
                <a:latin typeface="Century Gothic" pitchFamily="34" charset="0"/>
                <a:ea typeface="Malgun Gothic" pitchFamily="34" charset="-127"/>
              </a:rPr>
              <a:t>ejercicio </a:t>
            </a:r>
            <a:r>
              <a:rPr lang="es-ES" sz="1400" dirty="0" smtClean="0">
                <a:latin typeface="Century Gothic" pitchFamily="34" charset="0"/>
                <a:ea typeface="Malgun Gothic" pitchFamily="34" charset="-127"/>
              </a:rPr>
              <a:t>	ordenado </a:t>
            </a:r>
            <a:r>
              <a:rPr lang="es-ES" sz="1400" dirty="0">
                <a:latin typeface="Century Gothic" pitchFamily="34" charset="0"/>
                <a:ea typeface="Malgun Gothic" pitchFamily="34" charset="-127"/>
              </a:rPr>
              <a:t>por el mismo </a:t>
            </a:r>
            <a:r>
              <a:rPr lang="es-ES" sz="1400" dirty="0" smtClean="0">
                <a:latin typeface="Century Gothic" pitchFamily="34" charset="0"/>
                <a:ea typeface="Malgun Gothic" pitchFamily="34" charset="-127"/>
              </a:rPr>
              <a:t>Servicio, determinando los </a:t>
            </a:r>
            <a:r>
              <a:rPr lang="es-ES" sz="1400" dirty="0">
                <a:latin typeface="Century Gothic" pitchFamily="34" charset="0"/>
                <a:ea typeface="Malgun Gothic" pitchFamily="34" charset="-127"/>
              </a:rPr>
              <a:t>tiempos, </a:t>
            </a:r>
            <a:r>
              <a:rPr lang="es-ES" sz="1400" dirty="0" smtClean="0">
                <a:latin typeface="Century Gothic" pitchFamily="34" charset="0"/>
                <a:ea typeface="Malgun Gothic" pitchFamily="34" charset="-127"/>
              </a:rPr>
              <a:t>	criterios  </a:t>
            </a:r>
            <a:r>
              <a:rPr lang="es-ES" sz="1400" dirty="0">
                <a:latin typeface="Century Gothic" pitchFamily="34" charset="0"/>
                <a:ea typeface="Malgun Gothic" pitchFamily="34" charset="-127"/>
              </a:rPr>
              <a:t>y las </a:t>
            </a:r>
            <a:r>
              <a:rPr lang="es-ES" sz="1400" dirty="0" smtClean="0">
                <a:latin typeface="Century Gothic" pitchFamily="34" charset="0"/>
                <a:ea typeface="Malgun Gothic" pitchFamily="34" charset="-127"/>
              </a:rPr>
              <a:t>condiciones </a:t>
            </a:r>
            <a:r>
              <a:rPr lang="es-ES" sz="1400" dirty="0">
                <a:latin typeface="Century Gothic" pitchFamily="34" charset="0"/>
                <a:ea typeface="Malgun Gothic" pitchFamily="34" charset="-127"/>
              </a:rPr>
              <a:t>en las que en </a:t>
            </a:r>
            <a:r>
              <a:rPr lang="es-ES" sz="1400" dirty="0" smtClean="0">
                <a:latin typeface="Century Gothic" pitchFamily="34" charset="0"/>
                <a:ea typeface="Malgun Gothic" pitchFamily="34" charset="-127"/>
              </a:rPr>
              <a:t>coordinación </a:t>
            </a:r>
            <a:r>
              <a:rPr lang="es-ES" sz="1400" dirty="0">
                <a:latin typeface="Century Gothic" pitchFamily="34" charset="0"/>
                <a:ea typeface="Malgun Gothic" pitchFamily="34" charset="-127"/>
              </a:rPr>
              <a:t>con el </a:t>
            </a:r>
            <a:r>
              <a:rPr lang="es-ES" sz="1400" dirty="0" smtClean="0">
                <a:latin typeface="Century Gothic" pitchFamily="34" charset="0"/>
                <a:ea typeface="Malgun Gothic" pitchFamily="34" charset="-127"/>
              </a:rPr>
              <a:t>	Centro de </a:t>
            </a:r>
            <a:r>
              <a:rPr lang="es-ES" sz="1400" dirty="0">
                <a:latin typeface="Century Gothic" pitchFamily="34" charset="0"/>
                <a:ea typeface="Malgun Gothic" pitchFamily="34" charset="-127"/>
              </a:rPr>
              <a:t>Evaluación </a:t>
            </a:r>
            <a:r>
              <a:rPr lang="es-ES" sz="1400" dirty="0" smtClean="0">
                <a:latin typeface="Century Gothic" pitchFamily="34" charset="0"/>
                <a:ea typeface="Malgun Gothic" pitchFamily="34" charset="-127"/>
              </a:rPr>
              <a:t>y Control </a:t>
            </a:r>
            <a:r>
              <a:rPr lang="es-ES" sz="1400" dirty="0">
                <a:latin typeface="Century Gothic" pitchFamily="34" charset="0"/>
                <a:ea typeface="Malgun Gothic" pitchFamily="34" charset="-127"/>
              </a:rPr>
              <a:t>de Confianza, </a:t>
            </a:r>
            <a:r>
              <a:rPr lang="es-ES" sz="1400" dirty="0" smtClean="0">
                <a:latin typeface="Century Gothic" pitchFamily="34" charset="0"/>
                <a:ea typeface="Malgun Gothic" pitchFamily="34" charset="-127"/>
              </a:rPr>
              <a:t>el </a:t>
            </a:r>
            <a:r>
              <a:rPr lang="es-ES" sz="1400" dirty="0">
                <a:latin typeface="Century Gothic" pitchFamily="34" charset="0"/>
                <a:ea typeface="Malgun Gothic" pitchFamily="34" charset="-127"/>
              </a:rPr>
              <a:t>Instituto de </a:t>
            </a:r>
            <a:r>
              <a:rPr lang="es-ES" sz="1400" dirty="0" smtClean="0">
                <a:latin typeface="Century Gothic" pitchFamily="34" charset="0"/>
                <a:ea typeface="Malgun Gothic" pitchFamily="34" charset="-127"/>
              </a:rPr>
              <a:t>	Formación </a:t>
            </a:r>
            <a:r>
              <a:rPr lang="es-ES" sz="1400" dirty="0">
                <a:latin typeface="Century Gothic" pitchFamily="34" charset="0"/>
                <a:ea typeface="Malgun Gothic" pitchFamily="34" charset="-127"/>
              </a:rPr>
              <a:t>y Profesionalización, y demás centros de </a:t>
            </a:r>
            <a:r>
              <a:rPr lang="es-ES" sz="1400" dirty="0" smtClean="0">
                <a:latin typeface="Century Gothic" pitchFamily="34" charset="0"/>
                <a:ea typeface="Malgun Gothic" pitchFamily="34" charset="-127"/>
              </a:rPr>
              <a:t>	formación</a:t>
            </a:r>
            <a:r>
              <a:rPr lang="es-ES" sz="1400" dirty="0">
                <a:latin typeface="Century Gothic" pitchFamily="34" charset="0"/>
                <a:ea typeface="Malgun Gothic" pitchFamily="34" charset="-127"/>
              </a:rPr>
              <a:t>, con los que se tenga convenio, se tengan </a:t>
            </a:r>
            <a:r>
              <a:rPr lang="es-ES" sz="1400" dirty="0" smtClean="0">
                <a:latin typeface="Century Gothic" pitchFamily="34" charset="0"/>
                <a:ea typeface="Malgun Gothic" pitchFamily="34" charset="-127"/>
              </a:rPr>
              <a:t>que 	implementar </a:t>
            </a:r>
            <a:r>
              <a:rPr lang="es-ES" sz="1400" dirty="0">
                <a:latin typeface="Century Gothic" pitchFamily="34" charset="0"/>
                <a:ea typeface="Malgun Gothic" pitchFamily="34" charset="-127"/>
              </a:rPr>
              <a:t>los periodos de reclutamiento, formación inicial, </a:t>
            </a:r>
            <a:r>
              <a:rPr lang="es-ES" sz="1400" dirty="0" smtClean="0">
                <a:latin typeface="Century Gothic" pitchFamily="34" charset="0"/>
                <a:ea typeface="Malgun Gothic" pitchFamily="34" charset="-127"/>
              </a:rPr>
              <a:t>	certificación</a:t>
            </a:r>
            <a:r>
              <a:rPr lang="es-ES" sz="1400" dirty="0">
                <a:latin typeface="Century Gothic" pitchFamily="34" charset="0"/>
                <a:ea typeface="Malgun Gothic" pitchFamily="34" charset="-127"/>
              </a:rPr>
              <a:t>, selección e ingreso; a partir de las vacantes </a:t>
            </a:r>
            <a:r>
              <a:rPr lang="es-ES" sz="1400" dirty="0" smtClean="0">
                <a:latin typeface="Century Gothic" pitchFamily="34" charset="0"/>
                <a:ea typeface="Malgun Gothic" pitchFamily="34" charset="-127"/>
              </a:rPr>
              <a:t>	que se vayan </a:t>
            </a:r>
            <a:r>
              <a:rPr lang="es-ES" sz="1400" dirty="0">
                <a:latin typeface="Century Gothic" pitchFamily="34" charset="0"/>
                <a:ea typeface="Malgun Gothic" pitchFamily="34" charset="-127"/>
              </a:rPr>
              <a:t>dando en razón de las promociones de policías </a:t>
            </a:r>
            <a:r>
              <a:rPr lang="es-ES" sz="1400" dirty="0" smtClean="0">
                <a:latin typeface="Century Gothic" pitchFamily="34" charset="0"/>
                <a:ea typeface="Malgun Gothic" pitchFamily="34" charset="-127"/>
              </a:rPr>
              <a:t>	de carrera</a:t>
            </a: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así </a:t>
            </a:r>
            <a:r>
              <a:rPr lang="es-ES" sz="1400" dirty="0">
                <a:latin typeface="Century Gothic" pitchFamily="34" charset="0"/>
                <a:ea typeface="Malgun Gothic" pitchFamily="34" charset="-127"/>
              </a:rPr>
              <a:t>como de las separaciones y retiros, de </a:t>
            </a:r>
            <a:r>
              <a:rPr lang="es-ES" sz="1400" dirty="0" smtClean="0">
                <a:latin typeface="Century Gothic" pitchFamily="34" charset="0"/>
                <a:ea typeface="Malgun Gothic" pitchFamily="34" charset="-127"/>
              </a:rPr>
              <a:t>	conformidad </a:t>
            </a:r>
            <a:r>
              <a:rPr lang="es-ES" sz="1400" dirty="0">
                <a:latin typeface="Century Gothic" pitchFamily="34" charset="0"/>
                <a:ea typeface="Malgun Gothic" pitchFamily="34" charset="-127"/>
              </a:rPr>
              <a:t>con la </a:t>
            </a:r>
            <a:r>
              <a:rPr lang="es-ES" sz="1400" dirty="0" smtClean="0">
                <a:latin typeface="Century Gothic" pitchFamily="34" charset="0"/>
                <a:ea typeface="Malgun Gothic" pitchFamily="34" charset="-127"/>
              </a:rPr>
              <a:t>aplicación </a:t>
            </a:r>
            <a:r>
              <a:rPr lang="es-ES" sz="1400" dirty="0">
                <a:latin typeface="Century Gothic" pitchFamily="34" charset="0"/>
                <a:ea typeface="Malgun Gothic" pitchFamily="34" charset="-127"/>
              </a:rPr>
              <a:t>de los planes individuales de </a:t>
            </a:r>
            <a:r>
              <a:rPr lang="es-ES" sz="1400" dirty="0" smtClean="0">
                <a:latin typeface="Century Gothic" pitchFamily="34" charset="0"/>
                <a:ea typeface="Malgun Gothic" pitchFamily="34" charset="-127"/>
              </a:rPr>
              <a:t>	carrera</a:t>
            </a:r>
            <a:r>
              <a:rPr lang="es-ES" sz="1400" dirty="0">
                <a:latin typeface="Century Gothic" pitchFamily="34" charset="0"/>
                <a:ea typeface="Malgun Gothic" pitchFamily="34" charset="-127"/>
              </a:rPr>
              <a:t>. </a:t>
            </a:r>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En estos procesos hemos reconocido mediante constancias, 	apoyos económicos y galardones, medallas al mérito civil y 	más al personal de seguridad pública, por hacer ejemplar 	uso de sus funciones como tutores del bienestar de nuestro 	Municipio y, en gran medida, del Área </a:t>
            </a:r>
            <a:r>
              <a:rPr lang="es-ES" sz="1400" dirty="0">
                <a:latin typeface="Century Gothic" pitchFamily="34" charset="0"/>
                <a:ea typeface="Malgun Gothic" pitchFamily="34" charset="-127"/>
              </a:rPr>
              <a:t>M</a:t>
            </a:r>
            <a:r>
              <a:rPr lang="es-ES" sz="1400" dirty="0" smtClean="0">
                <a:latin typeface="Century Gothic" pitchFamily="34" charset="0"/>
                <a:ea typeface="Malgun Gothic" pitchFamily="34" charset="-127"/>
              </a:rPr>
              <a:t>etropolitana de 	Guadalajara. Esto 	ha hecho que más y más elementos se 	comprometan aún más con sus tareas que a diario 	desempeñan, buscando obtener un apoyo económico o un 	reconocimiento no solo por el Gobierno, sino por la gente de 	nuestro Municipio.</a:t>
            </a:r>
          </a:p>
          <a:p>
            <a:pPr marL="0" indent="0" algn="just">
              <a:buNone/>
            </a:pPr>
            <a:endParaRPr lang="es-ES" sz="1400"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43</a:t>
            </a:r>
            <a:endParaRPr lang="es-MX" b="1" dirty="0">
              <a:solidFill>
                <a:schemeClr val="tx1"/>
              </a:solidFill>
            </a:endParaRPr>
          </a:p>
        </p:txBody>
      </p:sp>
    </p:spTree>
    <p:extLst>
      <p:ext uri="{BB962C8B-B14F-4D97-AF65-F5344CB8AC3E}">
        <p14:creationId xmlns:p14="http://schemas.microsoft.com/office/powerpoint/2010/main" val="37738333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5462" t="5573" r="27340"/>
          <a:stretch/>
        </p:blipFill>
        <p:spPr>
          <a:xfrm>
            <a:off x="0" y="-1"/>
            <a:ext cx="6858001" cy="9144857"/>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44</a:t>
            </a:r>
            <a:endParaRPr lang="es-MX" b="1" dirty="0">
              <a:solidFill>
                <a:schemeClr val="tx1"/>
              </a:solidFill>
            </a:endParaRPr>
          </a:p>
        </p:txBody>
      </p:sp>
    </p:spTree>
    <p:extLst>
      <p:ext uri="{BB962C8B-B14F-4D97-AF65-F5344CB8AC3E}">
        <p14:creationId xmlns:p14="http://schemas.microsoft.com/office/powerpoint/2010/main" val="5494033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11133"/>
          <a:stretch/>
        </p:blipFill>
        <p:spPr>
          <a:xfrm rot="5400000">
            <a:off x="-1143000" y="1143000"/>
            <a:ext cx="9144000" cy="6858000"/>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45</a:t>
            </a:r>
            <a:endParaRPr lang="es-MX" b="1" dirty="0">
              <a:solidFill>
                <a:schemeClr val="tx1"/>
              </a:solidFill>
            </a:endParaRPr>
          </a:p>
        </p:txBody>
      </p:sp>
    </p:spTree>
    <p:extLst>
      <p:ext uri="{BB962C8B-B14F-4D97-AF65-F5344CB8AC3E}">
        <p14:creationId xmlns:p14="http://schemas.microsoft.com/office/powerpoint/2010/main" val="13775724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a:off x="4315408" y="4283968"/>
            <a:ext cx="1550542" cy="1052736"/>
          </a:xfrm>
          <a:prstGeom prst="rect">
            <a:avLst/>
          </a:prstGeom>
        </p:spPr>
      </p:pic>
      <p:sp>
        <p:nvSpPr>
          <p:cNvPr id="3" name="2 Marcador de contenido"/>
          <p:cNvSpPr>
            <a:spLocks noGrp="1"/>
          </p:cNvSpPr>
          <p:nvPr>
            <p:ph idx="1"/>
          </p:nvPr>
        </p:nvSpPr>
        <p:spPr>
          <a:xfrm>
            <a:off x="0" y="0"/>
            <a:ext cx="6525344" cy="9144000"/>
          </a:xfrm>
        </p:spPr>
        <p:txBody>
          <a:bodyPr>
            <a:normAutofit/>
          </a:bodyPr>
          <a:lstStyle/>
          <a:p>
            <a:pPr marL="0" indent="0" algn="ctr">
              <a:buNone/>
            </a:pPr>
            <a:r>
              <a:rPr lang="es-ES" sz="2200" b="1" dirty="0" smtClean="0">
                <a:solidFill>
                  <a:schemeClr val="bg1">
                    <a:lumMod val="50000"/>
                  </a:schemeClr>
                </a:solidFill>
                <a:latin typeface="Rockwell Extra Bold" pitchFamily="18" charset="0"/>
                <a:ea typeface="Malgun Gothic" pitchFamily="34" charset="-127"/>
              </a:rPr>
              <a:t>     Por nuestras niñas y niños </a:t>
            </a: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2000" b="1" dirty="0" smtClean="0">
                <a:solidFill>
                  <a:schemeClr val="accent6"/>
                </a:solidFill>
                <a:latin typeface="Malgun Gothic" pitchFamily="34" charset="-127"/>
                <a:ea typeface="Malgun Gothic" pitchFamily="34" charset="-127"/>
              </a:rPr>
              <a:t>	</a:t>
            </a:r>
            <a:r>
              <a:rPr lang="es-ES" sz="1400" b="1" dirty="0" smtClean="0">
                <a:solidFill>
                  <a:schemeClr val="accent6"/>
                </a:solidFill>
                <a:latin typeface="Century Gothic" pitchFamily="34" charset="0"/>
                <a:ea typeface="Malgun Gothic" pitchFamily="34" charset="-127"/>
              </a:rPr>
              <a:t>M</a:t>
            </a:r>
            <a:r>
              <a:rPr lang="es-ES" sz="1400" dirty="0" smtClean="0">
                <a:latin typeface="Century Gothic" pitchFamily="34" charset="0"/>
                <a:ea typeface="Malgun Gothic" pitchFamily="34" charset="-127"/>
              </a:rPr>
              <a:t>ediante el Comité de Estancias infantiles hemos apoyado 	económicamente a decenas de hijas e hijos de quienes 	luchan día a día para solventar los gastos de su casa y sacar 	adelante a su familia. Sin duda, las madres y padres, en 	especial los solteros, son personas que son dignas de admirar 	y reconocer su  valentía desafiante ante la complejidad de la 	vida. </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En Tlajomulco estamos constantemente con la cercanía 	familiar, máxime de aquellas que carecen de sustento y 	requieren de un apoyo económico o de alguna otra especie. 	Por eso, aparte del apoyo económico que les damos a los 	padres y madres que tienen a sus hijas e hijos en estancias 	infantiles, apoyamos a las mismas instancias para que puedan 	pagar los seguros requeridos para cobijar de mayor manera a 	las niñas y niños.</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Seguiremos con esta lucha que nos ha traído gran satisfacción 	en ver que está dando grandes frutos. </a:t>
            </a:r>
            <a:endParaRPr lang="es-ES" sz="1400" dirty="0">
              <a:latin typeface="Century Gothic" pitchFamily="34" charset="0"/>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4" name="3 Imagen"/>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b="13549"/>
          <a:stretch/>
        </p:blipFill>
        <p:spPr>
          <a:xfrm>
            <a:off x="0" y="5173036"/>
            <a:ext cx="6887915" cy="3952568"/>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46</a:t>
            </a:r>
            <a:endParaRPr lang="es-MX" b="1" dirty="0">
              <a:solidFill>
                <a:schemeClr val="tx1"/>
              </a:solidFill>
            </a:endParaRPr>
          </a:p>
        </p:txBody>
      </p:sp>
    </p:spTree>
    <p:extLst>
      <p:ext uri="{BB962C8B-B14F-4D97-AF65-F5344CB8AC3E}">
        <p14:creationId xmlns:p14="http://schemas.microsoft.com/office/powerpoint/2010/main" val="7903077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16200000">
            <a:off x="5274889" y="7580421"/>
            <a:ext cx="1862642" cy="1264636"/>
          </a:xfrm>
          <a:prstGeom prst="rect">
            <a:avLst/>
          </a:prstGeom>
        </p:spPr>
      </p:pic>
      <p:sp>
        <p:nvSpPr>
          <p:cNvPr id="3" name="2 Marcador de contenido"/>
          <p:cNvSpPr>
            <a:spLocks noGrp="1"/>
          </p:cNvSpPr>
          <p:nvPr>
            <p:ph idx="1"/>
          </p:nvPr>
        </p:nvSpPr>
        <p:spPr>
          <a:xfrm>
            <a:off x="0" y="0"/>
            <a:ext cx="6525344" cy="9144000"/>
          </a:xfrm>
        </p:spPr>
        <p:txBody>
          <a:bodyPr>
            <a:normAutofit/>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r>
              <a:rPr lang="es-ES" sz="2200" b="1" dirty="0" smtClean="0">
                <a:solidFill>
                  <a:schemeClr val="accent6"/>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Mayores oportunidades para las 	y los agricultores</a:t>
            </a:r>
          </a:p>
          <a:p>
            <a:pPr marL="0" indent="0" algn="ctr">
              <a:buNone/>
            </a:pPr>
            <a:endParaRPr lang="es-ES" sz="1400" dirty="0" smtClean="0">
              <a:latin typeface="Malgun Gothic" pitchFamily="34" charset="-127"/>
              <a:ea typeface="Malgun Gothic" pitchFamily="34" charset="-127"/>
            </a:endParaRPr>
          </a:p>
          <a:p>
            <a:pPr marL="0" lvl="0" indent="0" algn="just">
              <a:buNone/>
            </a:pPr>
            <a:r>
              <a:rPr lang="es-ES" sz="1400" b="1" dirty="0" smtClean="0">
                <a:solidFill>
                  <a:schemeClr val="accent6"/>
                </a:solidFill>
                <a:latin typeface="Malgun Gothic" pitchFamily="34" charset="-127"/>
                <a:ea typeface="Malgun Gothic" pitchFamily="34" charset="-127"/>
              </a:rPr>
              <a:t>	</a:t>
            </a:r>
            <a:r>
              <a:rPr lang="es-ES" sz="1400" b="1" dirty="0" smtClean="0">
                <a:solidFill>
                  <a:schemeClr val="accent6"/>
                </a:solidFill>
                <a:latin typeface="Century Gothic" pitchFamily="34" charset="0"/>
                <a:ea typeface="Malgun Gothic" pitchFamily="34" charset="-127"/>
              </a:rPr>
              <a:t>L</a:t>
            </a:r>
            <a:r>
              <a:rPr lang="es-ES" sz="1400" dirty="0" smtClean="0">
                <a:latin typeface="Century Gothic" pitchFamily="34" charset="0"/>
                <a:ea typeface="Malgun Gothic" pitchFamily="34" charset="-127"/>
              </a:rPr>
              <a:t>a cal agrícola </a:t>
            </a:r>
            <a:r>
              <a:rPr lang="es-ES" sz="1400" dirty="0">
                <a:latin typeface="Century Gothic" pitchFamily="34" charset="0"/>
                <a:ea typeface="Malgun Gothic" pitchFamily="34" charset="-127"/>
              </a:rPr>
              <a:t>ayuda a neutralizar la acidez del suelo, lo que </a:t>
            </a:r>
            <a:r>
              <a:rPr lang="es-ES" sz="1400" dirty="0" smtClean="0">
                <a:latin typeface="Century Gothic" pitchFamily="34" charset="0"/>
                <a:ea typeface="Malgun Gothic" pitchFamily="34" charset="-127"/>
              </a:rPr>
              <a:t>	favorece el desarrollo </a:t>
            </a:r>
            <a:r>
              <a:rPr lang="es-ES" sz="1400" dirty="0">
                <a:latin typeface="Century Gothic" pitchFamily="34" charset="0"/>
                <a:ea typeface="Malgun Gothic" pitchFamily="34" charset="-127"/>
              </a:rPr>
              <a:t>de las </a:t>
            </a:r>
            <a:r>
              <a:rPr lang="es-ES" sz="1400" dirty="0" smtClean="0">
                <a:latin typeface="Century Gothic" pitchFamily="34" charset="0"/>
                <a:ea typeface="Malgun Gothic" pitchFamily="34" charset="-127"/>
              </a:rPr>
              <a:t>plantas. Mejora </a:t>
            </a:r>
            <a:r>
              <a:rPr lang="es-ES" sz="1400" dirty="0">
                <a:latin typeface="Century Gothic" pitchFamily="34" charset="0"/>
                <a:ea typeface="Malgun Gothic" pitchFamily="34" charset="-127"/>
              </a:rPr>
              <a:t>la estructura del </a:t>
            </a:r>
            <a:r>
              <a:rPr lang="es-ES" sz="1400" dirty="0" smtClean="0">
                <a:latin typeface="Century Gothic" pitchFamily="34" charset="0"/>
                <a:ea typeface="Malgun Gothic" pitchFamily="34" charset="-127"/>
              </a:rPr>
              <a:t>	suelo</a:t>
            </a:r>
            <a:r>
              <a:rPr lang="es-ES" sz="1400" dirty="0">
                <a:latin typeface="Century Gothic" pitchFamily="34" charset="0"/>
                <a:ea typeface="Malgun Gothic" pitchFamily="34" charset="-127"/>
              </a:rPr>
              <a:t>: La cal </a:t>
            </a:r>
            <a:r>
              <a:rPr lang="es-ES" sz="1400" dirty="0" smtClean="0">
                <a:latin typeface="Century Gothic" pitchFamily="34" charset="0"/>
                <a:ea typeface="Malgun Gothic" pitchFamily="34" charset="-127"/>
              </a:rPr>
              <a:t>agrícola </a:t>
            </a:r>
            <a:r>
              <a:rPr lang="es-ES" sz="1400" dirty="0">
                <a:latin typeface="Century Gothic" pitchFamily="34" charset="0"/>
                <a:ea typeface="Malgun Gothic" pitchFamily="34" charset="-127"/>
              </a:rPr>
              <a:t>mejora </a:t>
            </a:r>
            <a:r>
              <a:rPr lang="es-ES" sz="1400" dirty="0" smtClean="0">
                <a:latin typeface="Century Gothic" pitchFamily="34" charset="0"/>
                <a:ea typeface="Malgun Gothic" pitchFamily="34" charset="-127"/>
              </a:rPr>
              <a:t>la </a:t>
            </a:r>
            <a:r>
              <a:rPr lang="es-ES" sz="1400" dirty="0">
                <a:latin typeface="Century Gothic" pitchFamily="34" charset="0"/>
                <a:ea typeface="Malgun Gothic" pitchFamily="34" charset="-127"/>
              </a:rPr>
              <a:t>estructura del suelo, </a:t>
            </a:r>
            <a:r>
              <a:rPr lang="es-ES" sz="1400" dirty="0" smtClean="0">
                <a:latin typeface="Century Gothic" pitchFamily="34" charset="0"/>
                <a:ea typeface="Malgun Gothic" pitchFamily="34" charset="-127"/>
              </a:rPr>
              <a:t>	especialmente en </a:t>
            </a:r>
            <a:r>
              <a:rPr lang="es-ES" sz="1400" dirty="0">
                <a:latin typeface="Century Gothic" pitchFamily="34" charset="0"/>
                <a:ea typeface="Malgun Gothic" pitchFamily="34" charset="-127"/>
              </a:rPr>
              <a:t>suelos </a:t>
            </a:r>
            <a:r>
              <a:rPr lang="es-ES" sz="1400" dirty="0" smtClean="0">
                <a:latin typeface="Century Gothic" pitchFamily="34" charset="0"/>
                <a:ea typeface="Malgun Gothic" pitchFamily="34" charset="-127"/>
              </a:rPr>
              <a:t>arcillosos</a:t>
            </a:r>
            <a:r>
              <a:rPr lang="es-ES" sz="1400" dirty="0">
                <a:latin typeface="Century Gothic" pitchFamily="34" charset="0"/>
                <a:ea typeface="Malgun Gothic" pitchFamily="34" charset="-127"/>
              </a:rPr>
              <a:t>. Los hace menos </a:t>
            </a:r>
            <a:r>
              <a:rPr lang="es-ES" sz="1400" dirty="0" smtClean="0">
                <a:latin typeface="Century Gothic" pitchFamily="34" charset="0"/>
                <a:ea typeface="Malgun Gothic" pitchFamily="34" charset="-127"/>
              </a:rPr>
              <a:t>	compactos </a:t>
            </a:r>
            <a:r>
              <a:rPr lang="es-ES" sz="1400" dirty="0">
                <a:latin typeface="Century Gothic" pitchFamily="34" charset="0"/>
                <a:ea typeface="Malgun Gothic" pitchFamily="34" charset="-127"/>
              </a:rPr>
              <a:t>y los ahueca, </a:t>
            </a:r>
            <a:r>
              <a:rPr lang="es-ES" sz="1400" dirty="0" smtClean="0">
                <a:latin typeface="Century Gothic" pitchFamily="34" charset="0"/>
                <a:ea typeface="Malgun Gothic" pitchFamily="34" charset="-127"/>
              </a:rPr>
              <a:t>facilitando </a:t>
            </a:r>
            <a:r>
              <a:rPr lang="es-ES" sz="1400" dirty="0">
                <a:latin typeface="Century Gothic" pitchFamily="34" charset="0"/>
                <a:ea typeface="Malgun Gothic" pitchFamily="34" charset="-127"/>
              </a:rPr>
              <a:t>la </a:t>
            </a:r>
            <a:r>
              <a:rPr lang="es-ES" sz="1400" dirty="0" smtClean="0">
                <a:latin typeface="Century Gothic" pitchFamily="34" charset="0"/>
                <a:ea typeface="Malgun Gothic" pitchFamily="34" charset="-127"/>
              </a:rPr>
              <a:t>absorción </a:t>
            </a:r>
            <a:r>
              <a:rPr lang="es-ES" sz="1400" dirty="0">
                <a:latin typeface="Century Gothic" pitchFamily="34" charset="0"/>
                <a:ea typeface="Malgun Gothic" pitchFamily="34" charset="-127"/>
              </a:rPr>
              <a:t>del agua </a:t>
            </a:r>
            <a:r>
              <a:rPr lang="es-ES" sz="1400" dirty="0" smtClean="0">
                <a:latin typeface="Century Gothic" pitchFamily="34" charset="0"/>
                <a:ea typeface="Malgun Gothic" pitchFamily="34" charset="-127"/>
              </a:rPr>
              <a:t>	del </a:t>
            </a:r>
            <a:r>
              <a:rPr lang="es-ES" sz="1400" dirty="0">
                <a:latin typeface="Century Gothic" pitchFamily="34" charset="0"/>
                <a:ea typeface="Malgun Gothic" pitchFamily="34" charset="-127"/>
              </a:rPr>
              <a:t>riego o de la </a:t>
            </a:r>
            <a:r>
              <a:rPr lang="es-ES" sz="1400" dirty="0" smtClean="0">
                <a:latin typeface="Century Gothic" pitchFamily="34" charset="0"/>
                <a:ea typeface="Malgun Gothic" pitchFamily="34" charset="-127"/>
              </a:rPr>
              <a:t>lluvia.</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Nosotros como Gobierno siempre hemos estado de mano de 	la o el agricultor, ayudando que tengan las condiciones 	suficientes para que su producción pueda ser basta y así 	evitar que su economía merme por cuestiones meteorológicas 	o de alguna otra índole. Por ello, implementamos un 	Programa Social que se basa en otorgar cal agrícola a la o el 	productor, para así poder cumplir con sus fines comerciales.</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Recordemos que gran parte de nuestra canasta básica se 	sostiene gracias a la producción del campo, por eso nos 	interesa en gran medida que nuestra población municipal 	pueda tener el acceso a una alimentación más nutritiva, con 	productos con la marca de Tlajomulco. </a:t>
            </a:r>
          </a:p>
          <a:p>
            <a:pPr marL="0" lvl="0" indent="0" algn="just">
              <a:buNone/>
            </a:pPr>
            <a:endParaRPr lang="es-ES" sz="1400" dirty="0">
              <a:latin typeface="Century Gothic" pitchFamily="34" charset="0"/>
              <a:ea typeface="Malgun Gothic" pitchFamily="34" charset="-127"/>
            </a:endParaRPr>
          </a:p>
          <a:p>
            <a:pPr marL="0" lvl="0" indent="0" algn="just">
              <a:buNone/>
            </a:pPr>
            <a:r>
              <a:rPr lang="es-ES" sz="1400" dirty="0" smtClean="0">
                <a:latin typeface="Century Gothic" pitchFamily="34" charset="0"/>
                <a:ea typeface="Malgun Gothic" pitchFamily="34" charset="-127"/>
              </a:rPr>
              <a:t>	Es así que, emplearemos de manera permanente ver hacia 	este sector y así seguir impulsándolo para que existan más y 	mejores producciones agrícolas. </a:t>
            </a:r>
            <a:endParaRPr lang="es-ES" sz="1400" dirty="0">
              <a:latin typeface="Century Gothic" pitchFamily="34" charset="0"/>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47</a:t>
            </a:r>
            <a:endParaRPr lang="es-MX" b="1" dirty="0">
              <a:solidFill>
                <a:schemeClr val="tx1"/>
              </a:solidFill>
            </a:endParaRPr>
          </a:p>
        </p:txBody>
      </p:sp>
    </p:spTree>
    <p:extLst>
      <p:ext uri="{BB962C8B-B14F-4D97-AF65-F5344CB8AC3E}">
        <p14:creationId xmlns:p14="http://schemas.microsoft.com/office/powerpoint/2010/main" val="19865130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2368" r="6151"/>
          <a:stretch/>
        </p:blipFill>
        <p:spPr>
          <a:xfrm>
            <a:off x="0" y="0"/>
            <a:ext cx="6858000" cy="9144000"/>
          </a:xfrm>
        </p:spPr>
      </p:pic>
      <p:sp>
        <p:nvSpPr>
          <p:cNvPr id="3" name="2 Marcador de pie de página"/>
          <p:cNvSpPr>
            <a:spLocks noGrp="1"/>
          </p:cNvSpPr>
          <p:nvPr>
            <p:ph type="ftr" sz="quarter" idx="11"/>
          </p:nvPr>
        </p:nvSpPr>
        <p:spPr/>
        <p:txBody>
          <a:bodyPr/>
          <a:lstStyle/>
          <a:p>
            <a:r>
              <a:rPr lang="es-ES" b="1" dirty="0" smtClean="0">
                <a:solidFill>
                  <a:schemeClr val="tx1"/>
                </a:solidFill>
              </a:rPr>
              <a:t>48</a:t>
            </a:r>
            <a:endParaRPr lang="es-MX" b="1" dirty="0">
              <a:solidFill>
                <a:schemeClr val="tx1"/>
              </a:solidFill>
            </a:endParaRPr>
          </a:p>
        </p:txBody>
      </p:sp>
    </p:spTree>
    <p:extLst>
      <p:ext uri="{BB962C8B-B14F-4D97-AF65-F5344CB8AC3E}">
        <p14:creationId xmlns:p14="http://schemas.microsoft.com/office/powerpoint/2010/main" val="14827101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891" r="9835"/>
          <a:stretch/>
        </p:blipFill>
        <p:spPr>
          <a:xfrm rot="5400000">
            <a:off x="-1143000" y="1143000"/>
            <a:ext cx="9144000" cy="6858000"/>
          </a:xfrm>
          <a:prstGeom prst="rect">
            <a:avLst/>
          </a:prstGeom>
        </p:spPr>
      </p:pic>
      <p:sp>
        <p:nvSpPr>
          <p:cNvPr id="3" name="2 Marcador de pie de página"/>
          <p:cNvSpPr>
            <a:spLocks noGrp="1"/>
          </p:cNvSpPr>
          <p:nvPr>
            <p:ph type="ftr" sz="quarter" idx="11"/>
          </p:nvPr>
        </p:nvSpPr>
        <p:spPr/>
        <p:txBody>
          <a:bodyPr/>
          <a:lstStyle/>
          <a:p>
            <a:r>
              <a:rPr lang="es-ES" b="1" dirty="0" smtClean="0">
                <a:solidFill>
                  <a:schemeClr val="tx1"/>
                </a:solidFill>
              </a:rPr>
              <a:t>49</a:t>
            </a:r>
            <a:endParaRPr lang="es-MX" b="1" dirty="0">
              <a:solidFill>
                <a:schemeClr val="tx1"/>
              </a:solidFill>
            </a:endParaRPr>
          </a:p>
        </p:txBody>
      </p:sp>
    </p:spTree>
    <p:extLst>
      <p:ext uri="{BB962C8B-B14F-4D97-AF65-F5344CB8AC3E}">
        <p14:creationId xmlns:p14="http://schemas.microsoft.com/office/powerpoint/2010/main" val="1342160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5400000">
            <a:off x="-301954" y="305879"/>
            <a:ext cx="1862642" cy="1264636"/>
          </a:xfrm>
          <a:prstGeom prst="rect">
            <a:avLst/>
          </a:prstGeom>
        </p:spPr>
      </p:pic>
      <p:sp>
        <p:nvSpPr>
          <p:cNvPr id="3" name="2 Marcador de contenido"/>
          <p:cNvSpPr>
            <a:spLocks noGrp="1"/>
          </p:cNvSpPr>
          <p:nvPr>
            <p:ph idx="1"/>
          </p:nvPr>
        </p:nvSpPr>
        <p:spPr>
          <a:xfrm>
            <a:off x="764704" y="-684584"/>
            <a:ext cx="5780430" cy="9144000"/>
          </a:xfrm>
        </p:spPr>
        <p:txBody>
          <a:bodyPr>
            <a:normAutofit/>
          </a:bodyPr>
          <a:lstStyle/>
          <a:p>
            <a:pPr marL="0" indent="0" algn="ctr">
              <a:buNone/>
            </a:pPr>
            <a:endParaRPr lang="es-ES" sz="1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1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endParaRPr lang="es-ES" sz="2400" dirty="0" smtClean="0">
              <a:solidFill>
                <a:srgbClr val="92D050"/>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endParaRPr lang="es-ES" sz="1200" dirty="0" smtClean="0">
              <a:solidFill>
                <a:schemeClr val="accent6"/>
              </a:solidFill>
              <a:latin typeface="Malgun Gothic" pitchFamily="34" charset="-127"/>
              <a:ea typeface="Malgun Gothic" pitchFamily="34" charset="-127"/>
            </a:endParaRPr>
          </a:p>
          <a:p>
            <a:pPr marL="0" indent="0" algn="just">
              <a:buNone/>
            </a:pPr>
            <a:endParaRPr lang="es-ES" sz="1200" dirty="0">
              <a:solidFill>
                <a:schemeClr val="accent6"/>
              </a:solidFill>
              <a:latin typeface="Malgun Gothic" pitchFamily="34" charset="-127"/>
              <a:ea typeface="Malgun Gothic" pitchFamily="34" charset="-127"/>
            </a:endParaRPr>
          </a:p>
          <a:p>
            <a:pPr marL="0" indent="0" algn="just">
              <a:buNone/>
            </a:pPr>
            <a:endParaRPr lang="es-ES" sz="1200" dirty="0" smtClean="0">
              <a:solidFill>
                <a:schemeClr val="accent6"/>
              </a:solidFill>
              <a:latin typeface="Malgun Gothic" pitchFamily="34" charset="-127"/>
              <a:ea typeface="Malgun Gothic" pitchFamily="34" charset="-127"/>
            </a:endParaRPr>
          </a:p>
          <a:p>
            <a:pPr marL="0" indent="0" algn="just">
              <a:buNone/>
            </a:pPr>
            <a:endParaRPr lang="es-ES" sz="1200" dirty="0" smtClean="0">
              <a:solidFill>
                <a:schemeClr val="accent6"/>
              </a:solidFill>
              <a:latin typeface="Malgun Gothic" pitchFamily="34" charset="-127"/>
              <a:ea typeface="Malgun Gothic" pitchFamily="34" charset="-127"/>
            </a:endParaRPr>
          </a:p>
          <a:p>
            <a:pPr marL="0" indent="0" algn="just">
              <a:buNone/>
            </a:pPr>
            <a:endParaRPr lang="es-ES" sz="1400" dirty="0" smtClean="0">
              <a:solidFill>
                <a:schemeClr val="accent6"/>
              </a:solidFill>
              <a:latin typeface="Malgun Gothic" pitchFamily="34" charset="-127"/>
              <a:ea typeface="Malgun Gothic" pitchFamily="34" charset="-127"/>
            </a:endParaRPr>
          </a:p>
          <a:p>
            <a:pPr marL="0" indent="0" algn="just">
              <a:buNone/>
            </a:pPr>
            <a:r>
              <a:rPr lang="es-ES" sz="1800" b="1" dirty="0" smtClean="0">
                <a:solidFill>
                  <a:schemeClr val="accent6"/>
                </a:solidFill>
                <a:latin typeface="Century Gothic" pitchFamily="34" charset="0"/>
                <a:ea typeface="Malgun Gothic" pitchFamily="34" charset="-127"/>
              </a:rPr>
              <a:t>Q</a:t>
            </a:r>
            <a:r>
              <a:rPr lang="es-ES" sz="1400" dirty="0" smtClean="0">
                <a:latin typeface="Century Gothic" pitchFamily="34" charset="0"/>
                <a:ea typeface="Malgun Gothic" pitchFamily="34" charset="-127"/>
              </a:rPr>
              <a:t>uiero hacer un inmenso agradecimiento en primer término a Jesucristo, porque a diario me pongo en sus manos y con devoción le pido que jamás me suelte. Que gracias a él, cuento con salud, un honrado trabajo, pero sobre todo, con una familia unida, la cual es la que me hace sumamente feliz. </a:t>
            </a:r>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a:latin typeface="Century Gothic" pitchFamily="34" charset="0"/>
                <a:ea typeface="Malgun Gothic" pitchFamily="34" charset="-127"/>
              </a:rPr>
              <a:t>A</a:t>
            </a:r>
            <a:r>
              <a:rPr lang="es-ES" sz="1400" dirty="0" smtClean="0">
                <a:latin typeface="Century Gothic" pitchFamily="34" charset="0"/>
                <a:ea typeface="Malgun Gothic" pitchFamily="34" charset="-127"/>
              </a:rPr>
              <a:t> mi hijo, a mi padre, a mi madre, a mis hermanas, hermanos y a mi esposo por estar incondicionalmente a mi lado e impulsarme en mi carrera política, porque gracias a sus innumerables consejos y motivaciones, hoy estoy en donde estoy: para servirte.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Al Presidente, Salvador Zamora Zamora, por ver en mí una aliada para conformar un equipo único e infalible en el Ayuntamiento, sabiendo que nunca le fallaré a la promesa, y que los hechos están y seguirán hablando por sí mismos. </a:t>
            </a:r>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A mi equipo de trabajo que me han fortalecido en el transcurso del camino y cobijado en todos aspectos inherentes a la encomienda que se  me ha conferido, quienes indudablemente han sabido defender los ideales de este Gobierno desde su espacio.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Finalmente a toda la gente de Tlajomulco de Zúñiga que confió en este proyecto que denota el compromiso, la transparencia, la honradez, eficacia, eficiencia y el respeto. Agradezco también a toda aquella gente que no confiaba en este proyecto, pero al paso de este tiempo nos dio una oportunidad y esperamos no haberle fallado. </a:t>
            </a:r>
          </a:p>
          <a:p>
            <a:pPr marL="0" indent="0" algn="just">
              <a:buNone/>
            </a:pPr>
            <a:endParaRPr lang="es-ES" sz="1500" dirty="0">
              <a:latin typeface="Century Gothic" pitchFamily="34" charset="0"/>
              <a:ea typeface="Malgun Gothic" pitchFamily="34" charset="-127"/>
            </a:endParaRPr>
          </a:p>
          <a:p>
            <a:pPr marL="0" indent="0" algn="just">
              <a:buNone/>
            </a:pPr>
            <a:endParaRPr lang="es-ES" sz="1500" dirty="0">
              <a:latin typeface="Century Gothic" pitchFamily="34" charset="0"/>
              <a:ea typeface="Malgun Gothic" pitchFamily="34" charset="-127"/>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5</a:t>
            </a:r>
            <a:endParaRPr lang="es-MX" b="1" dirty="0">
              <a:solidFill>
                <a:schemeClr val="tx1"/>
              </a:solidFill>
            </a:endParaRPr>
          </a:p>
        </p:txBody>
      </p:sp>
    </p:spTree>
    <p:extLst>
      <p:ext uri="{BB962C8B-B14F-4D97-AF65-F5344CB8AC3E}">
        <p14:creationId xmlns:p14="http://schemas.microsoft.com/office/powerpoint/2010/main" val="42255204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5400000">
            <a:off x="-299003" y="2424154"/>
            <a:ext cx="1862642" cy="1264636"/>
          </a:xfrm>
          <a:prstGeom prst="rect">
            <a:avLst/>
          </a:prstGeom>
        </p:spPr>
      </p:pic>
      <p:sp>
        <p:nvSpPr>
          <p:cNvPr id="3" name="2 Marcador de contenido"/>
          <p:cNvSpPr>
            <a:spLocks noGrp="1"/>
          </p:cNvSpPr>
          <p:nvPr>
            <p:ph idx="1"/>
          </p:nvPr>
        </p:nvSpPr>
        <p:spPr>
          <a:xfrm>
            <a:off x="0" y="0"/>
            <a:ext cx="6453336" cy="9144000"/>
          </a:xfrm>
        </p:spPr>
        <p:txBody>
          <a:bodyPr>
            <a:normAutofit/>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r>
              <a:rPr lang="es-ES" sz="2200" b="1" dirty="0" smtClean="0">
                <a:solidFill>
                  <a:schemeClr val="accent6"/>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Reforestacion masiva</a:t>
            </a: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1400" dirty="0" smtClean="0">
              <a:latin typeface="Malgun Gothic" pitchFamily="34" charset="-127"/>
              <a:ea typeface="Malgun Gothic" pitchFamily="34" charset="-127"/>
            </a:endParaRPr>
          </a:p>
          <a:p>
            <a:pPr marL="0" indent="0" algn="just">
              <a:buNone/>
            </a:pPr>
            <a:r>
              <a:rPr lang="es-ES" sz="1400" dirty="0" smtClean="0">
                <a:latin typeface="Malgun Gothic" pitchFamily="34" charset="-127"/>
                <a:ea typeface="Malgun Gothic" pitchFamily="34" charset="-127"/>
              </a:rPr>
              <a:t>	</a:t>
            </a:r>
            <a:r>
              <a:rPr lang="es-ES" sz="1400" dirty="0" smtClean="0">
                <a:latin typeface="Century Gothic" pitchFamily="34" charset="0"/>
                <a:ea typeface="Malgun Gothic" pitchFamily="34" charset="-127"/>
              </a:rPr>
              <a:t>El </a:t>
            </a:r>
            <a:r>
              <a:rPr lang="es-ES" sz="1400" dirty="0">
                <a:latin typeface="Century Gothic" pitchFamily="34" charset="0"/>
                <a:ea typeface="Malgun Gothic" pitchFamily="34" charset="-127"/>
              </a:rPr>
              <a:t>calentamiento global es el aumento a largo plazo de la </a:t>
            </a:r>
            <a:r>
              <a:rPr lang="es-ES" sz="1400" dirty="0" smtClean="0">
                <a:latin typeface="Century Gothic" pitchFamily="34" charset="0"/>
                <a:ea typeface="Malgun Gothic" pitchFamily="34" charset="-127"/>
              </a:rPr>
              <a:t>	temperatura media </a:t>
            </a:r>
            <a:r>
              <a:rPr lang="es-ES" sz="1400" dirty="0">
                <a:latin typeface="Century Gothic" pitchFamily="34" charset="0"/>
                <a:ea typeface="Malgun Gothic" pitchFamily="34" charset="-127"/>
              </a:rPr>
              <a:t>del sistema climático de la tierra. Este </a:t>
            </a:r>
            <a:r>
              <a:rPr lang="es-ES" sz="1400" dirty="0" smtClean="0">
                <a:latin typeface="Century Gothic" pitchFamily="34" charset="0"/>
                <a:ea typeface="Malgun Gothic" pitchFamily="34" charset="-127"/>
              </a:rPr>
              <a:t>	fenómeno </a:t>
            </a:r>
            <a:r>
              <a:rPr lang="es-ES" sz="1400" dirty="0">
                <a:latin typeface="Century Gothic" pitchFamily="34" charset="0"/>
                <a:ea typeface="Malgun Gothic" pitchFamily="34" charset="-127"/>
              </a:rPr>
              <a:t>es un </a:t>
            </a:r>
            <a:r>
              <a:rPr lang="es-ES" sz="1400" dirty="0" smtClean="0">
                <a:latin typeface="Century Gothic" pitchFamily="34" charset="0"/>
                <a:ea typeface="Malgun Gothic" pitchFamily="34" charset="-127"/>
              </a:rPr>
              <a:t>aspecto primordial del cambio 	climático</a:t>
            </a:r>
            <a:r>
              <a:rPr lang="es-ES" sz="1400" dirty="0">
                <a:latin typeface="Century Gothic" pitchFamily="34" charset="0"/>
                <a:ea typeface="Malgun Gothic" pitchFamily="34" charset="-127"/>
              </a:rPr>
              <a:t> actual, </a:t>
            </a:r>
            <a:r>
              <a:rPr lang="es-ES" sz="1400" dirty="0" smtClean="0">
                <a:latin typeface="Century Gothic" pitchFamily="34" charset="0"/>
                <a:ea typeface="Malgun Gothic" pitchFamily="34" charset="-127"/>
              </a:rPr>
              <a:t>demostrado </a:t>
            </a:r>
            <a:r>
              <a:rPr lang="es-ES" sz="1400" dirty="0">
                <a:latin typeface="Century Gothic" pitchFamily="34" charset="0"/>
                <a:ea typeface="Malgun Gothic" pitchFamily="34" charset="-127"/>
              </a:rPr>
              <a:t>por la medición </a:t>
            </a:r>
            <a:r>
              <a:rPr lang="es-ES" sz="1400" dirty="0" smtClean="0">
                <a:latin typeface="Century Gothic" pitchFamily="34" charset="0"/>
                <a:ea typeface="Malgun Gothic" pitchFamily="34" charset="-127"/>
              </a:rPr>
              <a:t>directa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	la </a:t>
            </a:r>
            <a:r>
              <a:rPr lang="es-ES" sz="1400" dirty="0">
                <a:latin typeface="Century Gothic" pitchFamily="34" charset="0"/>
                <a:ea typeface="Malgun Gothic" pitchFamily="34" charset="-127"/>
              </a:rPr>
              <a:t>temperatura y de </a:t>
            </a:r>
            <a:r>
              <a:rPr lang="es-ES" sz="1400" dirty="0" smtClean="0">
                <a:latin typeface="Century Gothic" pitchFamily="34" charset="0"/>
                <a:ea typeface="Malgun Gothic" pitchFamily="34" charset="-127"/>
              </a:rPr>
              <a:t>	varios </a:t>
            </a:r>
            <a:r>
              <a:rPr lang="es-ES" sz="1400" dirty="0">
                <a:latin typeface="Century Gothic" pitchFamily="34" charset="0"/>
                <a:ea typeface="Malgun Gothic" pitchFamily="34" charset="-127"/>
              </a:rPr>
              <a:t>efectos del calentamiento.</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Para </a:t>
            </a:r>
            <a:r>
              <a:rPr lang="es-ES" sz="1400" dirty="0">
                <a:latin typeface="Century Gothic" pitchFamily="34" charset="0"/>
                <a:ea typeface="Malgun Gothic" pitchFamily="34" charset="-127"/>
              </a:rPr>
              <a:t>evitar ese fenómeno destructivo y a fin procurar el </a:t>
            </a:r>
            <a:r>
              <a:rPr lang="es-ES" sz="1400" dirty="0" smtClean="0">
                <a:latin typeface="Century Gothic" pitchFamily="34" charset="0"/>
                <a:ea typeface="Malgun Gothic" pitchFamily="34" charset="-127"/>
              </a:rPr>
              <a:t>	equilibrio 	ecológico</a:t>
            </a:r>
            <a:r>
              <a:rPr lang="es-ES" sz="1400" dirty="0">
                <a:latin typeface="Century Gothic" pitchFamily="34" charset="0"/>
                <a:ea typeface="Malgun Gothic" pitchFamily="34" charset="-127"/>
              </a:rPr>
              <a:t>, en Tlajomulco nos pusimos manos a la </a:t>
            </a:r>
            <a:r>
              <a:rPr lang="es-ES" sz="1400" dirty="0" smtClean="0">
                <a:latin typeface="Century Gothic" pitchFamily="34" charset="0"/>
                <a:ea typeface="Malgun Gothic" pitchFamily="34" charset="-127"/>
              </a:rPr>
              <a:t>	obra </a:t>
            </a:r>
            <a:r>
              <a:rPr lang="es-ES" sz="1400" dirty="0">
                <a:latin typeface="Century Gothic" pitchFamily="34" charset="0"/>
                <a:ea typeface="Malgun Gothic" pitchFamily="34" charset="-127"/>
              </a:rPr>
              <a:t>para </a:t>
            </a:r>
            <a:r>
              <a:rPr lang="es-ES" sz="1400" dirty="0" smtClean="0">
                <a:latin typeface="Century Gothic" pitchFamily="34" charset="0"/>
                <a:ea typeface="Malgun Gothic" pitchFamily="34" charset="-127"/>
              </a:rPr>
              <a:t>hacer </a:t>
            </a:r>
            <a:r>
              <a:rPr lang="es-ES" sz="1400" dirty="0">
                <a:latin typeface="Century Gothic" pitchFamily="34" charset="0"/>
                <a:ea typeface="Malgun Gothic" pitchFamily="34" charset="-127"/>
              </a:rPr>
              <a:t>una </a:t>
            </a:r>
            <a:r>
              <a:rPr lang="es-ES" sz="1400" dirty="0" smtClean="0">
                <a:latin typeface="Century Gothic" pitchFamily="34" charset="0"/>
                <a:ea typeface="Malgun Gothic" pitchFamily="34" charset="-127"/>
              </a:rPr>
              <a:t>masiva </a:t>
            </a:r>
            <a:r>
              <a:rPr lang="es-ES" sz="1400" dirty="0">
                <a:latin typeface="Century Gothic" pitchFamily="34" charset="0"/>
                <a:ea typeface="Malgun Gothic" pitchFamily="34" charset="-127"/>
              </a:rPr>
              <a:t>reforestación en el </a:t>
            </a:r>
            <a:r>
              <a:rPr lang="es-ES" sz="1400" dirty="0" smtClean="0">
                <a:latin typeface="Century Gothic" pitchFamily="34" charset="0"/>
                <a:ea typeface="Malgun Gothic" pitchFamily="34" charset="-127"/>
              </a:rPr>
              <a:t>Municipio. 	Cabe </a:t>
            </a:r>
            <a:r>
              <a:rPr lang="es-ES" sz="1400" dirty="0">
                <a:latin typeface="Century Gothic" pitchFamily="34" charset="0"/>
                <a:ea typeface="Malgun Gothic" pitchFamily="34" charset="-127"/>
              </a:rPr>
              <a:t>mencionar </a:t>
            </a:r>
            <a:r>
              <a:rPr lang="es-ES" sz="1400" dirty="0" smtClean="0">
                <a:latin typeface="Century Gothic" pitchFamily="34" charset="0"/>
                <a:ea typeface="Malgun Gothic" pitchFamily="34" charset="-127"/>
              </a:rPr>
              <a:t>que </a:t>
            </a:r>
            <a:r>
              <a:rPr lang="es-ES" sz="1400" dirty="0">
                <a:latin typeface="Century Gothic" pitchFamily="34" charset="0"/>
                <a:ea typeface="Malgun Gothic" pitchFamily="34" charset="-127"/>
              </a:rPr>
              <a:t>fuimos </a:t>
            </a:r>
            <a:r>
              <a:rPr lang="es-ES" sz="1400" dirty="0" smtClean="0">
                <a:latin typeface="Century Gothic" pitchFamily="34" charset="0"/>
                <a:ea typeface="Malgun Gothic" pitchFamily="34" charset="-127"/>
              </a:rPr>
              <a:t>los </a:t>
            </a:r>
            <a:r>
              <a:rPr lang="es-ES" sz="1400" dirty="0">
                <a:latin typeface="Century Gothic" pitchFamily="34" charset="0"/>
                <a:ea typeface="Malgun Gothic" pitchFamily="34" charset="-127"/>
              </a:rPr>
              <a:t>primero </a:t>
            </a:r>
            <a:r>
              <a:rPr lang="es-ES" sz="1400" dirty="0" smtClean="0">
                <a:latin typeface="Century Gothic" pitchFamily="34" charset="0"/>
                <a:ea typeface="Malgun Gothic" pitchFamily="34" charset="-127"/>
              </a:rPr>
              <a:t>que </a:t>
            </a:r>
            <a:r>
              <a:rPr lang="es-ES" sz="1400" dirty="0">
                <a:latin typeface="Century Gothic" pitchFamily="34" charset="0"/>
                <a:ea typeface="Malgun Gothic" pitchFamily="34" charset="-127"/>
              </a:rPr>
              <a:t>iniciamos en </a:t>
            </a:r>
            <a:r>
              <a:rPr lang="es-ES" sz="1400" dirty="0" smtClean="0">
                <a:latin typeface="Century Gothic" pitchFamily="34" charset="0"/>
                <a:ea typeface="Malgun Gothic" pitchFamily="34" charset="-127"/>
              </a:rPr>
              <a:t>	el </a:t>
            </a:r>
            <a:r>
              <a:rPr lang="es-ES" sz="1400" dirty="0">
                <a:latin typeface="Century Gothic" pitchFamily="34" charset="0"/>
                <a:ea typeface="Malgun Gothic" pitchFamily="34" charset="-127"/>
              </a:rPr>
              <a:t>Área Metropolitana </a:t>
            </a:r>
            <a:r>
              <a:rPr lang="es-ES" sz="1400" dirty="0" smtClean="0">
                <a:latin typeface="Century Gothic" pitchFamily="34" charset="0"/>
                <a:ea typeface="Malgun Gothic" pitchFamily="34" charset="-127"/>
              </a:rPr>
              <a:t>de Guadalajara en </a:t>
            </a:r>
            <a:r>
              <a:rPr lang="es-ES" sz="1400" dirty="0">
                <a:latin typeface="Century Gothic" pitchFamily="34" charset="0"/>
                <a:ea typeface="Malgun Gothic" pitchFamily="34" charset="-127"/>
              </a:rPr>
              <a:t>la </a:t>
            </a:r>
            <a:r>
              <a:rPr lang="es-ES" sz="1400" dirty="0" smtClean="0">
                <a:latin typeface="Century Gothic" pitchFamily="34" charset="0"/>
                <a:ea typeface="Malgun Gothic" pitchFamily="34" charset="-127"/>
              </a:rPr>
              <a:t>reforestación</a:t>
            </a:r>
            <a:r>
              <a:rPr lang="es-ES" sz="1400" dirty="0">
                <a:latin typeface="Century Gothic" pitchFamily="34" charset="0"/>
                <a:ea typeface="Malgun Gothic" pitchFamily="34" charset="-127"/>
              </a:rPr>
              <a:t>.</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Iniciamos </a:t>
            </a:r>
            <a:r>
              <a:rPr lang="es-ES" sz="1400" dirty="0">
                <a:latin typeface="Century Gothic" pitchFamily="34" charset="0"/>
                <a:ea typeface="Malgun Gothic" pitchFamily="34" charset="-127"/>
              </a:rPr>
              <a:t>las actividades de reforestación al inicio del </a:t>
            </a:r>
            <a:r>
              <a:rPr lang="es-ES" sz="1400" dirty="0" smtClean="0">
                <a:latin typeface="Century Gothic" pitchFamily="34" charset="0"/>
                <a:ea typeface="Malgun Gothic" pitchFamily="34" charset="-127"/>
              </a:rPr>
              <a:t>	temporal 	de lluvias, por </a:t>
            </a:r>
            <a:r>
              <a:rPr lang="es-ES" sz="1400" dirty="0">
                <a:latin typeface="Century Gothic" pitchFamily="34" charset="0"/>
                <a:ea typeface="Malgun Gothic" pitchFamily="34" charset="-127"/>
              </a:rPr>
              <a:t>lo que aprovechamos al máximo el </a:t>
            </a:r>
            <a:r>
              <a:rPr lang="es-ES" sz="1400" dirty="0" smtClean="0">
                <a:latin typeface="Century Gothic" pitchFamily="34" charset="0"/>
                <a:ea typeface="Malgun Gothic" pitchFamily="34" charset="-127"/>
              </a:rPr>
              <a:t>	plantar 	más </a:t>
            </a:r>
            <a:r>
              <a:rPr lang="es-ES" sz="1400" dirty="0">
                <a:latin typeface="Century Gothic" pitchFamily="34" charset="0"/>
                <a:ea typeface="Malgun Gothic" pitchFamily="34" charset="-127"/>
              </a:rPr>
              <a:t>de </a:t>
            </a:r>
            <a:r>
              <a:rPr lang="es-ES" sz="1400" dirty="0" smtClean="0">
                <a:latin typeface="Century Gothic" pitchFamily="34" charset="0"/>
                <a:ea typeface="Malgun Gothic" pitchFamily="34" charset="-127"/>
              </a:rPr>
              <a:t>cuarenta </a:t>
            </a:r>
            <a:r>
              <a:rPr lang="es-ES" sz="1400" dirty="0">
                <a:latin typeface="Century Gothic" pitchFamily="34" charset="0"/>
                <a:ea typeface="Malgun Gothic" pitchFamily="34" charset="-127"/>
              </a:rPr>
              <a:t>tipos de árboles distintos, con </a:t>
            </a:r>
            <a:r>
              <a:rPr lang="es-ES" sz="1400" dirty="0" smtClean="0">
                <a:latin typeface="Century Gothic" pitchFamily="34" charset="0"/>
                <a:ea typeface="Malgun Gothic" pitchFamily="34" charset="-127"/>
              </a:rPr>
              <a:t>	buen </a:t>
            </a:r>
            <a:r>
              <a:rPr lang="es-ES" sz="1400" dirty="0">
                <a:latin typeface="Century Gothic" pitchFamily="34" charset="0"/>
                <a:ea typeface="Malgun Gothic" pitchFamily="34" charset="-127"/>
              </a:rPr>
              <a:t>porte y </a:t>
            </a:r>
            <a:r>
              <a:rPr lang="es-ES" sz="1400" dirty="0" smtClean="0">
                <a:latin typeface="Century Gothic" pitchFamily="34" charset="0"/>
                <a:ea typeface="Malgun Gothic" pitchFamily="34" charset="-127"/>
              </a:rPr>
              <a:t>con </a:t>
            </a:r>
            <a:r>
              <a:rPr lang="es-ES" sz="1400" dirty="0">
                <a:latin typeface="Century Gothic" pitchFamily="34" charset="0"/>
                <a:ea typeface="Malgun Gothic" pitchFamily="34" charset="-127"/>
              </a:rPr>
              <a:t>una altura </a:t>
            </a:r>
            <a:r>
              <a:rPr lang="es-ES" sz="1400" dirty="0" smtClean="0">
                <a:latin typeface="Century Gothic" pitchFamily="34" charset="0"/>
                <a:ea typeface="Malgun Gothic" pitchFamily="34" charset="-127"/>
              </a:rPr>
              <a:t>adecuada </a:t>
            </a:r>
            <a:r>
              <a:rPr lang="es-ES" sz="1400" dirty="0">
                <a:latin typeface="Century Gothic" pitchFamily="34" charset="0"/>
                <a:ea typeface="Malgun Gothic" pitchFamily="34" charset="-127"/>
              </a:rPr>
              <a:t>para sobrevivir. </a:t>
            </a:r>
            <a:endParaRPr lang="es-MX" sz="1400" dirty="0">
              <a:latin typeface="Century Gothic" pitchFamily="34" charset="0"/>
              <a:ea typeface="Malgun Gothic" pitchFamily="34" charset="-127"/>
            </a:endParaRPr>
          </a:p>
          <a:p>
            <a:pPr marL="0" indent="0">
              <a:buNone/>
            </a:pPr>
            <a:r>
              <a:rPr lang="es-MX" sz="1400" dirty="0">
                <a:latin typeface="Century Gothic" pitchFamily="34" charset="0"/>
              </a:rPr>
              <a:t> </a:t>
            </a:r>
          </a:p>
          <a:p>
            <a:pPr marL="0" indent="0" algn="just">
              <a:buNone/>
            </a:pPr>
            <a:endParaRPr lang="es-ES" sz="1400"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4" name="3 Imagen"/>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5580" t="14802" r="50000" b="35263"/>
          <a:stretch/>
        </p:blipFill>
        <p:spPr>
          <a:xfrm rot="4318859">
            <a:off x="3902381" y="1976648"/>
            <a:ext cx="119980" cy="174067"/>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50</a:t>
            </a:r>
            <a:endParaRPr lang="es-MX" b="1" dirty="0">
              <a:solidFill>
                <a:schemeClr val="tx1"/>
              </a:solidFill>
            </a:endParaRPr>
          </a:p>
        </p:txBody>
      </p:sp>
    </p:spTree>
    <p:extLst>
      <p:ext uri="{BB962C8B-B14F-4D97-AF65-F5344CB8AC3E}">
        <p14:creationId xmlns:p14="http://schemas.microsoft.com/office/powerpoint/2010/main" val="11193735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11074"/>
          <a:stretch/>
        </p:blipFill>
        <p:spPr>
          <a:xfrm rot="16200000">
            <a:off x="-1135637" y="1155565"/>
            <a:ext cx="9124073" cy="6852798"/>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51</a:t>
            </a:r>
            <a:endParaRPr lang="es-MX" b="1" dirty="0">
              <a:solidFill>
                <a:schemeClr val="tx1"/>
              </a:solidFill>
            </a:endParaRPr>
          </a:p>
        </p:txBody>
      </p:sp>
    </p:spTree>
    <p:extLst>
      <p:ext uri="{BB962C8B-B14F-4D97-AF65-F5344CB8AC3E}">
        <p14:creationId xmlns:p14="http://schemas.microsoft.com/office/powerpoint/2010/main" val="25331182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8353" t="1936" r="12615"/>
          <a:stretch/>
        </p:blipFill>
        <p:spPr>
          <a:xfrm>
            <a:off x="0" y="0"/>
            <a:ext cx="6858000" cy="9144000"/>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52</a:t>
            </a:r>
            <a:endParaRPr lang="es-MX" b="1" dirty="0">
              <a:solidFill>
                <a:schemeClr val="tx1"/>
              </a:solidFill>
            </a:endParaRPr>
          </a:p>
        </p:txBody>
      </p:sp>
    </p:spTree>
    <p:extLst>
      <p:ext uri="{BB962C8B-B14F-4D97-AF65-F5344CB8AC3E}">
        <p14:creationId xmlns:p14="http://schemas.microsoft.com/office/powerpoint/2010/main" val="41049263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856" r="5255"/>
          <a:stretch/>
        </p:blipFill>
        <p:spPr>
          <a:xfrm rot="16200000">
            <a:off x="-1143000" y="1143000"/>
            <a:ext cx="9144000" cy="6858000"/>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53</a:t>
            </a:r>
            <a:endParaRPr lang="es-MX" b="1" dirty="0">
              <a:solidFill>
                <a:schemeClr val="tx1"/>
              </a:solidFill>
            </a:endParaRPr>
          </a:p>
        </p:txBody>
      </p:sp>
    </p:spTree>
    <p:extLst>
      <p:ext uri="{BB962C8B-B14F-4D97-AF65-F5344CB8AC3E}">
        <p14:creationId xmlns:p14="http://schemas.microsoft.com/office/powerpoint/2010/main" val="9969391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453336" cy="9144000"/>
          </a:xfrm>
        </p:spPr>
        <p:txBody>
          <a:bodyPr>
            <a:normAutofit/>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r>
              <a:rPr lang="es-ES" sz="2200" b="1" dirty="0" smtClean="0">
                <a:solidFill>
                  <a:schemeClr val="bg1">
                    <a:lumMod val="50000"/>
                  </a:schemeClr>
                </a:solidFill>
                <a:latin typeface="Rockwell Extra Bold" pitchFamily="18" charset="0"/>
                <a:ea typeface="Malgun Gothic" pitchFamily="34" charset="-127"/>
              </a:rPr>
              <a:t>        Sala de Ex-Presidentes </a:t>
            </a: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1400" dirty="0" smtClean="0">
              <a:latin typeface="Malgun Gothic" pitchFamily="34" charset="-127"/>
              <a:ea typeface="Malgun Gothic" pitchFamily="34" charset="-127"/>
            </a:endParaRPr>
          </a:p>
          <a:p>
            <a:pPr marL="0" indent="0" algn="just">
              <a:buNone/>
            </a:pPr>
            <a:r>
              <a:rPr lang="es-ES" sz="1400" dirty="0" smtClean="0">
                <a:latin typeface="Malgun Gothic" pitchFamily="34" charset="-127"/>
                <a:ea typeface="Malgun Gothic" pitchFamily="34" charset="-127"/>
              </a:rPr>
              <a:t>	</a:t>
            </a:r>
            <a:r>
              <a:rPr lang="es-ES" sz="1400" dirty="0" smtClean="0">
                <a:latin typeface="Century Gothic" pitchFamily="34" charset="0"/>
                <a:ea typeface="Malgun Gothic" pitchFamily="34" charset="-127"/>
              </a:rPr>
              <a:t>Asistimos a la Sala de Ex-Presidentes en la plaza principal de 	nuestra Cabecera Municipal para cortar el listón de su 	remodelación, la cual dará lugar a turistas para que 	contemplen un poco de la historia de nuestro Municipio, así 	como de los Presidentes Municipales que dedicaron su 	trayectoria política por nuestra tierra que ha dejado 	un 	importante precedente para nuestro Estado. </a:t>
            </a:r>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En esta inauguración estuvieron presentes algunos de los Ex-	Presidentes, entre ellos: Andrés Zermeño Barba, Manuel 	Guzmán 	de la Torre, Ernesto Díaz Márquez, Amparo Ureña 	Vidal de 	Villegas, Jaime Enrique Michel Velasco, Ismael del 	Toro Castro, entre otros más. </a:t>
            </a:r>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Me enorgullece bastante saber que existe un espacio como 	éste, el cual es ícono para nuestro Municipio por darle 	identidad por tantos proyectos tan importantes que 	pasaron 	por cada uno de la y los Ex-Presidentes.</a:t>
            </a:r>
          </a:p>
          <a:p>
            <a:pPr marL="0" indent="0" algn="just">
              <a:buNone/>
            </a:pPr>
            <a:r>
              <a:rPr lang="es-ES" sz="1400" dirty="0" smtClean="0">
                <a:latin typeface="Malgun Gothic" pitchFamily="34" charset="-127"/>
                <a:ea typeface="Malgun Gothic" pitchFamily="34" charset="-127"/>
              </a:rPr>
              <a:t>	</a:t>
            </a:r>
          </a:p>
          <a:p>
            <a:pPr marL="0" indent="0">
              <a:buNone/>
            </a:pPr>
            <a:r>
              <a:rPr lang="es-MX" sz="1500" dirty="0"/>
              <a:t> </a:t>
            </a:r>
          </a:p>
          <a:p>
            <a:pPr marL="0" indent="0" algn="just">
              <a:buNone/>
            </a:pPr>
            <a:endParaRPr lang="es-ES" sz="1400" b="1" i="1"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pic>
        <p:nvPicPr>
          <p:cNvPr id="5" name="4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5400000">
            <a:off x="-299003" y="7526250"/>
            <a:ext cx="1862642" cy="1264636"/>
          </a:xfrm>
          <a:prstGeom prst="rect">
            <a:avLst/>
          </a:prstGeom>
        </p:spPr>
      </p:pic>
      <p:sp>
        <p:nvSpPr>
          <p:cNvPr id="2" name="1 Marcador de pie de página"/>
          <p:cNvSpPr>
            <a:spLocks noGrp="1"/>
          </p:cNvSpPr>
          <p:nvPr>
            <p:ph type="ftr" sz="quarter" idx="11"/>
          </p:nvPr>
        </p:nvSpPr>
        <p:spPr/>
        <p:txBody>
          <a:bodyPr/>
          <a:lstStyle/>
          <a:p>
            <a:r>
              <a:rPr lang="es-ES" b="1" dirty="0" smtClean="0">
                <a:solidFill>
                  <a:schemeClr val="tx1"/>
                </a:solidFill>
              </a:rPr>
              <a:t>54</a:t>
            </a:r>
            <a:endParaRPr lang="es-MX" b="1" dirty="0">
              <a:solidFill>
                <a:schemeClr val="tx1"/>
              </a:solidFill>
            </a:endParaRPr>
          </a:p>
        </p:txBody>
      </p:sp>
    </p:spTree>
    <p:extLst>
      <p:ext uri="{BB962C8B-B14F-4D97-AF65-F5344CB8AC3E}">
        <p14:creationId xmlns:p14="http://schemas.microsoft.com/office/powerpoint/2010/main" val="35632677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7443" t="7599" r="10423"/>
          <a:stretch/>
        </p:blipFill>
        <p:spPr>
          <a:xfrm rot="5400000">
            <a:off x="-1143000" y="1143003"/>
            <a:ext cx="9144002" cy="6857998"/>
          </a:xfrm>
        </p:spPr>
      </p:pic>
      <p:sp>
        <p:nvSpPr>
          <p:cNvPr id="3" name="2 Marcador de pie de página"/>
          <p:cNvSpPr>
            <a:spLocks noGrp="1"/>
          </p:cNvSpPr>
          <p:nvPr>
            <p:ph type="ftr" sz="quarter" idx="11"/>
          </p:nvPr>
        </p:nvSpPr>
        <p:spPr/>
        <p:txBody>
          <a:bodyPr/>
          <a:lstStyle/>
          <a:p>
            <a:r>
              <a:rPr lang="es-ES" b="1" dirty="0" smtClean="0">
                <a:solidFill>
                  <a:schemeClr val="tx1"/>
                </a:solidFill>
              </a:rPr>
              <a:t>55</a:t>
            </a:r>
            <a:endParaRPr lang="es-MX" b="1" dirty="0">
              <a:solidFill>
                <a:schemeClr val="tx1"/>
              </a:solidFill>
            </a:endParaRPr>
          </a:p>
        </p:txBody>
      </p:sp>
    </p:spTree>
    <p:extLst>
      <p:ext uri="{BB962C8B-B14F-4D97-AF65-F5344CB8AC3E}">
        <p14:creationId xmlns:p14="http://schemas.microsoft.com/office/powerpoint/2010/main" val="24825358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5551" t="5319"/>
          <a:stretch/>
        </p:blipFill>
        <p:spPr>
          <a:xfrm rot="5400000">
            <a:off x="-1158645" y="1158645"/>
            <a:ext cx="9175290" cy="6858000"/>
          </a:xfrm>
        </p:spPr>
      </p:pic>
      <p:sp>
        <p:nvSpPr>
          <p:cNvPr id="3" name="2 Marcador de pie de página"/>
          <p:cNvSpPr>
            <a:spLocks noGrp="1"/>
          </p:cNvSpPr>
          <p:nvPr>
            <p:ph type="ftr" sz="quarter" idx="11"/>
          </p:nvPr>
        </p:nvSpPr>
        <p:spPr/>
        <p:txBody>
          <a:bodyPr/>
          <a:lstStyle/>
          <a:p>
            <a:r>
              <a:rPr lang="es-ES" b="1" dirty="0" smtClean="0">
                <a:solidFill>
                  <a:schemeClr val="tx1"/>
                </a:solidFill>
              </a:rPr>
              <a:t>56</a:t>
            </a:r>
            <a:endParaRPr lang="es-MX" b="1" dirty="0">
              <a:solidFill>
                <a:schemeClr val="tx1"/>
              </a:solidFill>
            </a:endParaRPr>
          </a:p>
        </p:txBody>
      </p:sp>
    </p:spTree>
    <p:extLst>
      <p:ext uri="{BB962C8B-B14F-4D97-AF65-F5344CB8AC3E}">
        <p14:creationId xmlns:p14="http://schemas.microsoft.com/office/powerpoint/2010/main" val="4621401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6" name="5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7599" t="7090" r="9957" b="162"/>
          <a:stretch/>
        </p:blipFill>
        <p:spPr>
          <a:xfrm rot="5400000">
            <a:off x="-1143002" y="1142999"/>
            <a:ext cx="9144001" cy="6858001"/>
          </a:xfrm>
        </p:spPr>
      </p:pic>
      <p:sp>
        <p:nvSpPr>
          <p:cNvPr id="3" name="2 Marcador de pie de página"/>
          <p:cNvSpPr>
            <a:spLocks noGrp="1"/>
          </p:cNvSpPr>
          <p:nvPr>
            <p:ph type="ftr" sz="quarter" idx="11"/>
          </p:nvPr>
        </p:nvSpPr>
        <p:spPr/>
        <p:txBody>
          <a:bodyPr/>
          <a:lstStyle/>
          <a:p>
            <a:r>
              <a:rPr lang="es-ES" b="1" dirty="0" smtClean="0">
                <a:solidFill>
                  <a:schemeClr val="tx1"/>
                </a:solidFill>
              </a:rPr>
              <a:t>57</a:t>
            </a:r>
            <a:endParaRPr lang="es-MX" b="1" dirty="0">
              <a:solidFill>
                <a:schemeClr val="tx1"/>
              </a:solidFill>
            </a:endParaRPr>
          </a:p>
        </p:txBody>
      </p:sp>
    </p:spTree>
    <p:extLst>
      <p:ext uri="{BB962C8B-B14F-4D97-AF65-F5344CB8AC3E}">
        <p14:creationId xmlns:p14="http://schemas.microsoft.com/office/powerpoint/2010/main" val="28528542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5400000">
            <a:off x="-299003" y="3934899"/>
            <a:ext cx="1862642" cy="1264636"/>
          </a:xfrm>
          <a:prstGeom prst="rect">
            <a:avLst/>
          </a:prstGeom>
        </p:spPr>
      </p:pic>
      <p:sp>
        <p:nvSpPr>
          <p:cNvPr id="3" name="2 Marcador de contenido"/>
          <p:cNvSpPr>
            <a:spLocks noGrp="1"/>
          </p:cNvSpPr>
          <p:nvPr>
            <p:ph idx="1"/>
          </p:nvPr>
        </p:nvSpPr>
        <p:spPr>
          <a:xfrm>
            <a:off x="0" y="0"/>
            <a:ext cx="6453336" cy="9144000"/>
          </a:xfrm>
        </p:spPr>
        <p:txBody>
          <a:bodyPr>
            <a:normAutofit lnSpcReduction="10000"/>
          </a:bodyPr>
          <a:lstStyle/>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r>
              <a:rPr lang="es-ES" sz="2200" b="1" dirty="0" smtClean="0">
                <a:solidFill>
                  <a:schemeClr val="accent6"/>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La movilidad como un derecho 	humano</a:t>
            </a:r>
          </a:p>
          <a:p>
            <a:pPr marL="0" indent="0" algn="ctr">
              <a:buNone/>
            </a:pPr>
            <a:endParaRPr lang="es-ES" sz="1400" dirty="0" smtClean="0">
              <a:latin typeface="Malgun Gothic" pitchFamily="34" charset="-127"/>
              <a:ea typeface="Malgun Gothic" pitchFamily="34" charset="-127"/>
            </a:endParaRPr>
          </a:p>
          <a:p>
            <a:pPr marL="0" indent="0" algn="just">
              <a:buNone/>
            </a:pPr>
            <a:r>
              <a:rPr lang="es-ES" sz="1400" dirty="0" smtClean="0">
                <a:latin typeface="Century Gothic" pitchFamily="34" charset="0"/>
              </a:rPr>
              <a:t>	La </a:t>
            </a:r>
            <a:r>
              <a:rPr lang="es-ES" sz="1400" dirty="0">
                <a:latin typeface="Century Gothic" pitchFamily="34" charset="0"/>
              </a:rPr>
              <a:t>movilidad es una actividad que involucra el </a:t>
            </a:r>
            <a:r>
              <a:rPr lang="es-ES" sz="1400" dirty="0" smtClean="0">
                <a:latin typeface="Century Gothic" pitchFamily="34" charset="0"/>
              </a:rPr>
              <a:t>	desplazamiento </a:t>
            </a:r>
            <a:r>
              <a:rPr lang="es-ES" sz="1400" dirty="0">
                <a:latin typeface="Century Gothic" pitchFamily="34" charset="0"/>
              </a:rPr>
              <a:t>de personas de un sitio a otro, ya sea a </a:t>
            </a:r>
            <a:r>
              <a:rPr lang="es-ES" sz="1400" dirty="0" smtClean="0">
                <a:latin typeface="Century Gothic" pitchFamily="34" charset="0"/>
              </a:rPr>
              <a:t>	través </a:t>
            </a:r>
            <a:r>
              <a:rPr lang="es-ES" sz="1400" dirty="0">
                <a:latin typeface="Century Gothic" pitchFamily="34" charset="0"/>
              </a:rPr>
              <a:t>de sus propios medios de locomoción o utilizando </a:t>
            </a:r>
            <a:r>
              <a:rPr lang="es-ES" sz="1400" dirty="0" smtClean="0">
                <a:latin typeface="Century Gothic" pitchFamily="34" charset="0"/>
              </a:rPr>
              <a:t>	algún </a:t>
            </a:r>
            <a:r>
              <a:rPr lang="es-ES" sz="1400" dirty="0">
                <a:latin typeface="Century Gothic" pitchFamily="34" charset="0"/>
              </a:rPr>
              <a:t>tipo de transporte. Es una actividad que responde a </a:t>
            </a:r>
            <a:r>
              <a:rPr lang="es-ES" sz="1400" dirty="0" smtClean="0">
                <a:latin typeface="Century Gothic" pitchFamily="34" charset="0"/>
              </a:rPr>
              <a:t>	una </a:t>
            </a:r>
            <a:r>
              <a:rPr lang="es-ES" sz="1400" dirty="0">
                <a:latin typeface="Century Gothic" pitchFamily="34" charset="0"/>
              </a:rPr>
              <a:t>necesidad de la población, pero también un derecho </a:t>
            </a:r>
            <a:r>
              <a:rPr lang="es-ES" sz="1400" dirty="0" smtClean="0">
                <a:latin typeface="Century Gothic" pitchFamily="34" charset="0"/>
              </a:rPr>
              <a:t>	que </a:t>
            </a:r>
            <a:r>
              <a:rPr lang="es-ES" sz="1400" dirty="0">
                <a:latin typeface="Century Gothic" pitchFamily="34" charset="0"/>
              </a:rPr>
              <a:t>debe de ejercerse con responsabilidad, debido a que a </a:t>
            </a:r>
            <a:r>
              <a:rPr lang="es-ES" sz="1400" dirty="0" smtClean="0">
                <a:latin typeface="Century Gothic" pitchFamily="34" charset="0"/>
              </a:rPr>
              <a:t>	diario </a:t>
            </a:r>
            <a:r>
              <a:rPr lang="es-ES" sz="1400" dirty="0">
                <a:latin typeface="Century Gothic" pitchFamily="34" charset="0"/>
              </a:rPr>
              <a:t>se producen millones de desplazamientos en las zonas </a:t>
            </a:r>
            <a:r>
              <a:rPr lang="es-ES" sz="1400" dirty="0" smtClean="0">
                <a:latin typeface="Century Gothic" pitchFamily="34" charset="0"/>
              </a:rPr>
              <a:t>	urbanas </a:t>
            </a:r>
            <a:r>
              <a:rPr lang="es-ES" sz="1400" dirty="0">
                <a:latin typeface="Century Gothic" pitchFamily="34" charset="0"/>
              </a:rPr>
              <a:t>a nivel mundial, lo cual, involucra el consumo de </a:t>
            </a:r>
            <a:r>
              <a:rPr lang="es-ES" sz="1400" dirty="0" smtClean="0">
                <a:latin typeface="Century Gothic" pitchFamily="34" charset="0"/>
              </a:rPr>
              <a:t>	recursos </a:t>
            </a:r>
            <a:r>
              <a:rPr lang="es-ES" sz="1400" dirty="0">
                <a:latin typeface="Century Gothic" pitchFamily="34" charset="0"/>
              </a:rPr>
              <a:t>naturales a gran escala y como consecuencia, la </a:t>
            </a:r>
            <a:r>
              <a:rPr lang="es-ES" sz="1400" dirty="0" smtClean="0">
                <a:latin typeface="Century Gothic" pitchFamily="34" charset="0"/>
              </a:rPr>
              <a:t>	generación </a:t>
            </a:r>
            <a:r>
              <a:rPr lang="es-ES" sz="1400" dirty="0">
                <a:latin typeface="Century Gothic" pitchFamily="34" charset="0"/>
              </a:rPr>
              <a:t>de contaminantes a la atmósfera.</a:t>
            </a:r>
            <a:endParaRPr lang="es-ES" sz="1400" dirty="0" smtClean="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Es de esa manera que desde Tlajomulco estamos listos para 	dar pasos importantes para la regulación vehicular, 	involucrando esfuerzos, expertos y coordinación entre 	ciudadanía y gobierno para cumplir con nuestros objetivos. 	Para lograrlo, empleamos estrategias y acciones como la 	concientización vial a las y los conductores, dejando en claro 	que el peatón es nuestra prioridad; si bien es cierto, un 	porcentaje menor es peatón, pero con gran dolor 	reconocemos que ese minoritario porcentaje ha sido víctima 	de la imprudencia de las y los conductores, resultando, en el 	mayor de los casos, en una sensible pérdida</a:t>
            </a: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humana.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Otro de los puntos que nos urgían regular es el liberar las 	vialidades y no entorpecer las maniobras de seguridad 	pública, tal como lo son los llamados de emergencia policial, 	de los servicios médicos y de los bomberos. El incrementar 	segundos o minutos en una emergencia, pueden salvar la 	integridad física o mental de quien adolece por el servicio.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Así estamos avanzando, con gran esfuerzo y muchas cosas 	por subsanar, pero con gran visión y responsabilidad que nos 	llevará a ser mejores día con día. </a:t>
            </a:r>
            <a:endParaRPr lang="es-ES" sz="1400" dirty="0">
              <a:latin typeface="Century Gothic" pitchFamily="34" charset="0"/>
              <a:ea typeface="Malgun Gothic" pitchFamily="34" charset="-127"/>
            </a:endParaRPr>
          </a:p>
          <a:p>
            <a:pPr marL="0" indent="0" algn="just">
              <a:buNone/>
            </a:pPr>
            <a:r>
              <a:rPr lang="es-ES" sz="1400" dirty="0" smtClean="0">
                <a:latin typeface="Malgun Gothic" pitchFamily="34" charset="-127"/>
                <a:ea typeface="Malgun Gothic" pitchFamily="34" charset="-127"/>
              </a:rPr>
              <a:t>	</a:t>
            </a:r>
          </a:p>
          <a:p>
            <a:pPr marL="0" indent="0">
              <a:buNone/>
            </a:pPr>
            <a:r>
              <a:rPr lang="es-MX" sz="1500" dirty="0"/>
              <a:t> </a:t>
            </a:r>
          </a:p>
          <a:p>
            <a:pPr marL="0" indent="0" algn="just">
              <a:buNone/>
            </a:pPr>
            <a:endParaRPr lang="es-ES" sz="1400" b="1" i="1" dirty="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58</a:t>
            </a:r>
            <a:endParaRPr lang="es-MX" b="1" dirty="0">
              <a:solidFill>
                <a:schemeClr val="tx1"/>
              </a:solidFill>
            </a:endParaRPr>
          </a:p>
        </p:txBody>
      </p:sp>
    </p:spTree>
    <p:extLst>
      <p:ext uri="{BB962C8B-B14F-4D97-AF65-F5344CB8AC3E}">
        <p14:creationId xmlns:p14="http://schemas.microsoft.com/office/powerpoint/2010/main" val="5680987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6732" t="4522" r="35529"/>
          <a:stretch/>
        </p:blipFill>
        <p:spPr>
          <a:xfrm>
            <a:off x="0" y="0"/>
            <a:ext cx="6858000" cy="9144000"/>
          </a:xfrm>
        </p:spPr>
      </p:pic>
      <p:sp>
        <p:nvSpPr>
          <p:cNvPr id="3" name="2 Marcador de pie de página"/>
          <p:cNvSpPr>
            <a:spLocks noGrp="1"/>
          </p:cNvSpPr>
          <p:nvPr>
            <p:ph type="ftr" sz="quarter" idx="11"/>
          </p:nvPr>
        </p:nvSpPr>
        <p:spPr/>
        <p:txBody>
          <a:bodyPr/>
          <a:lstStyle/>
          <a:p>
            <a:r>
              <a:rPr lang="es-ES" b="1" dirty="0" smtClean="0">
                <a:solidFill>
                  <a:schemeClr val="tx1"/>
                </a:solidFill>
              </a:rPr>
              <a:t>59</a:t>
            </a:r>
            <a:endParaRPr lang="es-MX" b="1" dirty="0">
              <a:solidFill>
                <a:schemeClr val="tx1"/>
              </a:solidFill>
            </a:endParaRPr>
          </a:p>
        </p:txBody>
      </p:sp>
      <p:sp>
        <p:nvSpPr>
          <p:cNvPr id="5" name="4 Marcador de número de diapositiva"/>
          <p:cNvSpPr>
            <a:spLocks noGrp="1"/>
          </p:cNvSpPr>
          <p:nvPr>
            <p:ph type="sldNum" sz="quarter" idx="12"/>
          </p:nvPr>
        </p:nvSpPr>
        <p:spPr/>
        <p:txBody>
          <a:bodyPr/>
          <a:lstStyle/>
          <a:p>
            <a:fld id="{3E280630-593A-4567-BC41-EB484B56885C}" type="slidenum">
              <a:rPr lang="es-MX" smtClean="0"/>
              <a:t>59</a:t>
            </a:fld>
            <a:endParaRPr lang="es-MX" dirty="0"/>
          </a:p>
        </p:txBody>
      </p:sp>
    </p:spTree>
    <p:extLst>
      <p:ext uri="{BB962C8B-B14F-4D97-AF65-F5344CB8AC3E}">
        <p14:creationId xmlns:p14="http://schemas.microsoft.com/office/powerpoint/2010/main" val="716955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332656" y="3347864"/>
            <a:ext cx="6172200" cy="1524000"/>
          </a:xfrm>
        </p:spPr>
        <p:txBody>
          <a:bodyPr>
            <a:noAutofit/>
          </a:bodyPr>
          <a:lstStyle/>
          <a:p>
            <a:pPr marL="0" indent="0">
              <a:buNone/>
            </a:pPr>
            <a:r>
              <a:rPr lang="es-ES" sz="2200" b="1" dirty="0" smtClean="0">
                <a:solidFill>
                  <a:schemeClr val="bg1"/>
                </a:solidFill>
                <a:effectLst>
                  <a:outerShdw blurRad="38100" dist="38100" dir="2700000" algn="tl">
                    <a:srgbClr val="000000">
                      <a:alpha val="43137"/>
                    </a:srgbClr>
                  </a:outerShdw>
                </a:effectLst>
                <a:latin typeface="Rockwell Extra Bold" pitchFamily="18" charset="0"/>
              </a:rPr>
              <a:t>P R E S E N T A N C I Ó N </a:t>
            </a:r>
            <a:endParaRPr lang="es-MX" sz="2200" b="1" dirty="0">
              <a:solidFill>
                <a:schemeClr val="bg1"/>
              </a:solidFill>
              <a:effectLst>
                <a:outerShdw blurRad="38100" dist="38100" dir="2700000" algn="tl">
                  <a:srgbClr val="000000">
                    <a:alpha val="43137"/>
                  </a:srgbClr>
                </a:outerShdw>
              </a:effectLst>
              <a:latin typeface="Rockwell Extra Bold" pitchFamily="18" charset="0"/>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6</a:t>
            </a:r>
            <a:endParaRPr lang="es-MX" b="1" dirty="0">
              <a:solidFill>
                <a:schemeClr val="tx1"/>
              </a:solidFill>
            </a:endParaRPr>
          </a:p>
        </p:txBody>
      </p:sp>
    </p:spTree>
    <p:extLst>
      <p:ext uri="{BB962C8B-B14F-4D97-AF65-F5344CB8AC3E}">
        <p14:creationId xmlns:p14="http://schemas.microsoft.com/office/powerpoint/2010/main" val="42194311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12" t="12934" r="10839" b="37131"/>
          <a:stretch/>
        </p:blipFill>
        <p:spPr>
          <a:xfrm rot="5400000">
            <a:off x="-299003" y="7567735"/>
            <a:ext cx="1862642" cy="1264636"/>
          </a:xfrm>
          <a:prstGeom prst="rect">
            <a:avLst/>
          </a:prstGeom>
        </p:spPr>
      </p:pic>
      <p:sp>
        <p:nvSpPr>
          <p:cNvPr id="3" name="2 Marcador de contenido"/>
          <p:cNvSpPr>
            <a:spLocks noGrp="1"/>
          </p:cNvSpPr>
          <p:nvPr>
            <p:ph idx="1"/>
          </p:nvPr>
        </p:nvSpPr>
        <p:spPr>
          <a:xfrm>
            <a:off x="0" y="0"/>
            <a:ext cx="6453336" cy="9144000"/>
          </a:xfrm>
        </p:spPr>
        <p:txBody>
          <a:bodyPr>
            <a:normAutofit/>
          </a:bodyPr>
          <a:lstStyle/>
          <a:p>
            <a:pPr marL="0" indent="0" algn="ctr">
              <a:buNone/>
            </a:pPr>
            <a:endParaRPr lang="es-ES" sz="2200" b="1" dirty="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ctr">
              <a:buNone/>
            </a:pPr>
            <a:endParaRPr lang="es-ES" sz="2200" b="1" dirty="0" smtClean="0">
              <a:solidFill>
                <a:schemeClr val="accent6"/>
              </a:solidFill>
              <a:effectLst>
                <a:outerShdw blurRad="38100" dist="38100" dir="2700000" algn="tl">
                  <a:srgbClr val="000000">
                    <a:alpha val="43137"/>
                  </a:srgbClr>
                </a:outerShdw>
              </a:effectLst>
              <a:latin typeface="Rockwell Extra Bold" pitchFamily="18" charset="0"/>
              <a:ea typeface="Malgun Gothic" pitchFamily="34" charset="-127"/>
            </a:endParaRPr>
          </a:p>
          <a:p>
            <a:pPr marL="0" indent="0" algn="just">
              <a:buNone/>
            </a:pPr>
            <a:r>
              <a:rPr lang="es-ES" sz="2200" b="1" dirty="0" smtClean="0">
                <a:solidFill>
                  <a:schemeClr val="accent6"/>
                </a:solidFill>
                <a:latin typeface="Rockwell Extra Bold" pitchFamily="18" charset="0"/>
                <a:ea typeface="Malgun Gothic" pitchFamily="34" charset="-127"/>
              </a:rPr>
              <a:t>	</a:t>
            </a:r>
            <a:r>
              <a:rPr lang="es-ES" sz="2200" b="1" dirty="0" smtClean="0">
                <a:solidFill>
                  <a:schemeClr val="bg1">
                    <a:lumMod val="50000"/>
                  </a:schemeClr>
                </a:solidFill>
                <a:latin typeface="Rockwell Extra Bold" pitchFamily="18" charset="0"/>
                <a:ea typeface="Malgun Gothic" pitchFamily="34" charset="-127"/>
              </a:rPr>
              <a:t>Una vida libre de violencia 	contra las mujeres</a:t>
            </a:r>
          </a:p>
          <a:p>
            <a:pPr marL="0" indent="0" algn="ctr">
              <a:buNone/>
            </a:pPr>
            <a:endParaRPr lang="es-ES" sz="1400" dirty="0" smtClean="0">
              <a:latin typeface="Malgun Gothic" pitchFamily="34" charset="-127"/>
              <a:ea typeface="Malgun Gothic" pitchFamily="34" charset="-127"/>
            </a:endParaRPr>
          </a:p>
          <a:p>
            <a:pPr marL="0" indent="0" algn="just">
              <a:buNone/>
            </a:pPr>
            <a:r>
              <a:rPr lang="es-ES" sz="1400" dirty="0" smtClean="0">
                <a:latin typeface="Century Gothic" pitchFamily="34" charset="0"/>
              </a:rPr>
              <a:t>	A través de la Junta de Gobierno del Instituto Municipal de la 	Mujer Tlajomulquense (IMMT), he aprobado grandes 	proyectos que como sociedad nos adolecen, pero con las 	atenciones y los cuidados correspondientes podremos 	erradicar este desagradable padecimiento. </a:t>
            </a:r>
          </a:p>
          <a:p>
            <a:pPr marL="0" indent="0" algn="just">
              <a:buNone/>
            </a:pPr>
            <a:endParaRPr lang="es-ES" sz="1400" dirty="0">
              <a:latin typeface="Century Gothic" pitchFamily="34" charset="0"/>
            </a:endParaRPr>
          </a:p>
          <a:p>
            <a:pPr marL="0" indent="0" algn="just">
              <a:buNone/>
            </a:pPr>
            <a:r>
              <a:rPr lang="es-ES" sz="1400" dirty="0" smtClean="0">
                <a:latin typeface="Century Gothic" pitchFamily="34" charset="0"/>
              </a:rPr>
              <a:t>	Para que se den una idea, se han atendido de manera 	psicológica alrededor de 943 mujeres, niñas y adolescentes, 	superando por mucho lo planteado por el Instituto. Por 	supuesto que no es de enorgullecerse el tener a tanta mujer 	que requiere de esta atención, pero sí podemos decir que 	estamos en nuevos tiempos en los cuales la mujer se 	empodera, la mujer decide y la mujer previene. </a:t>
            </a:r>
          </a:p>
          <a:p>
            <a:pPr marL="0" indent="0" algn="just">
              <a:buNone/>
            </a:pPr>
            <a:r>
              <a:rPr lang="es-ES" sz="1400" b="1" i="1" dirty="0">
                <a:latin typeface="Century Gothic" pitchFamily="34" charset="0"/>
                <a:ea typeface="Malgun Gothic" pitchFamily="34" charset="-127"/>
              </a:rPr>
              <a:t>	</a:t>
            </a:r>
          </a:p>
          <a:p>
            <a:pPr marL="0" indent="0" algn="just">
              <a:buNone/>
            </a:pPr>
            <a:r>
              <a:rPr lang="es-ES" sz="1400" dirty="0" smtClean="0">
                <a:latin typeface="Century Gothic" pitchFamily="34" charset="0"/>
                <a:ea typeface="Malgun Gothic" pitchFamily="34" charset="-127"/>
              </a:rPr>
              <a:t>	Otro logro ha sido, sin duda alguna, generar las herramientas 	y condiciones necesarias para que las mujeres que quieran 	tener otras habilidades laborales, las puedan recibir 	mediante capacitaciones para lograr autoemplearse. Con 	esto estaremos generando mejores oportunidades para que 	consigan un ingreso económico que generará más 	estabilidad económica en su familia.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	Aunado a lo anterior, también se concretaron alianzas con 	diversas empresas para que contraten, preferentemente, a 	las mujeres que habitan en nuestro Municipio. Con esto se 	logrará tener un sueldo o salario, aparte de mejores 	condiciones laborales, como lo son el seguro social, las primas 	vacacionales, el aguinaldo, entre muchos más.</a:t>
            </a:r>
          </a:p>
          <a:p>
            <a:pPr marL="0" indent="0" algn="just">
              <a:buNone/>
            </a:pPr>
            <a:endParaRPr lang="es-ES" sz="1400" dirty="0">
              <a:latin typeface="Century Gothic" pitchFamily="34" charset="0"/>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60</a:t>
            </a:r>
            <a:endParaRPr lang="es-MX" b="1" dirty="0">
              <a:solidFill>
                <a:schemeClr val="tx1"/>
              </a:solidFill>
            </a:endParaRPr>
          </a:p>
        </p:txBody>
      </p:sp>
    </p:spTree>
    <p:extLst>
      <p:ext uri="{BB962C8B-B14F-4D97-AF65-F5344CB8AC3E}">
        <p14:creationId xmlns:p14="http://schemas.microsoft.com/office/powerpoint/2010/main" val="29652495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6" name="5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237" r="22092"/>
          <a:stretch/>
        </p:blipFill>
        <p:spPr>
          <a:xfrm rot="5400000">
            <a:off x="-1151001" y="1135000"/>
            <a:ext cx="9144000" cy="6873999"/>
          </a:xfrm>
        </p:spPr>
      </p:pic>
      <p:sp>
        <p:nvSpPr>
          <p:cNvPr id="4" name="3 Marcador de pie de página"/>
          <p:cNvSpPr>
            <a:spLocks noGrp="1"/>
          </p:cNvSpPr>
          <p:nvPr>
            <p:ph type="ftr" sz="quarter" idx="11"/>
          </p:nvPr>
        </p:nvSpPr>
        <p:spPr/>
        <p:txBody>
          <a:bodyPr/>
          <a:lstStyle/>
          <a:p>
            <a:r>
              <a:rPr lang="es-ES" b="1" dirty="0" smtClean="0">
                <a:solidFill>
                  <a:schemeClr val="tx1"/>
                </a:solidFill>
              </a:rPr>
              <a:t>61</a:t>
            </a:r>
            <a:endParaRPr lang="es-MX" b="1" dirty="0">
              <a:solidFill>
                <a:schemeClr val="tx1"/>
              </a:solidFill>
            </a:endParaRPr>
          </a:p>
        </p:txBody>
      </p:sp>
      <p:sp>
        <p:nvSpPr>
          <p:cNvPr id="5" name="4 Marcador de número de diapositiva"/>
          <p:cNvSpPr>
            <a:spLocks noGrp="1"/>
          </p:cNvSpPr>
          <p:nvPr>
            <p:ph type="sldNum" sz="quarter" idx="12"/>
          </p:nvPr>
        </p:nvSpPr>
        <p:spPr/>
        <p:txBody>
          <a:bodyPr/>
          <a:lstStyle/>
          <a:p>
            <a:fld id="{3E280630-593A-4567-BC41-EB484B56885C}" type="slidenum">
              <a:rPr lang="es-MX" smtClean="0"/>
              <a:t>61</a:t>
            </a:fld>
            <a:endParaRPr lang="es-MX" dirty="0"/>
          </a:p>
        </p:txBody>
      </p:sp>
    </p:spTree>
    <p:extLst>
      <p:ext uri="{BB962C8B-B14F-4D97-AF65-F5344CB8AC3E}">
        <p14:creationId xmlns:p14="http://schemas.microsoft.com/office/powerpoint/2010/main" val="14897850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332656" y="3347864"/>
            <a:ext cx="6172200" cy="1524000"/>
          </a:xfrm>
        </p:spPr>
        <p:txBody>
          <a:bodyPr>
            <a:noAutofit/>
          </a:bodyPr>
          <a:lstStyle/>
          <a:p>
            <a:pPr marL="0" indent="0">
              <a:buNone/>
            </a:pPr>
            <a:r>
              <a:rPr lang="es-ES" sz="2200" dirty="0" smtClean="0">
                <a:solidFill>
                  <a:schemeClr val="bg1"/>
                </a:solidFill>
                <a:latin typeface="Rockwell Extra Bold" pitchFamily="18" charset="0"/>
              </a:rPr>
              <a:t>T R A B A JO    </a:t>
            </a:r>
            <a:r>
              <a:rPr lang="es-ES" sz="2200" dirty="0" smtClean="0">
                <a:solidFill>
                  <a:schemeClr val="bg1"/>
                </a:solidFill>
                <a:latin typeface="Rockwell Extra Bold" pitchFamily="18" charset="0"/>
              </a:rPr>
              <a:t>S O C I A L </a:t>
            </a:r>
            <a:endParaRPr lang="es-MX" sz="2200" dirty="0">
              <a:solidFill>
                <a:schemeClr val="bg1"/>
              </a:solidFill>
              <a:latin typeface="Rockwell Extra Bold" pitchFamily="18" charset="0"/>
            </a:endParaRPr>
          </a:p>
        </p:txBody>
      </p:sp>
      <p:sp>
        <p:nvSpPr>
          <p:cNvPr id="3" name="3 Marcador de pie de página"/>
          <p:cNvSpPr>
            <a:spLocks noGrp="1"/>
          </p:cNvSpPr>
          <p:nvPr>
            <p:ph type="ftr" sz="quarter" idx="11"/>
          </p:nvPr>
        </p:nvSpPr>
        <p:spPr>
          <a:xfrm>
            <a:off x="2343150" y="8475134"/>
            <a:ext cx="2171700" cy="486833"/>
          </a:xfrm>
        </p:spPr>
        <p:txBody>
          <a:bodyPr/>
          <a:lstStyle/>
          <a:p>
            <a:r>
              <a:rPr lang="es-ES" b="1" dirty="0" smtClean="0">
                <a:solidFill>
                  <a:schemeClr val="tx1"/>
                </a:solidFill>
              </a:rPr>
              <a:t>62</a:t>
            </a:r>
            <a:endParaRPr lang="es-MX" b="1" dirty="0">
              <a:solidFill>
                <a:schemeClr val="tx1"/>
              </a:solidFill>
            </a:endParaRPr>
          </a:p>
        </p:txBody>
      </p:sp>
    </p:spTree>
    <p:extLst>
      <p:ext uri="{BB962C8B-B14F-4D97-AF65-F5344CB8AC3E}">
        <p14:creationId xmlns:p14="http://schemas.microsoft.com/office/powerpoint/2010/main" val="24010134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80728" y="0"/>
            <a:ext cx="5472608" cy="9144000"/>
          </a:xfrm>
        </p:spPr>
        <p:txBody>
          <a:bodyPr>
            <a:normAutofit/>
          </a:bodyPr>
          <a:lstStyle/>
          <a:p>
            <a:pPr marL="0" indent="0" algn="just">
              <a:buNone/>
            </a:pPr>
            <a:endParaRPr lang="es-ES" sz="1500" dirty="0">
              <a:latin typeface="Malgun Gothic" pitchFamily="34" charset="-127"/>
              <a:ea typeface="Malgun Gothic" pitchFamily="34" charset="-127"/>
            </a:endParaRPr>
          </a:p>
          <a:p>
            <a:pPr marL="0" indent="0" algn="just">
              <a:buNone/>
            </a:pPr>
            <a:endParaRPr lang="es-ES" sz="1400" dirty="0" smtClean="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r>
              <a:rPr lang="es-ES" sz="1400" dirty="0">
                <a:latin typeface="Century Gothic" pitchFamily="34" charset="0"/>
              </a:rPr>
              <a:t>A</a:t>
            </a:r>
            <a:r>
              <a:rPr lang="es-ES" sz="1400" dirty="0" smtClean="0">
                <a:latin typeface="Century Gothic" pitchFamily="34" charset="0"/>
              </a:rPr>
              <a:t>cudimos </a:t>
            </a:r>
            <a:r>
              <a:rPr lang="es-ES" sz="1400" dirty="0">
                <a:latin typeface="Century Gothic" pitchFamily="34" charset="0"/>
              </a:rPr>
              <a:t>a la invitación que nos hizo el Ejido de </a:t>
            </a:r>
            <a:r>
              <a:rPr lang="es-ES" sz="1400" dirty="0">
                <a:latin typeface="Century Gothic" pitchFamily="34" charset="0"/>
              </a:rPr>
              <a:t>Cajititlán</a:t>
            </a:r>
            <a:r>
              <a:rPr lang="es-ES" sz="1400" dirty="0" smtClean="0">
                <a:latin typeface="Century Gothic" pitchFamily="34" charset="0"/>
              </a:rPr>
              <a:t> </a:t>
            </a:r>
            <a:r>
              <a:rPr lang="es-ES" sz="1400" dirty="0">
                <a:latin typeface="Century Gothic" pitchFamily="34" charset="0"/>
              </a:rPr>
              <a:t>de los Reyes para conmemorar los 100 años de fundación del ejido y así aproveche para saludar a amigos y a ejidatarios.</a:t>
            </a:r>
            <a:endParaRPr lang="es-ES" sz="1400" dirty="0" smtClean="0">
              <a:latin typeface="Century Gothic" pitchFamily="34" charset="0"/>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ctr">
              <a:buNone/>
            </a:pPr>
            <a:r>
              <a:rPr lang="es-ES" sz="1400" dirty="0" smtClean="0">
                <a:latin typeface="Malgun Gothic" pitchFamily="34" charset="-127"/>
                <a:ea typeface="Malgun Gothic" pitchFamily="34" charset="-127"/>
              </a:rPr>
              <a:t>. </a:t>
            </a:r>
            <a:endParaRPr lang="es-MX" sz="1400" dirty="0">
              <a:latin typeface="Malgun Gothic" pitchFamily="34" charset="-127"/>
              <a:ea typeface="Malgun Gothic" pitchFamily="34" charset="-127"/>
            </a:endParaRPr>
          </a:p>
        </p:txBody>
      </p:sp>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483" b="78652" l="9507" r="100000"/>
                    </a14:imgEffect>
                    <a14:imgEffect>
                      <a14:brightnessContrast contrast="40000"/>
                    </a14:imgEffect>
                  </a14:imgLayer>
                </a14:imgProps>
              </a:ext>
              <a:ext uri="{28A0092B-C50C-407E-A947-70E740481C1C}">
                <a14:useLocalDpi xmlns:a14="http://schemas.microsoft.com/office/drawing/2010/main" val="0"/>
              </a:ext>
            </a:extLst>
          </a:blip>
          <a:srcRect l="94245" t="29787" b="18416"/>
          <a:stretch/>
        </p:blipFill>
        <p:spPr>
          <a:xfrm>
            <a:off x="3928740" y="8548787"/>
            <a:ext cx="88117" cy="110983"/>
          </a:xfrm>
          <a:prstGeom prst="rect">
            <a:avLst/>
          </a:prstGeom>
        </p:spPr>
      </p:pic>
      <p:pic>
        <p:nvPicPr>
          <p:cNvPr id="6" name="5 Imagen"/>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83" b="78652" l="9507" r="100000"/>
                    </a14:imgEffect>
                    <a14:imgEffect>
                      <a14:brightnessContrast contrast="40000"/>
                    </a14:imgEffect>
                  </a14:imgLayer>
                </a14:imgProps>
              </a:ext>
              <a:ext uri="{28A0092B-C50C-407E-A947-70E740481C1C}">
                <a14:useLocalDpi xmlns:a14="http://schemas.microsoft.com/office/drawing/2010/main" val="0"/>
              </a:ext>
            </a:extLst>
          </a:blip>
          <a:srcRect l="94245" t="29787" b="18416"/>
          <a:stretch/>
        </p:blipFill>
        <p:spPr>
          <a:xfrm>
            <a:off x="4016857" y="8363208"/>
            <a:ext cx="147344" cy="185579"/>
          </a:xfrm>
          <a:prstGeom prst="rect">
            <a:avLst/>
          </a:prstGeom>
        </p:spPr>
      </p:pic>
      <p:sp>
        <p:nvSpPr>
          <p:cNvPr id="7" name="3 Marcador de pie de página"/>
          <p:cNvSpPr>
            <a:spLocks noGrp="1"/>
          </p:cNvSpPr>
          <p:nvPr>
            <p:ph type="ftr" sz="quarter" idx="11"/>
          </p:nvPr>
        </p:nvSpPr>
        <p:spPr>
          <a:xfrm>
            <a:off x="2343150" y="8475134"/>
            <a:ext cx="2171700" cy="486833"/>
          </a:xfrm>
        </p:spPr>
        <p:txBody>
          <a:bodyPr/>
          <a:lstStyle/>
          <a:p>
            <a:r>
              <a:rPr lang="es-ES" b="1" dirty="0" smtClean="0">
                <a:solidFill>
                  <a:schemeClr val="tx1"/>
                </a:solidFill>
              </a:rPr>
              <a:t>63</a:t>
            </a:r>
            <a:endParaRPr lang="es-MX" b="1" dirty="0">
              <a:solidFill>
                <a:schemeClr val="tx1"/>
              </a:solidFill>
            </a:endParaRPr>
          </a:p>
        </p:txBody>
      </p:sp>
      <p:pic>
        <p:nvPicPr>
          <p:cNvPr id="2" name="1 Imagen"/>
          <p:cNvPicPr>
            <a:picLocks noChangeAspect="1"/>
          </p:cNvPicPr>
          <p:nvPr/>
        </p:nvPicPr>
        <p:blipFill rotWithShape="1">
          <a:blip r:embed="rId6">
            <a:extLst>
              <a:ext uri="{28A0092B-C50C-407E-A947-70E740481C1C}">
                <a14:useLocalDpi xmlns:a14="http://schemas.microsoft.com/office/drawing/2010/main" val="0"/>
              </a:ext>
            </a:extLst>
          </a:blip>
          <a:srcRect r="37484"/>
          <a:stretch/>
        </p:blipFill>
        <p:spPr>
          <a:xfrm>
            <a:off x="0" y="1836308"/>
            <a:ext cx="6858000" cy="7307689"/>
          </a:xfrm>
          <a:prstGeom prst="rect">
            <a:avLst/>
          </a:prstGeom>
        </p:spPr>
      </p:pic>
      <p:sp>
        <p:nvSpPr>
          <p:cNvPr id="8" name="3 Marcador de pie de página"/>
          <p:cNvSpPr txBox="1">
            <a:spLocks/>
          </p:cNvSpPr>
          <p:nvPr/>
        </p:nvSpPr>
        <p:spPr>
          <a:xfrm>
            <a:off x="2495550" y="8627534"/>
            <a:ext cx="2171700" cy="486833"/>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smtClean="0">
                <a:solidFill>
                  <a:schemeClr val="tx1"/>
                </a:solidFill>
              </a:rPr>
              <a:t>63</a:t>
            </a:r>
            <a:endParaRPr lang="es-MX" b="1" dirty="0">
              <a:solidFill>
                <a:schemeClr val="tx1"/>
              </a:solidFill>
            </a:endParaRPr>
          </a:p>
        </p:txBody>
      </p:sp>
    </p:spTree>
    <p:extLst>
      <p:ext uri="{BB962C8B-B14F-4D97-AF65-F5344CB8AC3E}">
        <p14:creationId xmlns:p14="http://schemas.microsoft.com/office/powerpoint/2010/main" val="26518267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80728" y="0"/>
            <a:ext cx="5472608" cy="9144000"/>
          </a:xfrm>
        </p:spPr>
        <p:txBody>
          <a:bodyPr>
            <a:normAutofit/>
          </a:bodyPr>
          <a:lstStyle/>
          <a:p>
            <a:pPr marL="0" indent="0" algn="just">
              <a:buNone/>
            </a:pPr>
            <a:endParaRPr lang="es-MX"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rPr>
              <a:t>Acudimos </a:t>
            </a:r>
            <a:r>
              <a:rPr lang="es-ES" sz="1400" dirty="0">
                <a:latin typeface="Century Gothic" pitchFamily="34" charset="0"/>
              </a:rPr>
              <a:t>al arranque de la limpieza de minas de piedra de basalto, con la cual se realizan las artesanías en San Lucas Evangelista y también se hizo la entrega de herramientas a los artesanos.</a:t>
            </a:r>
            <a:endParaRPr lang="es-ES" sz="1400" dirty="0" smtClean="0">
              <a:latin typeface="Century Gothic" pitchFamily="34" charset="0"/>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ctr">
              <a:buNone/>
            </a:pPr>
            <a:endParaRPr lang="es-MX" sz="1400" dirty="0">
              <a:latin typeface="Malgun Gothic" pitchFamily="34" charset="-127"/>
              <a:ea typeface="Malgun Gothic" pitchFamily="34" charset="-127"/>
            </a:endParaRPr>
          </a:p>
        </p:txBody>
      </p:sp>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483" b="78652" l="9507" r="100000"/>
                    </a14:imgEffect>
                    <a14:imgEffect>
                      <a14:brightnessContrast contrast="40000"/>
                    </a14:imgEffect>
                  </a14:imgLayer>
                </a14:imgProps>
              </a:ext>
              <a:ext uri="{28A0092B-C50C-407E-A947-70E740481C1C}">
                <a14:useLocalDpi xmlns:a14="http://schemas.microsoft.com/office/drawing/2010/main" val="0"/>
              </a:ext>
            </a:extLst>
          </a:blip>
          <a:srcRect l="94245" t="29787" b="18416"/>
          <a:stretch/>
        </p:blipFill>
        <p:spPr>
          <a:xfrm>
            <a:off x="3928740" y="8548787"/>
            <a:ext cx="88117" cy="110983"/>
          </a:xfrm>
          <a:prstGeom prst="rect">
            <a:avLst/>
          </a:prstGeom>
        </p:spPr>
      </p:pic>
      <p:pic>
        <p:nvPicPr>
          <p:cNvPr id="6" name="5 Imagen"/>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83" b="78652" l="9507" r="100000"/>
                    </a14:imgEffect>
                    <a14:imgEffect>
                      <a14:brightnessContrast contrast="40000"/>
                    </a14:imgEffect>
                  </a14:imgLayer>
                </a14:imgProps>
              </a:ext>
              <a:ext uri="{28A0092B-C50C-407E-A947-70E740481C1C}">
                <a14:useLocalDpi xmlns:a14="http://schemas.microsoft.com/office/drawing/2010/main" val="0"/>
              </a:ext>
            </a:extLst>
          </a:blip>
          <a:srcRect l="94245" t="29787" b="18416"/>
          <a:stretch/>
        </p:blipFill>
        <p:spPr>
          <a:xfrm>
            <a:off x="4016857" y="8363208"/>
            <a:ext cx="147344" cy="185579"/>
          </a:xfrm>
          <a:prstGeom prst="rect">
            <a:avLst/>
          </a:prstGeom>
        </p:spPr>
      </p:pic>
      <p:sp>
        <p:nvSpPr>
          <p:cNvPr id="7" name="3 Marcador de pie de página"/>
          <p:cNvSpPr>
            <a:spLocks noGrp="1"/>
          </p:cNvSpPr>
          <p:nvPr>
            <p:ph type="ftr" sz="quarter" idx="11"/>
          </p:nvPr>
        </p:nvSpPr>
        <p:spPr>
          <a:xfrm>
            <a:off x="2343150" y="8475134"/>
            <a:ext cx="2171700" cy="486833"/>
          </a:xfrm>
        </p:spPr>
        <p:txBody>
          <a:bodyPr/>
          <a:lstStyle/>
          <a:p>
            <a:r>
              <a:rPr lang="es-ES" b="1" dirty="0" smtClean="0">
                <a:solidFill>
                  <a:schemeClr val="tx1"/>
                </a:solidFill>
              </a:rPr>
              <a:t>63</a:t>
            </a:r>
            <a:endParaRPr lang="es-MX" b="1" dirty="0">
              <a:solidFill>
                <a:schemeClr val="tx1"/>
              </a:solidFill>
            </a:endParaRPr>
          </a:p>
        </p:txBody>
      </p:sp>
      <p:pic>
        <p:nvPicPr>
          <p:cNvPr id="2" name="1 Imagen"/>
          <p:cNvPicPr>
            <a:picLocks noChangeAspect="1"/>
          </p:cNvPicPr>
          <p:nvPr/>
        </p:nvPicPr>
        <p:blipFill rotWithShape="1">
          <a:blip r:embed="rId6">
            <a:extLst>
              <a:ext uri="{28A0092B-C50C-407E-A947-70E740481C1C}">
                <a14:useLocalDpi xmlns:a14="http://schemas.microsoft.com/office/drawing/2010/main" val="0"/>
              </a:ext>
            </a:extLst>
          </a:blip>
          <a:srcRect l="15022" r="27373"/>
          <a:stretch/>
        </p:blipFill>
        <p:spPr>
          <a:xfrm>
            <a:off x="0" y="2447256"/>
            <a:ext cx="6858000" cy="6696744"/>
          </a:xfrm>
          <a:prstGeom prst="rect">
            <a:avLst/>
          </a:prstGeom>
        </p:spPr>
      </p:pic>
      <p:sp>
        <p:nvSpPr>
          <p:cNvPr id="8" name="3 Marcador de pie de página"/>
          <p:cNvSpPr txBox="1">
            <a:spLocks/>
          </p:cNvSpPr>
          <p:nvPr/>
        </p:nvSpPr>
        <p:spPr>
          <a:xfrm>
            <a:off x="2495550" y="8627534"/>
            <a:ext cx="2171700" cy="486833"/>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smtClean="0">
                <a:solidFill>
                  <a:schemeClr val="tx1"/>
                </a:solidFill>
              </a:rPr>
              <a:t>64</a:t>
            </a:r>
            <a:endParaRPr lang="es-MX" b="1" dirty="0">
              <a:solidFill>
                <a:schemeClr val="tx1"/>
              </a:solidFill>
            </a:endParaRPr>
          </a:p>
        </p:txBody>
      </p:sp>
    </p:spTree>
    <p:extLst>
      <p:ext uri="{BB962C8B-B14F-4D97-AF65-F5344CB8AC3E}">
        <p14:creationId xmlns:p14="http://schemas.microsoft.com/office/powerpoint/2010/main" val="8435208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80728" y="0"/>
            <a:ext cx="5472608" cy="9144000"/>
          </a:xfrm>
        </p:spPr>
        <p:txBody>
          <a:bodyPr>
            <a:normAutofit/>
          </a:bodyPr>
          <a:lstStyle/>
          <a:p>
            <a:pPr marL="0" indent="0" algn="just">
              <a:buNone/>
            </a:pPr>
            <a:endParaRPr lang="es-MX"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r>
              <a:rPr lang="es-ES" sz="1400" dirty="0">
                <a:latin typeface="Century Gothic" pitchFamily="34" charset="0"/>
              </a:rPr>
              <a:t>Me reuní con habitantes del fraccionamiento </a:t>
            </a:r>
            <a:r>
              <a:rPr lang="es-ES" sz="1400" dirty="0" err="1" smtClean="0">
                <a:latin typeface="Century Gothic" pitchFamily="34" charset="0"/>
              </a:rPr>
              <a:t>Avento</a:t>
            </a:r>
            <a:r>
              <a:rPr lang="es-ES" sz="1400" dirty="0" smtClean="0">
                <a:latin typeface="Century Gothic" pitchFamily="34" charset="0"/>
              </a:rPr>
              <a:t> </a:t>
            </a:r>
            <a:r>
              <a:rPr lang="es-ES" sz="1400" dirty="0">
                <a:latin typeface="Century Gothic" pitchFamily="34" charset="0"/>
              </a:rPr>
              <a:t>para escuchar las problemáticas que hay en el fraccionamiento y así gestionar los apoyos y dar solución a las peticiones.</a:t>
            </a:r>
            <a:endParaRPr lang="es-ES" sz="1400" dirty="0">
              <a:latin typeface="Century Gothic" pitchFamily="34" charset="0"/>
              <a:ea typeface="Malgun Gothic" pitchFamily="34" charset="-127"/>
            </a:endParaRPr>
          </a:p>
          <a:p>
            <a:pPr marL="0" indent="0" algn="ctr">
              <a:buNone/>
            </a:pPr>
            <a:endParaRPr lang="es-MX" sz="1400" dirty="0">
              <a:latin typeface="Malgun Gothic" pitchFamily="34" charset="-127"/>
              <a:ea typeface="Malgun Gothic" pitchFamily="34" charset="-127"/>
            </a:endParaRPr>
          </a:p>
        </p:txBody>
      </p:sp>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483" b="78652" l="9507" r="100000"/>
                    </a14:imgEffect>
                    <a14:imgEffect>
                      <a14:brightnessContrast contrast="40000"/>
                    </a14:imgEffect>
                  </a14:imgLayer>
                </a14:imgProps>
              </a:ext>
              <a:ext uri="{28A0092B-C50C-407E-A947-70E740481C1C}">
                <a14:useLocalDpi xmlns:a14="http://schemas.microsoft.com/office/drawing/2010/main" val="0"/>
              </a:ext>
            </a:extLst>
          </a:blip>
          <a:srcRect l="94245" t="29787" b="18416"/>
          <a:stretch/>
        </p:blipFill>
        <p:spPr>
          <a:xfrm>
            <a:off x="3928740" y="8548787"/>
            <a:ext cx="88117" cy="110983"/>
          </a:xfrm>
          <a:prstGeom prst="rect">
            <a:avLst/>
          </a:prstGeom>
        </p:spPr>
      </p:pic>
      <p:pic>
        <p:nvPicPr>
          <p:cNvPr id="6" name="5 Imagen"/>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83" b="78652" l="9507" r="100000"/>
                    </a14:imgEffect>
                    <a14:imgEffect>
                      <a14:brightnessContrast contrast="40000"/>
                    </a14:imgEffect>
                  </a14:imgLayer>
                </a14:imgProps>
              </a:ext>
              <a:ext uri="{28A0092B-C50C-407E-A947-70E740481C1C}">
                <a14:useLocalDpi xmlns:a14="http://schemas.microsoft.com/office/drawing/2010/main" val="0"/>
              </a:ext>
            </a:extLst>
          </a:blip>
          <a:srcRect l="94245" t="29787" b="18416"/>
          <a:stretch/>
        </p:blipFill>
        <p:spPr>
          <a:xfrm>
            <a:off x="4016857" y="8363208"/>
            <a:ext cx="147344" cy="185579"/>
          </a:xfrm>
          <a:prstGeom prst="rect">
            <a:avLst/>
          </a:prstGeom>
        </p:spPr>
      </p:pic>
      <p:sp>
        <p:nvSpPr>
          <p:cNvPr id="7" name="3 Marcador de pie de página"/>
          <p:cNvSpPr>
            <a:spLocks noGrp="1"/>
          </p:cNvSpPr>
          <p:nvPr>
            <p:ph type="ftr" sz="quarter" idx="11"/>
          </p:nvPr>
        </p:nvSpPr>
        <p:spPr>
          <a:xfrm>
            <a:off x="2343150" y="8475134"/>
            <a:ext cx="2171700" cy="486833"/>
          </a:xfrm>
        </p:spPr>
        <p:txBody>
          <a:bodyPr/>
          <a:lstStyle/>
          <a:p>
            <a:r>
              <a:rPr lang="es-ES" b="1" dirty="0" smtClean="0">
                <a:solidFill>
                  <a:schemeClr val="tx1"/>
                </a:solidFill>
              </a:rPr>
              <a:t>63</a:t>
            </a:r>
            <a:endParaRPr lang="es-MX" b="1" dirty="0">
              <a:solidFill>
                <a:schemeClr val="tx1"/>
              </a:solidFill>
            </a:endParaRPr>
          </a:p>
        </p:txBody>
      </p:sp>
      <p:pic>
        <p:nvPicPr>
          <p:cNvPr id="4" name="3 Imagen"/>
          <p:cNvPicPr>
            <a:picLocks noChangeAspect="1"/>
          </p:cNvPicPr>
          <p:nvPr/>
        </p:nvPicPr>
        <p:blipFill rotWithShape="1">
          <a:blip r:embed="rId6">
            <a:extLst>
              <a:ext uri="{28A0092B-C50C-407E-A947-70E740481C1C}">
                <a14:useLocalDpi xmlns:a14="http://schemas.microsoft.com/office/drawing/2010/main" val="0"/>
              </a:ext>
            </a:extLst>
          </a:blip>
          <a:srcRect l="17926" r="19723"/>
          <a:stretch/>
        </p:blipFill>
        <p:spPr>
          <a:xfrm>
            <a:off x="-1" y="1943200"/>
            <a:ext cx="6858001" cy="7200800"/>
          </a:xfrm>
          <a:prstGeom prst="rect">
            <a:avLst/>
          </a:prstGeom>
        </p:spPr>
      </p:pic>
      <p:sp>
        <p:nvSpPr>
          <p:cNvPr id="8" name="3 Marcador de pie de página"/>
          <p:cNvSpPr txBox="1">
            <a:spLocks/>
          </p:cNvSpPr>
          <p:nvPr/>
        </p:nvSpPr>
        <p:spPr>
          <a:xfrm>
            <a:off x="2495550" y="8627534"/>
            <a:ext cx="2171700" cy="486833"/>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smtClean="0">
                <a:solidFill>
                  <a:schemeClr val="tx1"/>
                </a:solidFill>
              </a:rPr>
              <a:t>65</a:t>
            </a:r>
            <a:endParaRPr lang="es-MX" b="1" dirty="0">
              <a:solidFill>
                <a:schemeClr val="tx1"/>
              </a:solidFill>
            </a:endParaRPr>
          </a:p>
        </p:txBody>
      </p:sp>
    </p:spTree>
    <p:extLst>
      <p:ext uri="{BB962C8B-B14F-4D97-AF65-F5344CB8AC3E}">
        <p14:creationId xmlns:p14="http://schemas.microsoft.com/office/powerpoint/2010/main" val="17730291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332656" y="3347864"/>
            <a:ext cx="6172200" cy="1524000"/>
          </a:xfrm>
        </p:spPr>
        <p:txBody>
          <a:bodyPr>
            <a:noAutofit/>
          </a:bodyPr>
          <a:lstStyle/>
          <a:p>
            <a:pPr marL="0" indent="0">
              <a:buNone/>
            </a:pPr>
            <a:r>
              <a:rPr lang="es-ES" sz="2200" dirty="0" smtClean="0">
                <a:solidFill>
                  <a:schemeClr val="bg1"/>
                </a:solidFill>
                <a:latin typeface="Rockwell Extra Bold" pitchFamily="18" charset="0"/>
              </a:rPr>
              <a:t>C O N C  L U S </a:t>
            </a:r>
            <a:r>
              <a:rPr lang="es-ES" sz="2200" dirty="0" smtClean="0">
                <a:solidFill>
                  <a:schemeClr val="bg1"/>
                </a:solidFill>
                <a:latin typeface="Rockwell Extra Bold" pitchFamily="18" charset="0"/>
              </a:rPr>
              <a:t>I Ó N </a:t>
            </a:r>
            <a:endParaRPr lang="es-MX" sz="2200" dirty="0">
              <a:solidFill>
                <a:schemeClr val="bg1"/>
              </a:solidFill>
              <a:latin typeface="Rockwell Extra Bold" pitchFamily="18" charset="0"/>
            </a:endParaRPr>
          </a:p>
        </p:txBody>
      </p:sp>
      <p:sp>
        <p:nvSpPr>
          <p:cNvPr id="3" name="3 Marcador de pie de página"/>
          <p:cNvSpPr>
            <a:spLocks noGrp="1"/>
          </p:cNvSpPr>
          <p:nvPr>
            <p:ph type="ftr" sz="quarter" idx="11"/>
          </p:nvPr>
        </p:nvSpPr>
        <p:spPr>
          <a:xfrm>
            <a:off x="2343150" y="8475134"/>
            <a:ext cx="2171700" cy="486833"/>
          </a:xfrm>
        </p:spPr>
        <p:txBody>
          <a:bodyPr/>
          <a:lstStyle/>
          <a:p>
            <a:r>
              <a:rPr lang="es-ES" b="1" dirty="0" smtClean="0">
                <a:solidFill>
                  <a:schemeClr val="tx1"/>
                </a:solidFill>
              </a:rPr>
              <a:t>66</a:t>
            </a:r>
            <a:endParaRPr lang="es-MX" b="1" dirty="0">
              <a:solidFill>
                <a:schemeClr val="tx1"/>
              </a:solidFill>
            </a:endParaRPr>
          </a:p>
        </p:txBody>
      </p:sp>
    </p:spTree>
    <p:extLst>
      <p:ext uri="{BB962C8B-B14F-4D97-AF65-F5344CB8AC3E}">
        <p14:creationId xmlns:p14="http://schemas.microsoft.com/office/powerpoint/2010/main" val="3641584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80728" y="0"/>
            <a:ext cx="5472608" cy="9144000"/>
          </a:xfrm>
        </p:spPr>
        <p:txBody>
          <a:bodyPr>
            <a:normAutofit/>
          </a:bodyPr>
          <a:lstStyle/>
          <a:p>
            <a:pPr marL="0" indent="0" algn="just">
              <a:buNone/>
            </a:pPr>
            <a:endParaRPr lang="es-MX" sz="1500" dirty="0">
              <a:latin typeface="Malgun Gothic" pitchFamily="34" charset="-127"/>
              <a:ea typeface="Malgun Gothic" pitchFamily="34" charset="-127"/>
            </a:endParaRPr>
          </a:p>
          <a:p>
            <a:pPr marL="0" indent="0" algn="just">
              <a:buNone/>
            </a:pPr>
            <a:endParaRPr lang="es-ES" sz="1500" dirty="0">
              <a:latin typeface="Malgun Gothic" pitchFamily="34" charset="-127"/>
              <a:ea typeface="Malgun Gothic" pitchFamily="34" charset="-127"/>
            </a:endParaRPr>
          </a:p>
          <a:p>
            <a:pPr marL="0" indent="0" algn="just">
              <a:buNone/>
            </a:pPr>
            <a:endParaRPr lang="es-ES" sz="1500" dirty="0" err="1">
              <a:latin typeface="Malgun Gothic" pitchFamily="34" charset="-127"/>
              <a:ea typeface="Malgun Gothic" pitchFamily="34" charset="-127"/>
            </a:endParaRPr>
          </a:p>
          <a:p>
            <a:pPr marL="0" indent="0" algn="just">
              <a:buNone/>
            </a:pPr>
            <a:endParaRPr lang="es-ES" sz="1400" dirty="0" smtClean="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A tres años de </a:t>
            </a:r>
            <a:r>
              <a:rPr lang="es-ES" sz="1400" dirty="0">
                <a:latin typeface="Century Gothic" pitchFamily="34" charset="0"/>
                <a:ea typeface="Malgun Gothic" pitchFamily="34" charset="-127"/>
              </a:rPr>
              <a:t>haber llegado Ayuntamiento, puedo decirles de frente que sí vale la pena la lucha diaria por un futuro en Tlajomulco, en el que todas y todos queremos vivir, uno donde prevalezcan los derecho humanos, en donde la seguridad ya no sea una prioridad, sino una garantía, y donde exista una cultura de paz para las presentes y futuras generaciones.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a:latin typeface="Century Gothic" pitchFamily="34" charset="0"/>
                <a:ea typeface="Malgun Gothic" pitchFamily="34" charset="-127"/>
              </a:rPr>
              <a:t>Estoy convencida de que mi trabajo y responsabilidad no solo pasa por impulsar una agenda, sino también por demostrar que al incluir a nuestra sociedad en el centro del Gobierno, se logra un progreso para aportar una nueva visión que enriquezca los caminos trazados y encuentre nuevas soluciones a los problemas de Tlajomulco.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a:latin typeface="Century Gothic" pitchFamily="34" charset="0"/>
                <a:ea typeface="Malgun Gothic" pitchFamily="34" charset="-127"/>
              </a:rPr>
              <a:t>Concluyo este informe con satisfacción, pero por encima de todo, con mi compromiso de seguir demostrando que se puede hacer política de manera distinta y trabajando en equipo; mi compromiso de seguir moviendo voluntades y sembrando esperanza de que Tlajomulco sí tiene de otra, que sí hay una alternativa frente al pasado y una </a:t>
            </a:r>
            <a:r>
              <a:rPr lang="es-ES" sz="1400" dirty="0" smtClean="0">
                <a:latin typeface="Century Gothic" pitchFamily="34" charset="0"/>
                <a:ea typeface="Malgun Gothic" pitchFamily="34" charset="-127"/>
              </a:rPr>
              <a:t>ventana </a:t>
            </a:r>
            <a:r>
              <a:rPr lang="es-ES" sz="1400" dirty="0">
                <a:latin typeface="Century Gothic" pitchFamily="34" charset="0"/>
                <a:ea typeface="Malgun Gothic" pitchFamily="34" charset="-127"/>
              </a:rPr>
              <a:t>del futuro. </a:t>
            </a:r>
            <a:endParaRPr lang="es-ES" sz="1400" dirty="0" smtClean="0">
              <a:latin typeface="Century Gothic" pitchFamily="34" charset="0"/>
              <a:ea typeface="Malgun Gothic" pitchFamily="34" charset="-127"/>
            </a:endParaRP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¡Gracias a esta tierra y gente tan generosa por permitirles servirles!</a:t>
            </a:r>
            <a:endParaRPr lang="es-ES" sz="1400" dirty="0">
              <a:latin typeface="Century Gothic" pitchFamily="34" charset="0"/>
              <a:ea typeface="Malgun Gothic" pitchFamily="34" charset="-127"/>
            </a:endParaRPr>
          </a:p>
          <a:p>
            <a:pPr marL="0" indent="0" algn="just">
              <a:buNone/>
            </a:pPr>
            <a:endParaRPr lang="es-ES" sz="1400" dirty="0" smtClean="0">
              <a:latin typeface="Malgun Gothic" pitchFamily="34" charset="-127"/>
              <a:ea typeface="Malgun Gothic" pitchFamily="34" charset="-127"/>
            </a:endParaRPr>
          </a:p>
          <a:p>
            <a:pPr marL="0" indent="0" algn="just">
              <a:buNone/>
            </a:pPr>
            <a:endParaRPr lang="es-ES" sz="1400" dirty="0">
              <a:latin typeface="Malgun Gothic" pitchFamily="34" charset="-127"/>
              <a:ea typeface="Malgun Gothic" pitchFamily="34" charset="-127"/>
            </a:endParaRPr>
          </a:p>
          <a:p>
            <a:pPr marL="0" indent="0" algn="ctr">
              <a:buNone/>
            </a:pPr>
            <a:r>
              <a:rPr lang="es-ES" sz="1400" dirty="0" smtClean="0">
                <a:latin typeface="Malgun Gothic" pitchFamily="34" charset="-127"/>
                <a:ea typeface="Malgun Gothic" pitchFamily="34" charset="-127"/>
              </a:rPr>
              <a:t>. </a:t>
            </a:r>
            <a:endParaRPr lang="es-MX" sz="1400" dirty="0">
              <a:latin typeface="Malgun Gothic" pitchFamily="34" charset="-127"/>
              <a:ea typeface="Malgun Gothic" pitchFamily="34" charset="-127"/>
            </a:endParaRPr>
          </a:p>
        </p:txBody>
      </p:sp>
      <p:pic>
        <p:nvPicPr>
          <p:cNvPr id="5" name="4 Imagen"/>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483" b="78652" l="9507" r="100000"/>
                    </a14:imgEffect>
                    <a14:imgEffect>
                      <a14:brightnessContrast contrast="40000"/>
                    </a14:imgEffect>
                  </a14:imgLayer>
                </a14:imgProps>
              </a:ext>
              <a:ext uri="{28A0092B-C50C-407E-A947-70E740481C1C}">
                <a14:useLocalDpi xmlns:a14="http://schemas.microsoft.com/office/drawing/2010/main" val="0"/>
              </a:ext>
            </a:extLst>
          </a:blip>
          <a:srcRect l="94245" t="29787" b="18416"/>
          <a:stretch/>
        </p:blipFill>
        <p:spPr>
          <a:xfrm>
            <a:off x="3928740" y="8548787"/>
            <a:ext cx="88117" cy="110983"/>
          </a:xfrm>
          <a:prstGeom prst="rect">
            <a:avLst/>
          </a:prstGeom>
        </p:spPr>
      </p:pic>
      <p:pic>
        <p:nvPicPr>
          <p:cNvPr id="6" name="5 Imagen"/>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83" b="78652" l="9507" r="100000"/>
                    </a14:imgEffect>
                    <a14:imgEffect>
                      <a14:brightnessContrast contrast="40000"/>
                    </a14:imgEffect>
                  </a14:imgLayer>
                </a14:imgProps>
              </a:ext>
              <a:ext uri="{28A0092B-C50C-407E-A947-70E740481C1C}">
                <a14:useLocalDpi xmlns:a14="http://schemas.microsoft.com/office/drawing/2010/main" val="0"/>
              </a:ext>
            </a:extLst>
          </a:blip>
          <a:srcRect l="94245" t="29787" b="18416"/>
          <a:stretch/>
        </p:blipFill>
        <p:spPr>
          <a:xfrm>
            <a:off x="4016857" y="8363208"/>
            <a:ext cx="147344" cy="185579"/>
          </a:xfrm>
          <a:prstGeom prst="rect">
            <a:avLst/>
          </a:prstGeom>
        </p:spPr>
      </p:pic>
      <p:sp>
        <p:nvSpPr>
          <p:cNvPr id="7" name="3 Marcador de pie de página"/>
          <p:cNvSpPr>
            <a:spLocks noGrp="1"/>
          </p:cNvSpPr>
          <p:nvPr>
            <p:ph type="ftr" sz="quarter" idx="11"/>
          </p:nvPr>
        </p:nvSpPr>
        <p:spPr>
          <a:xfrm>
            <a:off x="2343150" y="8475134"/>
            <a:ext cx="2171700" cy="486833"/>
          </a:xfrm>
        </p:spPr>
        <p:txBody>
          <a:bodyPr/>
          <a:lstStyle/>
          <a:p>
            <a:r>
              <a:rPr lang="es-ES" b="1" dirty="0" smtClean="0">
                <a:solidFill>
                  <a:schemeClr val="tx1"/>
                </a:solidFill>
              </a:rPr>
              <a:t>67</a:t>
            </a:r>
            <a:endParaRPr lang="es-MX" b="1" dirty="0">
              <a:solidFill>
                <a:schemeClr val="tx1"/>
              </a:solidFill>
            </a:endParaRPr>
          </a:p>
        </p:txBody>
      </p:sp>
    </p:spTree>
    <p:extLst>
      <p:ext uri="{BB962C8B-B14F-4D97-AF65-F5344CB8AC3E}">
        <p14:creationId xmlns:p14="http://schemas.microsoft.com/office/powerpoint/2010/main" val="5234550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3E280630-593A-4567-BC41-EB484B56885C}" type="slidenum">
              <a:rPr lang="es-MX" smtClean="0"/>
              <a:t>68</a:t>
            </a:fld>
            <a:endParaRPr lang="es-MX" dirty="0"/>
          </a:p>
        </p:txBody>
      </p:sp>
      <p:pic>
        <p:nvPicPr>
          <p:cNvPr id="10" name="9 Marcador de contenido"/>
          <p:cNvPicPr>
            <a:picLocks noGrp="1" noChangeAspect="1"/>
          </p:cNvPicPr>
          <p:nvPr>
            <p:ph idx="1"/>
          </p:nvPr>
        </p:nvPicPr>
        <p:blipFill rotWithShape="1">
          <a:blip r:embed="rId2">
            <a:extLst>
              <a:ext uri="{28A0092B-C50C-407E-A947-70E740481C1C}">
                <a14:useLocalDpi xmlns:a14="http://schemas.microsoft.com/office/drawing/2010/main" val="0"/>
              </a:ext>
            </a:extLst>
          </a:blip>
          <a:srcRect l="6940" t="1173" r="43666"/>
          <a:stretch/>
        </p:blipFill>
        <p:spPr>
          <a:xfrm>
            <a:off x="0" y="0"/>
            <a:ext cx="6858000" cy="9144000"/>
          </a:xfrm>
        </p:spPr>
      </p:pic>
      <p:sp>
        <p:nvSpPr>
          <p:cNvPr id="11" name="3 Marcador de pie de página"/>
          <p:cNvSpPr txBox="1">
            <a:spLocks/>
          </p:cNvSpPr>
          <p:nvPr/>
        </p:nvSpPr>
        <p:spPr>
          <a:xfrm>
            <a:off x="2495550" y="8627534"/>
            <a:ext cx="2171700" cy="486833"/>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smtClean="0">
                <a:solidFill>
                  <a:schemeClr val="tx1"/>
                </a:solidFill>
              </a:rPr>
              <a:t>68</a:t>
            </a:r>
            <a:endParaRPr lang="es-MX" b="1" dirty="0">
              <a:solidFill>
                <a:schemeClr val="tx1"/>
              </a:solidFill>
            </a:endParaRPr>
          </a:p>
        </p:txBody>
      </p:sp>
    </p:spTree>
    <p:extLst>
      <p:ext uri="{BB962C8B-B14F-4D97-AF65-F5344CB8AC3E}">
        <p14:creationId xmlns:p14="http://schemas.microsoft.com/office/powerpoint/2010/main" val="1126816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64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5" name="4 Marcador de pie de página"/>
          <p:cNvSpPr>
            <a:spLocks noGrp="1"/>
          </p:cNvSpPr>
          <p:nvPr>
            <p:ph type="ftr" sz="quarter" idx="11"/>
          </p:nvPr>
        </p:nvSpPr>
        <p:spPr/>
        <p:txBody>
          <a:bodyPr/>
          <a:lstStyle/>
          <a:p>
            <a:r>
              <a:rPr lang="es-ES" b="1" dirty="0" smtClean="0">
                <a:solidFill>
                  <a:schemeClr val="tx1"/>
                </a:solidFill>
              </a:rPr>
              <a:t>7</a:t>
            </a:r>
            <a:endParaRPr lang="es-MX" b="1" dirty="0">
              <a:solidFill>
                <a:schemeClr val="tx1"/>
              </a:solidFill>
            </a:endParaRPr>
          </a:p>
        </p:txBody>
      </p:sp>
      <p:sp>
        <p:nvSpPr>
          <p:cNvPr id="7" name="1 Marcador de pie de página"/>
          <p:cNvSpPr txBox="1">
            <a:spLocks/>
          </p:cNvSpPr>
          <p:nvPr/>
        </p:nvSpPr>
        <p:spPr>
          <a:xfrm>
            <a:off x="2495550" y="8627534"/>
            <a:ext cx="2171700" cy="486833"/>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solidFill>
                  <a:schemeClr val="tx1"/>
                </a:solidFill>
              </a:rPr>
              <a:t>7</a:t>
            </a:r>
            <a:endParaRPr lang="es-MX" b="1" dirty="0">
              <a:solidFill>
                <a:schemeClr val="tx1"/>
              </a:solidFill>
            </a:endParaRPr>
          </a:p>
        </p:txBody>
      </p:sp>
      <p:pic>
        <p:nvPicPr>
          <p:cNvPr id="9" name="8 Marcador de contenido"/>
          <p:cNvPicPr>
            <a:picLocks noGrp="1" noChangeAspect="1"/>
          </p:cNvPicPr>
          <p:nvPr>
            <p:ph idx="1"/>
          </p:nvPr>
        </p:nvPicPr>
        <p:blipFill rotWithShape="1">
          <a:blip r:embed="rId2">
            <a:extLst>
              <a:ext uri="{28A0092B-C50C-407E-A947-70E740481C1C}">
                <a14:useLocalDpi xmlns:a14="http://schemas.microsoft.com/office/drawing/2010/main" val="0"/>
              </a:ext>
            </a:extLst>
          </a:blip>
          <a:srcRect l="20266" t="1936" r="30721" b="318"/>
          <a:stretch/>
        </p:blipFill>
        <p:spPr>
          <a:xfrm>
            <a:off x="0" y="0"/>
            <a:ext cx="6858000" cy="9144000"/>
          </a:xfrm>
        </p:spPr>
      </p:pic>
    </p:spTree>
    <p:extLst>
      <p:ext uri="{BB962C8B-B14F-4D97-AF65-F5344CB8AC3E}">
        <p14:creationId xmlns:p14="http://schemas.microsoft.com/office/powerpoint/2010/main" val="1156427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36712" y="107504"/>
            <a:ext cx="5780429" cy="8772164"/>
          </a:xfrm>
        </p:spPr>
        <p:txBody>
          <a:bodyPr>
            <a:normAutofit lnSpcReduction="10000"/>
          </a:bodyPr>
          <a:lstStyle/>
          <a:p>
            <a:pPr marL="0" indent="0" algn="just">
              <a:buNone/>
            </a:pPr>
            <a:endParaRPr lang="es-ES" sz="1200" dirty="0" smtClean="0"/>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Soy una mujer que ha crecido en un seno familiar donde lo principal es el amor y el respeto. Mi formación profesional como Ingeniera en Desarrollo e Innovación Empresarial se basa en eficientizar procesos en las industrias, así como emplear estrategias para lograr mejores objetivos. Tanto mi núcleo familiar como mi formación profesional me han permitido ocupar importantes espacios, los cuales me han brindado mayores herramientas en mi vida.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Como resultado de lo anterior, desde casi tres años recibí el honor de ser electa como Regidora del Ayuntamiento Constitucional del Municipio de Tlajomulco de Zúñiga, Jalisco. A través del sufragio, la ciudadanía depositó en el Ing. Salvador Zamora Zamora y en una servidora la potestad de trabajar por Tlajomulco, por Jalisco y por México, y construir los cimientos para acrecentar el régimen gubernamental que vele por el </a:t>
            </a:r>
            <a:r>
              <a:rPr lang="es-MX" sz="1400" dirty="0" smtClean="0">
                <a:latin typeface="Century Gothic" pitchFamily="34" charset="0"/>
                <a:ea typeface="Malgun Gothic" pitchFamily="34" charset="-127"/>
              </a:rPr>
              <a:t>interés social.</a:t>
            </a:r>
            <a:endParaRPr lang="es-ES" sz="1400" dirty="0" smtClean="0">
              <a:latin typeface="Century Gothic" pitchFamily="34" charset="0"/>
              <a:ea typeface="Malgun Gothic" pitchFamily="34" charset="-127"/>
            </a:endParaRPr>
          </a:p>
          <a:p>
            <a:pPr marL="0" indent="0" algn="just">
              <a:buNone/>
            </a:pPr>
            <a:endParaRPr lang="es-ES"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Para avanzar, resulta fundamental que quienes somos electos popularmente</a:t>
            </a:r>
            <a:r>
              <a:rPr lang="es-MX" sz="1400" dirty="0" smtClean="0">
                <a:latin typeface="Century Gothic" pitchFamily="34" charset="0"/>
                <a:ea typeface="Malgun Gothic" pitchFamily="34" charset="-127"/>
              </a:rPr>
              <a:t> rindamos óptimos resultados en estricto apego y respeto a los derechos humanos, bajo  la proposición, el compromiso, la empatía, la ética, la entrega, la disposición, la disponibilidad, la congruencia y la objetividad. </a:t>
            </a:r>
          </a:p>
          <a:p>
            <a:pPr marL="0" indent="0" algn="just">
              <a:buNone/>
            </a:pPr>
            <a:endParaRPr lang="es-MX" sz="1400" dirty="0" smtClean="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Para materializar estos ideales, desde este Ayuntamiento he defendido inalcanzablemente los derechos humanos, la paz, el medio ambiente, el fortalecimiento de la participación ciudadana, la gobernanza y el combate a la corrupción, mediante iniciativas, decretos, políticas públicas, planes, programas, protocolos y más acciones</a:t>
            </a:r>
            <a:r>
              <a:rPr lang="es-ES" sz="1400" dirty="0">
                <a:latin typeface="Century Gothic" pitchFamily="34" charset="0"/>
                <a:ea typeface="Malgun Gothic" pitchFamily="34" charset="-127"/>
              </a:rPr>
              <a:t> </a:t>
            </a:r>
            <a:r>
              <a:rPr lang="es-ES" sz="1400" dirty="0" smtClean="0">
                <a:latin typeface="Century Gothic" pitchFamily="34" charset="0"/>
                <a:ea typeface="Malgun Gothic" pitchFamily="34" charset="-127"/>
              </a:rPr>
              <a:t>que las leyes nos facultan. </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Son casi tres años de mucho trabajo, de retos, pero sobretodo de grandes bondades. Por eso quiero dejar en claro que seguiré impulsando nuestro camino hacia uno más convincente, seguro y conveniente para las presentes y futuras generaciones.</a:t>
            </a:r>
          </a:p>
          <a:p>
            <a:pPr marL="0" indent="0" algn="just">
              <a:buNone/>
            </a:pPr>
            <a:endParaRPr lang="es-ES" sz="1400" dirty="0">
              <a:latin typeface="Century Gothic" pitchFamily="34" charset="0"/>
              <a:ea typeface="Malgun Gothic" pitchFamily="34" charset="-127"/>
            </a:endParaRPr>
          </a:p>
          <a:p>
            <a:pPr marL="0" indent="0" algn="just">
              <a:buNone/>
            </a:pPr>
            <a:r>
              <a:rPr lang="es-ES" sz="1400" dirty="0" smtClean="0">
                <a:latin typeface="Century Gothic" pitchFamily="34" charset="0"/>
                <a:ea typeface="Malgun Gothic" pitchFamily="34" charset="-127"/>
              </a:rPr>
              <a:t>Por último, ratifico mi compromiso que asumí desde el primer momento con Tlajomulco. ¡No les fallaré!</a:t>
            </a:r>
            <a:endParaRPr lang="es-ES" sz="1400" dirty="0">
              <a:latin typeface="Century Gothic" pitchFamily="34" charset="0"/>
              <a:ea typeface="Malgun Gothic" pitchFamily="34" charset="-127"/>
            </a:endParaRPr>
          </a:p>
          <a:p>
            <a:pPr marL="0" indent="0" algn="just">
              <a:buNone/>
            </a:pPr>
            <a:endParaRPr lang="es-ES" sz="1200" dirty="0">
              <a:latin typeface="Malgun Gothic" pitchFamily="34" charset="-127"/>
              <a:ea typeface="Malgun Gothic" pitchFamily="34" charset="-127"/>
            </a:endParaRPr>
          </a:p>
          <a:p>
            <a:pPr marL="0" indent="0" algn="just">
              <a:buNone/>
            </a:pPr>
            <a:endParaRPr lang="es-ES" sz="1200" dirty="0" smtClean="0">
              <a:latin typeface="Malgun Gothic" pitchFamily="34" charset="-127"/>
              <a:ea typeface="Malgun Gothic" pitchFamily="34" charset="-127"/>
            </a:endParaRPr>
          </a:p>
          <a:p>
            <a:pPr marL="0" indent="0" algn="ctr">
              <a:buNone/>
            </a:pPr>
            <a:endParaRPr lang="es-MX" sz="1200" dirty="0">
              <a:latin typeface="Malgun Gothic" pitchFamily="34" charset="-127"/>
              <a:ea typeface="Malgun Gothic" pitchFamily="34" charset="-127"/>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8</a:t>
            </a:r>
            <a:endParaRPr lang="es-MX" b="1" dirty="0">
              <a:solidFill>
                <a:schemeClr val="tx1"/>
              </a:solidFill>
            </a:endParaRPr>
          </a:p>
        </p:txBody>
      </p:sp>
    </p:spTree>
    <p:extLst>
      <p:ext uri="{BB962C8B-B14F-4D97-AF65-F5344CB8AC3E}">
        <p14:creationId xmlns:p14="http://schemas.microsoft.com/office/powerpoint/2010/main" val="2573204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332656" y="3347864"/>
            <a:ext cx="6172200" cy="1524000"/>
          </a:xfrm>
        </p:spPr>
        <p:txBody>
          <a:bodyPr>
            <a:noAutofit/>
          </a:bodyPr>
          <a:lstStyle/>
          <a:p>
            <a:pPr marL="0" indent="0">
              <a:buNone/>
            </a:pPr>
            <a:r>
              <a:rPr lang="es-ES" sz="2200" dirty="0" smtClean="0">
                <a:solidFill>
                  <a:schemeClr val="bg1"/>
                </a:solidFill>
                <a:latin typeface="Rockwell Extra Bold" pitchFamily="18" charset="0"/>
              </a:rPr>
              <a:t>I N T R O D U C C I Ó N </a:t>
            </a:r>
            <a:endParaRPr lang="es-MX" sz="2200" dirty="0">
              <a:solidFill>
                <a:schemeClr val="bg1"/>
              </a:solidFill>
              <a:latin typeface="Rockwell Extra Bold" pitchFamily="18" charset="0"/>
            </a:endParaRPr>
          </a:p>
        </p:txBody>
      </p:sp>
      <p:sp>
        <p:nvSpPr>
          <p:cNvPr id="2" name="1 Marcador de pie de página"/>
          <p:cNvSpPr>
            <a:spLocks noGrp="1"/>
          </p:cNvSpPr>
          <p:nvPr>
            <p:ph type="ftr" sz="quarter" idx="11"/>
          </p:nvPr>
        </p:nvSpPr>
        <p:spPr/>
        <p:txBody>
          <a:bodyPr/>
          <a:lstStyle/>
          <a:p>
            <a:r>
              <a:rPr lang="es-ES" b="1" dirty="0" smtClean="0">
                <a:solidFill>
                  <a:schemeClr val="tx1"/>
                </a:solidFill>
              </a:rPr>
              <a:t>9</a:t>
            </a:r>
            <a:endParaRPr lang="es-MX" b="1" dirty="0">
              <a:solidFill>
                <a:schemeClr val="tx1"/>
              </a:solidFill>
            </a:endParaRPr>
          </a:p>
        </p:txBody>
      </p:sp>
    </p:spTree>
    <p:extLst>
      <p:ext uri="{BB962C8B-B14F-4D97-AF65-F5344CB8AC3E}">
        <p14:creationId xmlns:p14="http://schemas.microsoft.com/office/powerpoint/2010/main" val="1044768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11074</TotalTime>
  <Words>1773</Words>
  <Application>Microsoft Office PowerPoint</Application>
  <PresentationFormat>Presentación en pantalla (4:3)</PresentationFormat>
  <Paragraphs>580</Paragraphs>
  <Slides>69</Slides>
  <Notes>5</Notes>
  <HiddenSlides>0</HiddenSlides>
  <MMClips>0</MMClips>
  <ScaleCrop>false</ScaleCrop>
  <HeadingPairs>
    <vt:vector size="4" baseType="variant">
      <vt:variant>
        <vt:lpstr>Tema</vt:lpstr>
      </vt:variant>
      <vt:variant>
        <vt:i4>1</vt:i4>
      </vt:variant>
      <vt:variant>
        <vt:lpstr>Títulos de diapositiva</vt:lpstr>
      </vt:variant>
      <vt:variant>
        <vt:i4>69</vt:i4>
      </vt:variant>
    </vt:vector>
  </HeadingPairs>
  <TitlesOfParts>
    <vt:vector size="70" baseType="lpstr">
      <vt:lpstr>Tema de Office</vt:lpstr>
      <vt:lpstr>Presentación de PowerPoint</vt:lpstr>
      <vt:lpstr>Presentación de PowerPoint</vt:lpstr>
      <vt:lpstr>Presentación de PowerPoint</vt:lpstr>
      <vt:lpstr>Presentación de PowerPoint</vt:lpstr>
      <vt:lpstr>Presentación de PowerPoint</vt:lpstr>
      <vt:lpstr>P R E S E N T A N C I Ó N </vt:lpstr>
      <vt:lpstr>Presentación de PowerPoint</vt:lpstr>
      <vt:lpstr>Presentación de PowerPoint</vt:lpstr>
      <vt:lpstr>I N T R O D U C C I Ó N </vt:lpstr>
      <vt:lpstr>Presentación de PowerPoint</vt:lpstr>
      <vt:lpstr>Presentación de PowerPoint</vt:lpstr>
      <vt:lpstr>I N I C I A T I V A 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 E S I O N E S   D E   A Y U N T A M I E N T O</vt:lpstr>
      <vt:lpstr>Presentación de PowerPoint</vt:lpstr>
      <vt:lpstr>Presentación de PowerPoint</vt:lpstr>
      <vt:lpstr>Presentación de PowerPoint</vt:lpstr>
      <vt:lpstr> V O C A L Í A  D E   C O M I S I O N E S      E D I L I C I A S </vt:lpstr>
      <vt:lpstr>Presentación de PowerPoint</vt:lpstr>
      <vt:lpstr> T R A B A J O    I N S T I T U C I O N A 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 R A B A JO    S O C I A L </vt:lpstr>
      <vt:lpstr>Presentación de PowerPoint</vt:lpstr>
      <vt:lpstr>Presentación de PowerPoint</vt:lpstr>
      <vt:lpstr>Presentación de PowerPoint</vt:lpstr>
      <vt:lpstr>C O N C  L U S I Ó N </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LIZBETH SANTILLAN REGALADO - PC-0018</dc:creator>
  <cp:lastModifiedBy>LIZBETH SANTILLAN REGALADO - PC-0018</cp:lastModifiedBy>
  <cp:revision>300</cp:revision>
  <dcterms:created xsi:type="dcterms:W3CDTF">2024-07-05T18:02:34Z</dcterms:created>
  <dcterms:modified xsi:type="dcterms:W3CDTF">2024-08-22T17:59:27Z</dcterms:modified>
</cp:coreProperties>
</file>