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9"/>
  </p:notesMasterIdLst>
  <p:sldIdLst>
    <p:sldId id="256" r:id="rId2"/>
    <p:sldId id="257" r:id="rId3"/>
    <p:sldId id="258" r:id="rId4"/>
    <p:sldId id="261" r:id="rId5"/>
    <p:sldId id="292" r:id="rId6"/>
    <p:sldId id="259" r:id="rId7"/>
    <p:sldId id="260" r:id="rId8"/>
    <p:sldId id="262" r:id="rId9"/>
    <p:sldId id="263" r:id="rId10"/>
    <p:sldId id="264" r:id="rId11"/>
    <p:sldId id="288" r:id="rId12"/>
    <p:sldId id="265" r:id="rId13"/>
    <p:sldId id="266" r:id="rId14"/>
    <p:sldId id="267" r:id="rId15"/>
    <p:sldId id="281" r:id="rId16"/>
    <p:sldId id="289" r:id="rId17"/>
    <p:sldId id="268" r:id="rId18"/>
    <p:sldId id="270" r:id="rId19"/>
    <p:sldId id="272" r:id="rId20"/>
    <p:sldId id="282" r:id="rId21"/>
    <p:sldId id="290" r:id="rId22"/>
    <p:sldId id="273" r:id="rId23"/>
    <p:sldId id="274" r:id="rId24"/>
    <p:sldId id="275" r:id="rId25"/>
    <p:sldId id="283" r:id="rId26"/>
    <p:sldId id="291" r:id="rId27"/>
    <p:sldId id="276" r:id="rId28"/>
    <p:sldId id="284" r:id="rId29"/>
    <p:sldId id="285" r:id="rId30"/>
    <p:sldId id="286" r:id="rId31"/>
    <p:sldId id="287" r:id="rId32"/>
    <p:sldId id="293" r:id="rId33"/>
    <p:sldId id="277" r:id="rId34"/>
    <p:sldId id="278" r:id="rId35"/>
    <p:sldId id="280" r:id="rId36"/>
    <p:sldId id="279" r:id="rId37"/>
    <p:sldId id="294" r:id="rId38"/>
  </p:sldIdLst>
  <p:sldSz cx="6858000" cy="9144000" type="screen4x3"/>
  <p:notesSz cx="7010400" cy="92964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180" autoAdjust="0"/>
    <p:restoredTop sz="93516" autoAdjust="0"/>
  </p:normalViewPr>
  <p:slideViewPr>
    <p:cSldViewPr>
      <p:cViewPr varScale="1">
        <p:scale>
          <a:sx n="76" d="100"/>
          <a:sy n="76" d="100"/>
        </p:scale>
        <p:origin x="2688" y="96"/>
      </p:cViewPr>
      <p:guideLst>
        <p:guide orient="horz" pos="2880"/>
        <p:guide pos="216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s-MX"/>
          </a:p>
        </p:txBody>
      </p:sp>
      <p:sp>
        <p:nvSpPr>
          <p:cNvPr id="3" name="2 Marcador de fecha"/>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2C4EAEAA-8221-4DC1-B75C-16F149152A7A}" type="datetimeFigureOut">
              <a:rPr lang="es-MX" smtClean="0"/>
              <a:t>03/09/2024</a:t>
            </a:fld>
            <a:endParaRPr lang="es-MX"/>
          </a:p>
        </p:txBody>
      </p:sp>
      <p:sp>
        <p:nvSpPr>
          <p:cNvPr id="4" name="3 Marcador de imagen de diapositiva"/>
          <p:cNvSpPr>
            <a:spLocks noGrp="1" noRot="1" noChangeAspect="1"/>
          </p:cNvSpPr>
          <p:nvPr>
            <p:ph type="sldImg" idx="2"/>
          </p:nvPr>
        </p:nvSpPr>
        <p:spPr>
          <a:xfrm>
            <a:off x="2197100" y="696913"/>
            <a:ext cx="2616200" cy="3486150"/>
          </a:xfrm>
          <a:prstGeom prst="rect">
            <a:avLst/>
          </a:prstGeom>
          <a:noFill/>
          <a:ln w="12700">
            <a:solidFill>
              <a:prstClr val="black"/>
            </a:solidFill>
          </a:ln>
        </p:spPr>
        <p:txBody>
          <a:bodyPr vert="horz" lIns="93177" tIns="46589" rIns="93177" bIns="46589" rtlCol="0" anchor="ctr"/>
          <a:lstStyle/>
          <a:p>
            <a:endParaRPr lang="es-MX"/>
          </a:p>
        </p:txBody>
      </p:sp>
      <p:sp>
        <p:nvSpPr>
          <p:cNvPr id="5" name="4 Marcador de notas"/>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5 Marcador de pie de página"/>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614DDBB1-0E89-4704-9D66-B4880A7A3A32}" type="slidenum">
              <a:rPr lang="es-MX" smtClean="0"/>
              <a:t>‹Nº›</a:t>
            </a:fld>
            <a:endParaRPr lang="es-MX"/>
          </a:p>
        </p:txBody>
      </p:sp>
    </p:spTree>
    <p:extLst>
      <p:ext uri="{BB962C8B-B14F-4D97-AF65-F5344CB8AC3E}">
        <p14:creationId xmlns:p14="http://schemas.microsoft.com/office/powerpoint/2010/main" val="8605981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614DDBB1-0E89-4704-9D66-B4880A7A3A32}" type="slidenum">
              <a:rPr lang="es-MX" smtClean="0"/>
              <a:t>3</a:t>
            </a:fld>
            <a:endParaRPr lang="es-MX"/>
          </a:p>
        </p:txBody>
      </p:sp>
    </p:spTree>
    <p:extLst>
      <p:ext uri="{BB962C8B-B14F-4D97-AF65-F5344CB8AC3E}">
        <p14:creationId xmlns:p14="http://schemas.microsoft.com/office/powerpoint/2010/main" val="36750955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0" y="0"/>
            <a:ext cx="6858000" cy="9144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68580" y="135467"/>
            <a:ext cx="6720840" cy="8886613"/>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BD6C9CBB-3A28-413F-9A2F-103D0D560A31}" type="datetimeFigureOut">
              <a:rPr lang="es-MX" smtClean="0"/>
              <a:t>03/09/2024</a:t>
            </a:fld>
            <a:endParaRPr lang="es-MX"/>
          </a:p>
        </p:txBody>
      </p:sp>
      <p:sp>
        <p:nvSpPr>
          <p:cNvPr id="5" name="Footer Placeholder 4"/>
          <p:cNvSpPr>
            <a:spLocks noGrp="1"/>
          </p:cNvSpPr>
          <p:nvPr>
            <p:ph type="ftr" sz="quarter" idx="11"/>
          </p:nvPr>
        </p:nvSpPr>
        <p:spPr/>
        <p:txBody>
          <a:bodyPr/>
          <a:lstStyle/>
          <a:p>
            <a:endParaRPr lang="es-MX"/>
          </a:p>
        </p:txBody>
      </p:sp>
      <p:sp>
        <p:nvSpPr>
          <p:cNvPr id="9" name="Rectangle 8"/>
          <p:cNvSpPr/>
          <p:nvPr/>
        </p:nvSpPr>
        <p:spPr>
          <a:xfrm>
            <a:off x="259081" y="3923469"/>
            <a:ext cx="5360948" cy="3285067"/>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5679489" y="3926179"/>
            <a:ext cx="892761" cy="327964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5784536" y="4182211"/>
            <a:ext cx="682668" cy="2767584"/>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334113" y="4074162"/>
            <a:ext cx="5210884" cy="2993812"/>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5840120" y="6167024"/>
            <a:ext cx="571500" cy="609600"/>
          </a:xfrm>
        </p:spPr>
        <p:txBody>
          <a:bodyPr/>
          <a:lstStyle>
            <a:lvl1pPr algn="ctr">
              <a:defRPr sz="2800">
                <a:solidFill>
                  <a:schemeClr val="accent1">
                    <a:lumMod val="50000"/>
                  </a:schemeClr>
                </a:solidFill>
              </a:defRPr>
            </a:lvl1pPr>
          </a:lstStyle>
          <a:p>
            <a:fld id="{34C5A507-37E9-423F-BCB8-3D6E7AE591D9}" type="slidenum">
              <a:rPr lang="es-MX" smtClean="0"/>
              <a:t>‹Nº›</a:t>
            </a:fld>
            <a:endParaRPr lang="es-MX"/>
          </a:p>
        </p:txBody>
      </p:sp>
      <p:sp>
        <p:nvSpPr>
          <p:cNvPr id="11" name="Rectangle 10"/>
          <p:cNvSpPr/>
          <p:nvPr/>
        </p:nvSpPr>
        <p:spPr>
          <a:xfrm>
            <a:off x="406366" y="6079035"/>
            <a:ext cx="5066375" cy="885823"/>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404228" y="4185920"/>
            <a:ext cx="5070651" cy="2770293"/>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482104" y="6197600"/>
            <a:ext cx="4914900" cy="6096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2" name="Title 1"/>
          <p:cNvSpPr>
            <a:spLocks noGrp="1"/>
          </p:cNvSpPr>
          <p:nvPr>
            <p:ph type="ctrTitle"/>
          </p:nvPr>
        </p:nvSpPr>
        <p:spPr>
          <a:xfrm>
            <a:off x="453529" y="4302712"/>
            <a:ext cx="4972050" cy="1625601"/>
          </a:xfrm>
        </p:spPr>
        <p:txBody>
          <a:bodyPr anchor="b" anchorCtr="0">
            <a:noAutofit/>
          </a:bodyPr>
          <a:lstStyle>
            <a:lvl1pPr>
              <a:defRPr sz="4000">
                <a:solidFill>
                  <a:schemeClr val="accent1">
                    <a:lumMod val="50000"/>
                  </a:schemeClr>
                </a:solidFill>
              </a:defRPr>
            </a:lvl1pPr>
          </a:lstStyle>
          <a:p>
            <a:r>
              <a:rPr lang="es-ES"/>
              <a:t>Haga clic para modificar el estilo de título del patrón</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fld id="{BD6C9CBB-3A28-413F-9A2F-103D0D560A31}" type="datetimeFigureOut">
              <a:rPr lang="es-MX" smtClean="0"/>
              <a:t>03/09/2024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4C5A507-37E9-423F-BCB8-3D6E7AE591D9}" type="slidenum">
              <a:rPr lang="es-MX" smtClean="0"/>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a:off x="5146277" y="304800"/>
            <a:ext cx="1394460" cy="8163512"/>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5216419" y="468546"/>
            <a:ext cx="1254176" cy="7836023"/>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5286433" y="527237"/>
            <a:ext cx="1114148" cy="7718641"/>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342900" y="508000"/>
            <a:ext cx="4629150" cy="7721601"/>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D6C9CBB-3A28-413F-9A2F-103D0D560A31}" type="datetimeFigureOut">
              <a:rPr lang="es-MX" smtClean="0"/>
              <a:t>03/09/2024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4C5A507-37E9-423F-BCB8-3D6E7AE591D9}" type="slidenum">
              <a:rPr lang="es-MX" smtClean="0"/>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fld id="{BD6C9CBB-3A28-413F-9A2F-103D0D560A31}" type="datetimeFigureOut">
              <a:rPr lang="es-MX" smtClean="0"/>
              <a:t>03/09/2024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4C5A507-37E9-423F-BCB8-3D6E7AE591D9}" type="slidenum">
              <a:rPr lang="es-MX" smtClean="0"/>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Rectangle 6"/>
          <p:cNvSpPr/>
          <p:nvPr/>
        </p:nvSpPr>
        <p:spPr>
          <a:xfrm>
            <a:off x="0" y="0"/>
            <a:ext cx="6858000" cy="9144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68580" y="135467"/>
            <a:ext cx="6720840" cy="8886613"/>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BD6C9CBB-3A28-413F-9A2F-103D0D560A31}" type="datetimeFigureOut">
              <a:rPr lang="es-MX" smtClean="0"/>
              <a:t>03/09/2024</a:t>
            </a:fld>
            <a:endParaRPr lang="es-MX"/>
          </a:p>
        </p:txBody>
      </p:sp>
      <p:sp>
        <p:nvSpPr>
          <p:cNvPr id="13" name="Rectangle 12"/>
          <p:cNvSpPr/>
          <p:nvPr/>
        </p:nvSpPr>
        <p:spPr>
          <a:xfrm>
            <a:off x="338982" y="3928533"/>
            <a:ext cx="6198870" cy="3285067"/>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425742" y="4064001"/>
            <a:ext cx="6025350" cy="2993812"/>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4C5A507-37E9-423F-BCB8-3D6E7AE591D9}" type="slidenum">
              <a:rPr lang="es-MX" smtClean="0"/>
              <a:t>‹Nº›</a:t>
            </a:fld>
            <a:endParaRPr lang="es-MX"/>
          </a:p>
        </p:txBody>
      </p:sp>
      <p:sp>
        <p:nvSpPr>
          <p:cNvPr id="2" name="Title 1"/>
          <p:cNvSpPr>
            <a:spLocks noGrp="1"/>
          </p:cNvSpPr>
          <p:nvPr>
            <p:ph type="title"/>
          </p:nvPr>
        </p:nvSpPr>
        <p:spPr>
          <a:xfrm>
            <a:off x="552342" y="4267200"/>
            <a:ext cx="5772150" cy="17272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s-ES"/>
              <a:t>Haga clic para modificar el estilo de título del patrón</a:t>
            </a:r>
            <a:endParaRPr lang="en-US" dirty="0"/>
          </a:p>
        </p:txBody>
      </p:sp>
      <p:sp>
        <p:nvSpPr>
          <p:cNvPr id="15" name="Rectangle 14"/>
          <p:cNvSpPr/>
          <p:nvPr/>
        </p:nvSpPr>
        <p:spPr>
          <a:xfrm>
            <a:off x="506622" y="6055361"/>
            <a:ext cx="5863590" cy="885823"/>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552342" y="6143348"/>
            <a:ext cx="5772150" cy="698377"/>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14" name="Rectangle 13"/>
          <p:cNvSpPr/>
          <p:nvPr/>
        </p:nvSpPr>
        <p:spPr>
          <a:xfrm>
            <a:off x="506818" y="4165600"/>
            <a:ext cx="5863199" cy="2770293"/>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319596" y="544497"/>
            <a:ext cx="6195504" cy="1385903"/>
          </a:xfrm>
        </p:spPr>
        <p:txBody>
          <a:bodyPr/>
          <a:lstStyle/>
          <a:p>
            <a:r>
              <a:rPr lang="es-ES"/>
              <a:t>Haga clic para modificar el estilo de título del patrón</a:t>
            </a:r>
            <a:endParaRPr lang="en-US"/>
          </a:p>
        </p:txBody>
      </p:sp>
      <p:sp>
        <p:nvSpPr>
          <p:cNvPr id="3" name="Content Placeholder 2"/>
          <p:cNvSpPr>
            <a:spLocks noGrp="1"/>
          </p:cNvSpPr>
          <p:nvPr>
            <p:ph sz="half" idx="1"/>
          </p:nvPr>
        </p:nvSpPr>
        <p:spPr>
          <a:xfrm>
            <a:off x="319596" y="2292095"/>
            <a:ext cx="3028950" cy="587654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86150" y="2292095"/>
            <a:ext cx="3028950" cy="587654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BD6C9CBB-3A28-413F-9A2F-103D0D560A31}" type="datetimeFigureOut">
              <a:rPr lang="es-MX" smtClean="0"/>
              <a:t>03/09/2024</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4C5A507-37E9-423F-BCB8-3D6E7AE591D9}" type="slidenum">
              <a:rPr lang="es-MX" smtClean="0"/>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319596" y="544497"/>
            <a:ext cx="6195504" cy="1385903"/>
          </a:xfrm>
        </p:spPr>
        <p:txBody>
          <a:bodyPr/>
          <a:lstStyle>
            <a:lvl1pPr>
              <a:defRPr/>
            </a:lvl1pPr>
          </a:lstStyle>
          <a:p>
            <a:r>
              <a:rPr lang="es-ES"/>
              <a:t>Haga clic para modificar el estilo de título del patrón</a:t>
            </a:r>
            <a:endParaRPr lang="en-US"/>
          </a:p>
        </p:txBody>
      </p:sp>
      <p:sp>
        <p:nvSpPr>
          <p:cNvPr id="3" name="Text Placeholder 2"/>
          <p:cNvSpPr>
            <a:spLocks noGrp="1"/>
          </p:cNvSpPr>
          <p:nvPr>
            <p:ph type="body" idx="1"/>
          </p:nvPr>
        </p:nvSpPr>
        <p:spPr>
          <a:xfrm>
            <a:off x="319596" y="2296584"/>
            <a:ext cx="3030141" cy="853016"/>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319596" y="3251200"/>
            <a:ext cx="3030141" cy="49170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83769" y="2296584"/>
            <a:ext cx="3031331" cy="853016"/>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3483769" y="3251200"/>
            <a:ext cx="3031331" cy="49170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BD6C9CBB-3A28-413F-9A2F-103D0D560A31}" type="datetimeFigureOut">
              <a:rPr lang="es-MX" smtClean="0"/>
              <a:t>03/09/2024</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34C5A507-37E9-423F-BCB8-3D6E7AE591D9}" type="slidenum">
              <a:rPr lang="es-MX" smtClean="0"/>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Date Placeholder 2"/>
          <p:cNvSpPr>
            <a:spLocks noGrp="1"/>
          </p:cNvSpPr>
          <p:nvPr>
            <p:ph type="dt" sz="half" idx="10"/>
          </p:nvPr>
        </p:nvSpPr>
        <p:spPr/>
        <p:txBody>
          <a:bodyPr/>
          <a:lstStyle/>
          <a:p>
            <a:fld id="{BD6C9CBB-3A28-413F-9A2F-103D0D560A31}" type="datetimeFigureOut">
              <a:rPr lang="es-MX" smtClean="0"/>
              <a:t>03/09/2024</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34C5A507-37E9-423F-BCB8-3D6E7AE591D9}" type="slidenum">
              <a:rPr lang="es-MX" smtClean="0"/>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Rectangle 4"/>
          <p:cNvSpPr/>
          <p:nvPr/>
        </p:nvSpPr>
        <p:spPr>
          <a:xfrm>
            <a:off x="0" y="0"/>
            <a:ext cx="6858000" cy="9144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68580" y="135467"/>
            <a:ext cx="6720840" cy="8886613"/>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BD6C9CBB-3A28-413F-9A2F-103D0D560A31}" type="datetimeFigureOut">
              <a:rPr lang="es-MX" smtClean="0"/>
              <a:t>03/09/2024</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34C5A507-37E9-423F-BCB8-3D6E7AE591D9}" type="slidenum">
              <a:rPr lang="es-MX" smtClean="0"/>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1" name="Rectangle 10"/>
          <p:cNvSpPr/>
          <p:nvPr/>
        </p:nvSpPr>
        <p:spPr>
          <a:xfrm>
            <a:off x="0" y="0"/>
            <a:ext cx="6858000" cy="9144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68580" y="135467"/>
            <a:ext cx="6720840" cy="8886613"/>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2914650" y="914400"/>
            <a:ext cx="3429000" cy="701040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BD6C9CBB-3A28-413F-9A2F-103D0D560A31}" type="datetimeFigureOut">
              <a:rPr lang="es-MX" smtClean="0"/>
              <a:t>03/09/2024</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4C5A507-37E9-423F-BCB8-3D6E7AE591D9}" type="slidenum">
              <a:rPr lang="es-MX" smtClean="0"/>
              <a:t>‹Nº›</a:t>
            </a:fld>
            <a:endParaRPr lang="es-MX"/>
          </a:p>
        </p:txBody>
      </p:sp>
      <p:sp>
        <p:nvSpPr>
          <p:cNvPr id="8" name="Rectangle 7"/>
          <p:cNvSpPr/>
          <p:nvPr/>
        </p:nvSpPr>
        <p:spPr>
          <a:xfrm>
            <a:off x="420025" y="2007616"/>
            <a:ext cx="2037425" cy="4697984"/>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07517" y="2189963"/>
            <a:ext cx="1862441" cy="4312437"/>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576750" y="3962400"/>
            <a:ext cx="1723976" cy="23368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2" name="Title 1"/>
          <p:cNvSpPr>
            <a:spLocks noGrp="1"/>
          </p:cNvSpPr>
          <p:nvPr>
            <p:ph type="title"/>
          </p:nvPr>
        </p:nvSpPr>
        <p:spPr>
          <a:xfrm>
            <a:off x="576750" y="2312416"/>
            <a:ext cx="1723976" cy="1588827"/>
          </a:xfrm>
        </p:spPr>
        <p:txBody>
          <a:bodyPr anchor="b">
            <a:normAutofit/>
          </a:bodyPr>
          <a:lstStyle>
            <a:lvl1pPr algn="l">
              <a:defRPr sz="2000" b="0">
                <a:solidFill>
                  <a:schemeClr val="accent1">
                    <a:lumMod val="75000"/>
                  </a:schemeClr>
                </a:solidFill>
              </a:defRPr>
            </a:lvl1pPr>
          </a:lstStyle>
          <a:p>
            <a:r>
              <a:rPr lang="es-ES"/>
              <a:t>Haga clic para modificar el estilo de título del patrón</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p:cNvSpPr/>
          <p:nvPr/>
        </p:nvSpPr>
        <p:spPr>
          <a:xfrm>
            <a:off x="0" y="0"/>
            <a:ext cx="6858000" cy="9144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68580" y="135467"/>
            <a:ext cx="6720840" cy="8886613"/>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514350" y="828583"/>
            <a:ext cx="5829300" cy="5775419"/>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5" name="Date Placeholder 4"/>
          <p:cNvSpPr>
            <a:spLocks noGrp="1"/>
          </p:cNvSpPr>
          <p:nvPr>
            <p:ph type="dt" sz="half" idx="10"/>
          </p:nvPr>
        </p:nvSpPr>
        <p:spPr/>
        <p:txBody>
          <a:bodyPr/>
          <a:lstStyle/>
          <a:p>
            <a:fld id="{BD6C9CBB-3A28-413F-9A2F-103D0D560A31}" type="datetimeFigureOut">
              <a:rPr lang="es-MX" smtClean="0"/>
              <a:t>03/09/2024</a:t>
            </a:fld>
            <a:endParaRPr lang="es-MX"/>
          </a:p>
        </p:txBody>
      </p:sp>
      <p:sp>
        <p:nvSpPr>
          <p:cNvPr id="7" name="Slide Number Placeholder 6"/>
          <p:cNvSpPr>
            <a:spLocks noGrp="1"/>
          </p:cNvSpPr>
          <p:nvPr>
            <p:ph type="sldNum" sz="quarter" idx="12"/>
          </p:nvPr>
        </p:nvSpPr>
        <p:spPr/>
        <p:txBody>
          <a:bodyPr/>
          <a:lstStyle/>
          <a:p>
            <a:fld id="{34C5A507-37E9-423F-BCB8-3D6E7AE591D9}" type="slidenum">
              <a:rPr lang="es-MX" smtClean="0"/>
              <a:t>‹Nº›</a:t>
            </a:fld>
            <a:endParaRPr lang="es-MX"/>
          </a:p>
        </p:txBody>
      </p:sp>
      <p:sp>
        <p:nvSpPr>
          <p:cNvPr id="10" name="Rectangle 9"/>
          <p:cNvSpPr/>
          <p:nvPr/>
        </p:nvSpPr>
        <p:spPr>
          <a:xfrm>
            <a:off x="514350" y="6604000"/>
            <a:ext cx="5829300" cy="1828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571500" y="6705600"/>
            <a:ext cx="5700574" cy="160389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s-MX"/>
          </a:p>
        </p:txBody>
      </p:sp>
      <p:sp>
        <p:nvSpPr>
          <p:cNvPr id="13" name="Rectangle 12"/>
          <p:cNvSpPr/>
          <p:nvPr/>
        </p:nvSpPr>
        <p:spPr>
          <a:xfrm>
            <a:off x="685800" y="7518400"/>
            <a:ext cx="5496386" cy="602261"/>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454192" y="6766560"/>
            <a:ext cx="5959602" cy="146304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17217" y="7542075"/>
            <a:ext cx="5433552" cy="535620"/>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2" name="Title 1"/>
          <p:cNvSpPr>
            <a:spLocks noGrp="1"/>
          </p:cNvSpPr>
          <p:nvPr>
            <p:ph type="title"/>
          </p:nvPr>
        </p:nvSpPr>
        <p:spPr>
          <a:xfrm>
            <a:off x="685800" y="6807201"/>
            <a:ext cx="5496386" cy="697391"/>
          </a:xfrm>
        </p:spPr>
        <p:txBody>
          <a:bodyPr anchor="ctr" anchorCtr="0"/>
          <a:lstStyle>
            <a:lvl1pPr algn="ctr">
              <a:defRPr sz="2000" b="0">
                <a:solidFill>
                  <a:schemeClr val="accent1">
                    <a:lumMod val="75000"/>
                  </a:schemeClr>
                </a:solidFill>
              </a:defRPr>
            </a:lvl1pPr>
          </a:lstStyle>
          <a:p>
            <a:r>
              <a:rPr lang="es-ES"/>
              <a:t>Haga clic para modificar el estilo de título del patrón</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6858000" cy="9144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68580" y="135467"/>
            <a:ext cx="6720840" cy="8886613"/>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342900" y="2336801"/>
            <a:ext cx="6172200" cy="5831417"/>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2"/>
                </a:solidFill>
              </a:defRPr>
            </a:lvl1pPr>
          </a:lstStyle>
          <a:p>
            <a:fld id="{BD6C9CBB-3A28-413F-9A2F-103D0D560A31}" type="datetimeFigureOut">
              <a:rPr lang="es-MX" smtClean="0"/>
              <a:t>03/09/2024</a:t>
            </a:fld>
            <a:endParaRPr lang="es-MX"/>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2"/>
                </a:solidFill>
              </a:defRPr>
            </a:lvl1pPr>
          </a:lstStyle>
          <a:p>
            <a:endParaRPr lang="es-MX"/>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2"/>
                </a:solidFill>
              </a:defRPr>
            </a:lvl1pPr>
          </a:lstStyle>
          <a:p>
            <a:fld id="{34C5A507-37E9-423F-BCB8-3D6E7AE591D9}" type="slidenum">
              <a:rPr lang="es-MX" smtClean="0"/>
              <a:t>‹Nº›</a:t>
            </a:fld>
            <a:endParaRPr lang="es-MX"/>
          </a:p>
        </p:txBody>
      </p:sp>
      <p:sp>
        <p:nvSpPr>
          <p:cNvPr id="9" name="Rectangle 8"/>
          <p:cNvSpPr/>
          <p:nvPr/>
        </p:nvSpPr>
        <p:spPr>
          <a:xfrm>
            <a:off x="205740" y="370888"/>
            <a:ext cx="6446520" cy="176784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279647" y="497150"/>
            <a:ext cx="6285390" cy="1491449"/>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319596" y="544497"/>
            <a:ext cx="6195504" cy="138590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p:txBody>
          <a:bodyPr>
            <a:normAutofit fontScale="92500" lnSpcReduction="10000"/>
          </a:bodyPr>
          <a:lstStyle/>
          <a:p>
            <a:r>
              <a:rPr lang="es-ES" dirty="0"/>
              <a:t>ALEJANDRO ALCÁZAR CHÁVEZ</a:t>
            </a:r>
          </a:p>
          <a:p>
            <a:r>
              <a:rPr lang="es-ES" dirty="0"/>
              <a:t>2024</a:t>
            </a:r>
            <a:endParaRPr lang="es-MX" dirty="0"/>
          </a:p>
        </p:txBody>
      </p:sp>
      <p:sp>
        <p:nvSpPr>
          <p:cNvPr id="2" name="1 Título"/>
          <p:cNvSpPr>
            <a:spLocks noGrp="1"/>
          </p:cNvSpPr>
          <p:nvPr>
            <p:ph type="ctrTitle"/>
          </p:nvPr>
        </p:nvSpPr>
        <p:spPr/>
        <p:txBody>
          <a:bodyPr/>
          <a:lstStyle/>
          <a:p>
            <a:r>
              <a:rPr lang="es-ES" dirty="0"/>
              <a:t>REGIDOR</a:t>
            </a:r>
            <a:endParaRPr lang="es-MX" dirty="0"/>
          </a:p>
        </p:txBody>
      </p:sp>
    </p:spTree>
    <p:extLst>
      <p:ext uri="{BB962C8B-B14F-4D97-AF65-F5344CB8AC3E}">
        <p14:creationId xmlns:p14="http://schemas.microsoft.com/office/powerpoint/2010/main" val="10694028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sz="half" idx="2"/>
          </p:nvPr>
        </p:nvSpPr>
        <p:spPr/>
        <p:txBody>
          <a:bodyPr/>
          <a:lstStyle/>
          <a:p>
            <a:r>
              <a:rPr lang="es-ES" dirty="0"/>
              <a:t>VOCAL alejandro alcázar Chávez </a:t>
            </a:r>
            <a:endParaRPr lang="es-MX" dirty="0"/>
          </a:p>
          <a:p>
            <a:endParaRPr lang="es-MX" dirty="0"/>
          </a:p>
        </p:txBody>
      </p:sp>
      <p:sp>
        <p:nvSpPr>
          <p:cNvPr id="4" name="3 Título"/>
          <p:cNvSpPr>
            <a:spLocks noGrp="1"/>
          </p:cNvSpPr>
          <p:nvPr>
            <p:ph type="title"/>
          </p:nvPr>
        </p:nvSpPr>
        <p:spPr>
          <a:xfrm>
            <a:off x="716811" y="6660232"/>
            <a:ext cx="5496386" cy="697391"/>
          </a:xfrm>
        </p:spPr>
        <p:txBody>
          <a:bodyPr>
            <a:normAutofit/>
          </a:bodyPr>
          <a:lstStyle/>
          <a:p>
            <a:r>
              <a:rPr lang="es-ES" sz="1600" b="1" dirty="0"/>
              <a:t>COMISIÓN  EDILICIA  DE  ANTICORRUPCIÓN, TRANSPARENCIA  Y  GOBIERNO  ABIERTO   2024 </a:t>
            </a:r>
            <a:endParaRPr lang="es-MX" sz="1600" b="1" dirty="0"/>
          </a:p>
        </p:txBody>
      </p:sp>
      <p:sp>
        <p:nvSpPr>
          <p:cNvPr id="5" name="4 CuadroTexto"/>
          <p:cNvSpPr txBox="1"/>
          <p:nvPr/>
        </p:nvSpPr>
        <p:spPr>
          <a:xfrm>
            <a:off x="332656" y="899592"/>
            <a:ext cx="6048672" cy="3693319"/>
          </a:xfrm>
          <a:prstGeom prst="rect">
            <a:avLst/>
          </a:prstGeom>
          <a:noFill/>
        </p:spPr>
        <p:txBody>
          <a:bodyPr wrap="square" rtlCol="0">
            <a:spAutoFit/>
          </a:bodyPr>
          <a:lstStyle/>
          <a:p>
            <a:pPr marL="285750" lvl="0" indent="-285750" algn="just">
              <a:buFont typeface="Wingdings" pitchFamily="2" charset="2"/>
              <a:buChar char="Ø"/>
            </a:pPr>
            <a:r>
              <a:rPr lang="es-MX" dirty="0">
                <a:solidFill>
                  <a:schemeClr val="accent1">
                    <a:lumMod val="75000"/>
                  </a:schemeClr>
                </a:solidFill>
              </a:rPr>
              <a:t>Fomentar y promover foros de capacitación a los ciudadanos y proveedores en general para que tengan herramientas para combatir e inhibir cualquier acto de corrupción.</a:t>
            </a:r>
          </a:p>
          <a:p>
            <a:pPr marL="285750" lvl="0" indent="-285750" algn="just">
              <a:buFont typeface="Wingdings" pitchFamily="2" charset="2"/>
              <a:buChar char="Ø"/>
            </a:pPr>
            <a:r>
              <a:rPr lang="es-MX" dirty="0">
                <a:solidFill>
                  <a:schemeClr val="accent1">
                    <a:lumMod val="75000"/>
                  </a:schemeClr>
                </a:solidFill>
              </a:rPr>
              <a:t>Trabajar en conjunto con las demás comisiones en caso de ser </a:t>
            </a:r>
            <a:r>
              <a:rPr lang="es-MX" dirty="0" err="1">
                <a:solidFill>
                  <a:schemeClr val="accent1">
                    <a:lumMod val="75000"/>
                  </a:schemeClr>
                </a:solidFill>
              </a:rPr>
              <a:t>codictaminadoras</a:t>
            </a:r>
            <a:r>
              <a:rPr lang="es-MX" dirty="0">
                <a:solidFill>
                  <a:schemeClr val="accent1">
                    <a:lumMod val="75000"/>
                  </a:schemeClr>
                </a:solidFill>
              </a:rPr>
              <a:t> de una misma iniciativa.</a:t>
            </a:r>
          </a:p>
          <a:p>
            <a:pPr algn="just"/>
            <a:r>
              <a:rPr lang="es-MX" dirty="0">
                <a:solidFill>
                  <a:schemeClr val="accent1">
                    <a:lumMod val="75000"/>
                  </a:schemeClr>
                </a:solidFill>
              </a:rPr>
              <a:t> </a:t>
            </a:r>
          </a:p>
          <a:p>
            <a:pPr lvl="0" algn="just"/>
            <a:r>
              <a:rPr lang="es-MX" dirty="0">
                <a:solidFill>
                  <a:schemeClr val="accent1">
                    <a:lumMod val="75000"/>
                  </a:schemeClr>
                </a:solidFill>
              </a:rPr>
              <a:t>    Además de todas las atribuciones y obligaciones                                                                                                                                                                                                                                                                                                establecidas en las leyes y reglamentos que nos    rigen.</a:t>
            </a:r>
          </a:p>
          <a:p>
            <a:pPr lvl="0"/>
            <a:endParaRPr lang="es-MX" dirty="0"/>
          </a:p>
          <a:p>
            <a:pPr lvl="0"/>
            <a:endParaRPr lang="es-MX" dirty="0"/>
          </a:p>
        </p:txBody>
      </p:sp>
    </p:spTree>
    <p:extLst>
      <p:ext uri="{BB962C8B-B14F-4D97-AF65-F5344CB8AC3E}">
        <p14:creationId xmlns:p14="http://schemas.microsoft.com/office/powerpoint/2010/main" val="6718221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sz="half" idx="2"/>
          </p:nvPr>
        </p:nvSpPr>
        <p:spPr/>
        <p:txBody>
          <a:bodyPr/>
          <a:lstStyle/>
          <a:p>
            <a:r>
              <a:rPr lang="es-ES" dirty="0"/>
              <a:t>VOCAL </a:t>
            </a:r>
            <a:r>
              <a:rPr lang="es-ES" dirty="0" err="1"/>
              <a:t>alejandro</a:t>
            </a:r>
            <a:r>
              <a:rPr lang="es-ES" dirty="0"/>
              <a:t> alcázar Chávez </a:t>
            </a:r>
            <a:endParaRPr lang="es-MX" dirty="0"/>
          </a:p>
          <a:p>
            <a:endParaRPr lang="es-MX" dirty="0"/>
          </a:p>
        </p:txBody>
      </p:sp>
      <p:sp>
        <p:nvSpPr>
          <p:cNvPr id="4" name="3 Título"/>
          <p:cNvSpPr>
            <a:spLocks noGrp="1"/>
          </p:cNvSpPr>
          <p:nvPr>
            <p:ph type="title"/>
          </p:nvPr>
        </p:nvSpPr>
        <p:spPr/>
        <p:txBody>
          <a:bodyPr>
            <a:normAutofit/>
          </a:bodyPr>
          <a:lstStyle/>
          <a:p>
            <a:r>
              <a:rPr lang="es-ES" sz="1600" b="1" dirty="0"/>
              <a:t>COMISIÓN  EDILICIA  DE  ANTICORRUPCIÓN, TRANSPARENCIA  Y  GOBIERNO  ABIERTO   2024 </a:t>
            </a:r>
            <a:endParaRPr lang="es-MX" sz="1600" b="1" dirty="0"/>
          </a:p>
        </p:txBody>
      </p:sp>
      <p:graphicFrame>
        <p:nvGraphicFramePr>
          <p:cNvPr id="5" name="4 Tabla"/>
          <p:cNvGraphicFramePr>
            <a:graphicFrameLocks noGrp="1"/>
          </p:cNvGraphicFramePr>
          <p:nvPr>
            <p:extLst>
              <p:ext uri="{D42A27DB-BD31-4B8C-83A1-F6EECF244321}">
                <p14:modId xmlns:p14="http://schemas.microsoft.com/office/powerpoint/2010/main" val="3861225986"/>
              </p:ext>
            </p:extLst>
          </p:nvPr>
        </p:nvGraphicFramePr>
        <p:xfrm>
          <a:off x="548680" y="611560"/>
          <a:ext cx="5760640" cy="5793874"/>
        </p:xfrm>
        <a:graphic>
          <a:graphicData uri="http://schemas.openxmlformats.org/drawingml/2006/table">
            <a:tbl>
              <a:tblPr firstRow="1" bandRow="1">
                <a:tableStyleId>{5C22544A-7EE6-4342-B048-85BDC9FD1C3A}</a:tableStyleId>
              </a:tblPr>
              <a:tblGrid>
                <a:gridCol w="5760640">
                  <a:extLst>
                    <a:ext uri="{9D8B030D-6E8A-4147-A177-3AD203B41FA5}">
                      <a16:colId xmlns:a16="http://schemas.microsoft.com/office/drawing/2014/main" val="20000"/>
                    </a:ext>
                  </a:extLst>
                </a:gridCol>
              </a:tblGrid>
              <a:tr h="437587">
                <a:tc>
                  <a:txBody>
                    <a:bodyPr/>
                    <a:lstStyle/>
                    <a:p>
                      <a:r>
                        <a:rPr lang="es-ES" dirty="0"/>
                        <a:t>INTEGRANTES DE LA COMISIÓN </a:t>
                      </a:r>
                      <a:endParaRPr lang="es-MX" dirty="0"/>
                    </a:p>
                  </a:txBody>
                  <a:tcPr/>
                </a:tc>
                <a:extLst>
                  <a:ext uri="{0D108BD9-81ED-4DB2-BD59-A6C34878D82A}">
                    <a16:rowId xmlns:a16="http://schemas.microsoft.com/office/drawing/2014/main" val="10000"/>
                  </a:ext>
                </a:extLst>
              </a:tr>
              <a:tr h="437587">
                <a:tc>
                  <a:txBody>
                    <a:bodyPr/>
                    <a:lstStyle/>
                    <a:p>
                      <a:r>
                        <a:rPr lang="es-ES" dirty="0">
                          <a:solidFill>
                            <a:schemeClr val="accent1">
                              <a:lumMod val="75000"/>
                            </a:schemeClr>
                          </a:solidFill>
                        </a:rPr>
                        <a:t>PRESIDENTA MARÍA DE LOURDES</a:t>
                      </a:r>
                      <a:r>
                        <a:rPr lang="es-ES" baseline="0" dirty="0">
                          <a:solidFill>
                            <a:schemeClr val="accent1">
                              <a:lumMod val="75000"/>
                            </a:schemeClr>
                          </a:solidFill>
                        </a:rPr>
                        <a:t> BARRERA RAZO</a:t>
                      </a:r>
                      <a:endParaRPr lang="es-MX" dirty="0">
                        <a:solidFill>
                          <a:schemeClr val="accent1">
                            <a:lumMod val="75000"/>
                          </a:schemeClr>
                        </a:solidFill>
                      </a:endParaRPr>
                    </a:p>
                  </a:txBody>
                  <a:tcPr/>
                </a:tc>
                <a:extLst>
                  <a:ext uri="{0D108BD9-81ED-4DB2-BD59-A6C34878D82A}">
                    <a16:rowId xmlns:a16="http://schemas.microsoft.com/office/drawing/2014/main" val="10001"/>
                  </a:ext>
                </a:extLst>
              </a:tr>
              <a:tr h="437587">
                <a:tc>
                  <a:txBody>
                    <a:bodyPr/>
                    <a:lstStyle/>
                    <a:p>
                      <a:r>
                        <a:rPr lang="es-ES" dirty="0">
                          <a:solidFill>
                            <a:schemeClr val="accent1">
                              <a:lumMod val="75000"/>
                            </a:schemeClr>
                          </a:solidFill>
                        </a:rPr>
                        <a:t>VOCALES</a:t>
                      </a:r>
                      <a:endParaRPr lang="es-MX" dirty="0">
                        <a:solidFill>
                          <a:schemeClr val="accent1">
                            <a:lumMod val="75000"/>
                          </a:schemeClr>
                        </a:solidFill>
                      </a:endParaRPr>
                    </a:p>
                  </a:txBody>
                  <a:tcPr/>
                </a:tc>
                <a:extLst>
                  <a:ext uri="{0D108BD9-81ED-4DB2-BD59-A6C34878D82A}">
                    <a16:rowId xmlns:a16="http://schemas.microsoft.com/office/drawing/2014/main" val="10002"/>
                  </a:ext>
                </a:extLst>
              </a:tr>
              <a:tr h="437587">
                <a:tc>
                  <a:txBody>
                    <a:bodyPr/>
                    <a:lstStyle/>
                    <a:p>
                      <a:r>
                        <a:rPr lang="es-ES" dirty="0">
                          <a:solidFill>
                            <a:schemeClr val="accent1">
                              <a:lumMod val="75000"/>
                            </a:schemeClr>
                          </a:solidFill>
                        </a:rPr>
                        <a:t>ALEJANDRO</a:t>
                      </a:r>
                      <a:r>
                        <a:rPr lang="es-ES" baseline="0" dirty="0">
                          <a:solidFill>
                            <a:schemeClr val="accent1">
                              <a:lumMod val="75000"/>
                            </a:schemeClr>
                          </a:solidFill>
                        </a:rPr>
                        <a:t> ALCÁZAR CHÁVEZ</a:t>
                      </a:r>
                      <a:endParaRPr lang="es-MX" dirty="0">
                        <a:solidFill>
                          <a:schemeClr val="accent1">
                            <a:lumMod val="75000"/>
                          </a:schemeClr>
                        </a:solidFill>
                      </a:endParaRPr>
                    </a:p>
                  </a:txBody>
                  <a:tcPr/>
                </a:tc>
                <a:extLst>
                  <a:ext uri="{0D108BD9-81ED-4DB2-BD59-A6C34878D82A}">
                    <a16:rowId xmlns:a16="http://schemas.microsoft.com/office/drawing/2014/main" val="10003"/>
                  </a:ext>
                </a:extLst>
              </a:tr>
              <a:tr h="437587">
                <a:tc>
                  <a:txBody>
                    <a:bodyPr/>
                    <a:lstStyle/>
                    <a:p>
                      <a:r>
                        <a:rPr lang="es-ES" dirty="0">
                          <a:solidFill>
                            <a:schemeClr val="accent1">
                              <a:lumMod val="75000"/>
                            </a:schemeClr>
                          </a:solidFill>
                        </a:rPr>
                        <a:t>LIZBETH SANTILLÁN</a:t>
                      </a:r>
                      <a:r>
                        <a:rPr lang="es-ES" baseline="0" dirty="0">
                          <a:solidFill>
                            <a:schemeClr val="accent1">
                              <a:lumMod val="75000"/>
                            </a:schemeClr>
                          </a:solidFill>
                        </a:rPr>
                        <a:t> REGALADO</a:t>
                      </a:r>
                      <a:endParaRPr lang="es-MX" dirty="0">
                        <a:solidFill>
                          <a:schemeClr val="accent1">
                            <a:lumMod val="75000"/>
                          </a:schemeClr>
                        </a:solidFill>
                      </a:endParaRPr>
                    </a:p>
                  </a:txBody>
                  <a:tcPr/>
                </a:tc>
                <a:extLst>
                  <a:ext uri="{0D108BD9-81ED-4DB2-BD59-A6C34878D82A}">
                    <a16:rowId xmlns:a16="http://schemas.microsoft.com/office/drawing/2014/main" val="10004"/>
                  </a:ext>
                </a:extLst>
              </a:tr>
              <a:tr h="437587">
                <a:tc>
                  <a:txBody>
                    <a:bodyPr/>
                    <a:lstStyle/>
                    <a:p>
                      <a:r>
                        <a:rPr lang="es-ES" dirty="0">
                          <a:solidFill>
                            <a:schemeClr val="accent1">
                              <a:lumMod val="75000"/>
                            </a:schemeClr>
                          </a:solidFill>
                        </a:rPr>
                        <a:t>ANA MÁYELA RODRÍGUEZ</a:t>
                      </a:r>
                      <a:r>
                        <a:rPr lang="es-ES" baseline="0" dirty="0">
                          <a:solidFill>
                            <a:schemeClr val="accent1">
                              <a:lumMod val="75000"/>
                            </a:schemeClr>
                          </a:solidFill>
                        </a:rPr>
                        <a:t> SORIA</a:t>
                      </a:r>
                      <a:endParaRPr lang="es-MX" dirty="0">
                        <a:solidFill>
                          <a:schemeClr val="accent1">
                            <a:lumMod val="75000"/>
                          </a:schemeClr>
                        </a:solidFill>
                      </a:endParaRPr>
                    </a:p>
                  </a:txBody>
                  <a:tcPr/>
                </a:tc>
                <a:extLst>
                  <a:ext uri="{0D108BD9-81ED-4DB2-BD59-A6C34878D82A}">
                    <a16:rowId xmlns:a16="http://schemas.microsoft.com/office/drawing/2014/main" val="10005"/>
                  </a:ext>
                </a:extLst>
              </a:tr>
              <a:tr h="542830">
                <a:tc>
                  <a:txBody>
                    <a:bodyPr/>
                    <a:lstStyle/>
                    <a:p>
                      <a:r>
                        <a:rPr lang="es-ES" dirty="0">
                          <a:solidFill>
                            <a:schemeClr val="accent1">
                              <a:lumMod val="75000"/>
                            </a:schemeClr>
                          </a:solidFill>
                        </a:rPr>
                        <a:t>MAESTRO MIGUEL </a:t>
                      </a:r>
                      <a:r>
                        <a:rPr lang="es-ES" dirty="0" err="1">
                          <a:solidFill>
                            <a:schemeClr val="accent1">
                              <a:lumMod val="75000"/>
                            </a:schemeClr>
                          </a:solidFill>
                        </a:rPr>
                        <a:t>OSBALDO</a:t>
                      </a:r>
                      <a:r>
                        <a:rPr lang="es-ES" baseline="0" dirty="0">
                          <a:solidFill>
                            <a:schemeClr val="accent1">
                              <a:lumMod val="75000"/>
                            </a:schemeClr>
                          </a:solidFill>
                        </a:rPr>
                        <a:t> CARREÓN PÉREZ</a:t>
                      </a:r>
                      <a:endParaRPr lang="es-MX" dirty="0">
                        <a:solidFill>
                          <a:schemeClr val="accent1">
                            <a:lumMod val="75000"/>
                          </a:schemeClr>
                        </a:solidFill>
                      </a:endParaRPr>
                    </a:p>
                  </a:txBody>
                  <a:tcPr/>
                </a:tc>
                <a:extLst>
                  <a:ext uri="{0D108BD9-81ED-4DB2-BD59-A6C34878D82A}">
                    <a16:rowId xmlns:a16="http://schemas.microsoft.com/office/drawing/2014/main" val="10006"/>
                  </a:ext>
                </a:extLst>
              </a:tr>
              <a:tr h="437587">
                <a:tc>
                  <a:txBody>
                    <a:bodyPr/>
                    <a:lstStyle/>
                    <a:p>
                      <a:r>
                        <a:rPr lang="es-ES" dirty="0">
                          <a:solidFill>
                            <a:schemeClr val="accent1">
                              <a:lumMod val="75000"/>
                            </a:schemeClr>
                          </a:solidFill>
                        </a:rPr>
                        <a:t>PEDRO OCTAVIO DÍAZ </a:t>
                      </a:r>
                      <a:r>
                        <a:rPr lang="es-ES" dirty="0" err="1">
                          <a:solidFill>
                            <a:schemeClr val="accent1">
                              <a:lumMod val="75000"/>
                            </a:schemeClr>
                          </a:solidFill>
                        </a:rPr>
                        <a:t>DÍAZ</a:t>
                      </a:r>
                      <a:r>
                        <a:rPr lang="es-ES" dirty="0">
                          <a:solidFill>
                            <a:schemeClr val="accent1">
                              <a:lumMod val="75000"/>
                            </a:schemeClr>
                          </a:solidFill>
                        </a:rPr>
                        <a:t> </a:t>
                      </a:r>
                      <a:endParaRPr lang="es-MX" dirty="0">
                        <a:solidFill>
                          <a:schemeClr val="accent1">
                            <a:lumMod val="75000"/>
                          </a:schemeClr>
                        </a:solidFill>
                      </a:endParaRPr>
                    </a:p>
                  </a:txBody>
                  <a:tcPr/>
                </a:tc>
                <a:extLst>
                  <a:ext uri="{0D108BD9-81ED-4DB2-BD59-A6C34878D82A}">
                    <a16:rowId xmlns:a16="http://schemas.microsoft.com/office/drawing/2014/main" val="10007"/>
                  </a:ext>
                </a:extLst>
              </a:tr>
              <a:tr h="437587">
                <a:tc>
                  <a:txBody>
                    <a:bodyPr/>
                    <a:lstStyle/>
                    <a:p>
                      <a:r>
                        <a:rPr lang="es-ES" dirty="0">
                          <a:solidFill>
                            <a:schemeClr val="accent1">
                              <a:lumMod val="75000"/>
                            </a:schemeClr>
                          </a:solidFill>
                        </a:rPr>
                        <a:t>ADELA GARCÍA DE LA PAZ</a:t>
                      </a:r>
                      <a:endParaRPr lang="es-MX" dirty="0">
                        <a:solidFill>
                          <a:schemeClr val="accent1">
                            <a:lumMod val="75000"/>
                          </a:schemeClr>
                        </a:solidFill>
                      </a:endParaRPr>
                    </a:p>
                  </a:txBody>
                  <a:tcPr/>
                </a:tc>
                <a:extLst>
                  <a:ext uri="{0D108BD9-81ED-4DB2-BD59-A6C34878D82A}">
                    <a16:rowId xmlns:a16="http://schemas.microsoft.com/office/drawing/2014/main" val="10008"/>
                  </a:ext>
                </a:extLst>
              </a:tr>
              <a:tr h="437587">
                <a:tc>
                  <a:txBody>
                    <a:bodyPr/>
                    <a:lstStyle/>
                    <a:p>
                      <a:r>
                        <a:rPr lang="es-ES" dirty="0">
                          <a:solidFill>
                            <a:schemeClr val="accent1">
                              <a:lumMod val="75000"/>
                            </a:schemeClr>
                          </a:solidFill>
                        </a:rPr>
                        <a:t>AMOR ISABEL PÉREZ Y PÉREZ</a:t>
                      </a:r>
                      <a:endParaRPr lang="es-MX" dirty="0">
                        <a:solidFill>
                          <a:schemeClr val="accent1">
                            <a:lumMod val="75000"/>
                          </a:schemeClr>
                        </a:solidFill>
                      </a:endParaRPr>
                    </a:p>
                  </a:txBody>
                  <a:tcPr/>
                </a:tc>
                <a:extLst>
                  <a:ext uri="{0D108BD9-81ED-4DB2-BD59-A6C34878D82A}">
                    <a16:rowId xmlns:a16="http://schemas.microsoft.com/office/drawing/2014/main" val="10009"/>
                  </a:ext>
                </a:extLst>
              </a:tr>
              <a:tr h="437587">
                <a:tc>
                  <a:txBody>
                    <a:bodyPr/>
                    <a:lstStyle/>
                    <a:p>
                      <a:r>
                        <a:rPr lang="es-ES" dirty="0">
                          <a:solidFill>
                            <a:schemeClr val="accent1">
                              <a:lumMod val="75000"/>
                            </a:schemeClr>
                          </a:solidFill>
                        </a:rPr>
                        <a:t>SAGRARIO ELIZABETH GUZMÁN</a:t>
                      </a:r>
                      <a:r>
                        <a:rPr lang="es-ES" baseline="0" dirty="0">
                          <a:solidFill>
                            <a:schemeClr val="accent1">
                              <a:lumMod val="75000"/>
                            </a:schemeClr>
                          </a:solidFill>
                        </a:rPr>
                        <a:t> UREÑA</a:t>
                      </a:r>
                      <a:endParaRPr lang="es-MX" dirty="0">
                        <a:solidFill>
                          <a:schemeClr val="accent1">
                            <a:lumMod val="75000"/>
                          </a:schemeClr>
                        </a:solidFill>
                      </a:endParaRPr>
                    </a:p>
                  </a:txBody>
                  <a:tcPr/>
                </a:tc>
                <a:extLst>
                  <a:ext uri="{0D108BD9-81ED-4DB2-BD59-A6C34878D82A}">
                    <a16:rowId xmlns:a16="http://schemas.microsoft.com/office/drawing/2014/main" val="10010"/>
                  </a:ext>
                </a:extLst>
              </a:tr>
              <a:tr h="437587">
                <a:tc>
                  <a:txBody>
                    <a:bodyPr/>
                    <a:lstStyle/>
                    <a:p>
                      <a:r>
                        <a:rPr lang="es-ES" dirty="0">
                          <a:solidFill>
                            <a:schemeClr val="accent1">
                              <a:lumMod val="75000"/>
                            </a:schemeClr>
                          </a:solidFill>
                        </a:rPr>
                        <a:t>ISMAEL ESPANTA TEJEDA</a:t>
                      </a:r>
                      <a:endParaRPr lang="es-MX" dirty="0">
                        <a:solidFill>
                          <a:schemeClr val="accent1">
                            <a:lumMod val="75000"/>
                          </a:schemeClr>
                        </a:solidFill>
                      </a:endParaRPr>
                    </a:p>
                  </a:txBody>
                  <a:tcPr/>
                </a:tc>
                <a:extLst>
                  <a:ext uri="{0D108BD9-81ED-4DB2-BD59-A6C34878D82A}">
                    <a16:rowId xmlns:a16="http://schemas.microsoft.com/office/drawing/2014/main" val="10011"/>
                  </a:ext>
                </a:extLst>
              </a:tr>
              <a:tr h="437587">
                <a:tc>
                  <a:txBody>
                    <a:bodyPr/>
                    <a:lstStyle/>
                    <a:p>
                      <a:r>
                        <a:rPr lang="es-ES" dirty="0">
                          <a:solidFill>
                            <a:schemeClr val="accent1">
                              <a:lumMod val="75000"/>
                            </a:schemeClr>
                          </a:solidFill>
                        </a:rPr>
                        <a:t>JOSÉ GABRIEL VELÁZQUEZ</a:t>
                      </a:r>
                      <a:r>
                        <a:rPr lang="es-ES" baseline="0" dirty="0">
                          <a:solidFill>
                            <a:schemeClr val="accent1">
                              <a:lumMod val="75000"/>
                            </a:schemeClr>
                          </a:solidFill>
                        </a:rPr>
                        <a:t> CHÁVEZ</a:t>
                      </a:r>
                      <a:endParaRPr lang="es-MX" dirty="0">
                        <a:solidFill>
                          <a:schemeClr val="accent1">
                            <a:lumMod val="75000"/>
                          </a:schemeClr>
                        </a:solidFill>
                      </a:endParaRPr>
                    </a:p>
                  </a:txBody>
                  <a:tcPr/>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3820268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sz="half" idx="2"/>
          </p:nvPr>
        </p:nvSpPr>
        <p:spPr/>
        <p:txBody>
          <a:bodyPr/>
          <a:lstStyle/>
          <a:p>
            <a:r>
              <a:rPr lang="es-ES" dirty="0"/>
              <a:t>VOCAL alejandro alcázar Chávez </a:t>
            </a:r>
            <a:endParaRPr lang="es-MX" dirty="0"/>
          </a:p>
          <a:p>
            <a:endParaRPr lang="es-MX" dirty="0"/>
          </a:p>
        </p:txBody>
      </p:sp>
      <p:sp>
        <p:nvSpPr>
          <p:cNvPr id="4" name="3 Título"/>
          <p:cNvSpPr>
            <a:spLocks noGrp="1"/>
          </p:cNvSpPr>
          <p:nvPr>
            <p:ph type="title"/>
          </p:nvPr>
        </p:nvSpPr>
        <p:spPr>
          <a:xfrm>
            <a:off x="692696" y="6660232"/>
            <a:ext cx="5496386" cy="697391"/>
          </a:xfrm>
        </p:spPr>
        <p:txBody>
          <a:bodyPr>
            <a:normAutofit/>
          </a:bodyPr>
          <a:lstStyle/>
          <a:p>
            <a:r>
              <a:rPr lang="es-ES" sz="1600" b="1" dirty="0"/>
              <a:t>COMISIÓN  EDILICIA  DE  ANTICORRUPCIÓN, TRANSPARENCIA  Y  GOBIERNO  ABIERTO   2024 </a:t>
            </a:r>
            <a:endParaRPr lang="es-MX" sz="1600" b="1" dirty="0"/>
          </a:p>
        </p:txBody>
      </p:sp>
      <p:sp>
        <p:nvSpPr>
          <p:cNvPr id="6" name="5 CuadroTexto"/>
          <p:cNvSpPr txBox="1"/>
          <p:nvPr/>
        </p:nvSpPr>
        <p:spPr>
          <a:xfrm>
            <a:off x="404664" y="467544"/>
            <a:ext cx="5760640" cy="830997"/>
          </a:xfrm>
          <a:prstGeom prst="rect">
            <a:avLst/>
          </a:prstGeom>
          <a:noFill/>
        </p:spPr>
        <p:txBody>
          <a:bodyPr wrap="square" rtlCol="0">
            <a:spAutoFit/>
          </a:bodyPr>
          <a:lstStyle/>
          <a:p>
            <a:pPr algn="ctr"/>
            <a:r>
              <a:rPr lang="es-ES" sz="2400" dirty="0">
                <a:solidFill>
                  <a:schemeClr val="accent1">
                    <a:lumMod val="75000"/>
                  </a:schemeClr>
                </a:solidFill>
              </a:rPr>
              <a:t>CALENDARIO DE SESIONES DE LA COMISIÓN EDILICIA</a:t>
            </a:r>
            <a:endParaRPr lang="es-MX" sz="2400" dirty="0">
              <a:solidFill>
                <a:schemeClr val="accent1">
                  <a:lumMod val="75000"/>
                </a:schemeClr>
              </a:solidFill>
            </a:endParaRPr>
          </a:p>
        </p:txBody>
      </p:sp>
      <p:graphicFrame>
        <p:nvGraphicFramePr>
          <p:cNvPr id="7" name="6 Tabla"/>
          <p:cNvGraphicFramePr>
            <a:graphicFrameLocks noGrp="1"/>
          </p:cNvGraphicFramePr>
          <p:nvPr>
            <p:extLst>
              <p:ext uri="{D42A27DB-BD31-4B8C-83A1-F6EECF244321}">
                <p14:modId xmlns:p14="http://schemas.microsoft.com/office/powerpoint/2010/main" val="3096332854"/>
              </p:ext>
            </p:extLst>
          </p:nvPr>
        </p:nvGraphicFramePr>
        <p:xfrm>
          <a:off x="548680" y="1547664"/>
          <a:ext cx="5760640" cy="4711392"/>
        </p:xfrm>
        <a:graphic>
          <a:graphicData uri="http://schemas.openxmlformats.org/drawingml/2006/table">
            <a:tbl>
              <a:tblPr firstRow="1" bandRow="1">
                <a:tableStyleId>{5C22544A-7EE6-4342-B048-85BDC9FD1C3A}</a:tableStyleId>
              </a:tblPr>
              <a:tblGrid>
                <a:gridCol w="2810068">
                  <a:extLst>
                    <a:ext uri="{9D8B030D-6E8A-4147-A177-3AD203B41FA5}">
                      <a16:colId xmlns:a16="http://schemas.microsoft.com/office/drawing/2014/main" val="20000"/>
                    </a:ext>
                  </a:extLst>
                </a:gridCol>
                <a:gridCol w="2950572">
                  <a:extLst>
                    <a:ext uri="{9D8B030D-6E8A-4147-A177-3AD203B41FA5}">
                      <a16:colId xmlns:a16="http://schemas.microsoft.com/office/drawing/2014/main" val="20001"/>
                    </a:ext>
                  </a:extLst>
                </a:gridCol>
              </a:tblGrid>
              <a:tr h="648072">
                <a:tc>
                  <a:txBody>
                    <a:bodyPr/>
                    <a:lstStyle/>
                    <a:p>
                      <a:r>
                        <a:rPr lang="es-ES" sz="2400" dirty="0"/>
                        <a:t>Fecha</a:t>
                      </a:r>
                      <a:endParaRPr lang="es-MX" sz="2400" dirty="0"/>
                    </a:p>
                  </a:txBody>
                  <a:tcPr/>
                </a:tc>
                <a:tc>
                  <a:txBody>
                    <a:bodyPr/>
                    <a:lstStyle/>
                    <a:p>
                      <a:r>
                        <a:rPr lang="es-ES" sz="2400" dirty="0"/>
                        <a:t>Tipo</a:t>
                      </a:r>
                      <a:r>
                        <a:rPr lang="es-ES" sz="2400" baseline="0" dirty="0"/>
                        <a:t> de Sesión</a:t>
                      </a:r>
                      <a:endParaRPr lang="es-MX" sz="2400" dirty="0"/>
                    </a:p>
                  </a:txBody>
                  <a:tcPr/>
                </a:tc>
                <a:extLst>
                  <a:ext uri="{0D108BD9-81ED-4DB2-BD59-A6C34878D82A}">
                    <a16:rowId xmlns:a16="http://schemas.microsoft.com/office/drawing/2014/main" val="10000"/>
                  </a:ext>
                </a:extLst>
              </a:tr>
              <a:tr h="648072">
                <a:tc>
                  <a:txBody>
                    <a:bodyPr/>
                    <a:lstStyle/>
                    <a:p>
                      <a:r>
                        <a:rPr lang="es-ES" sz="2400" dirty="0">
                          <a:solidFill>
                            <a:schemeClr val="accent1">
                              <a:lumMod val="75000"/>
                            </a:schemeClr>
                          </a:solidFill>
                        </a:rPr>
                        <a:t>29 de</a:t>
                      </a:r>
                      <a:r>
                        <a:rPr lang="es-ES" sz="2400" baseline="0" dirty="0">
                          <a:solidFill>
                            <a:schemeClr val="accent1">
                              <a:lumMod val="75000"/>
                            </a:schemeClr>
                          </a:solidFill>
                        </a:rPr>
                        <a:t> Marzo 2024</a:t>
                      </a:r>
                      <a:endParaRPr lang="es-MX" sz="2400" dirty="0">
                        <a:solidFill>
                          <a:schemeClr val="accent1">
                            <a:lumMod val="75000"/>
                          </a:schemeClr>
                        </a:solidFill>
                      </a:endParaRPr>
                    </a:p>
                  </a:txBody>
                  <a:tcPr/>
                </a:tc>
                <a:tc>
                  <a:txBody>
                    <a:bodyPr/>
                    <a:lstStyle/>
                    <a:p>
                      <a:r>
                        <a:rPr lang="es-ES" sz="2400" dirty="0">
                          <a:solidFill>
                            <a:schemeClr val="accent1">
                              <a:lumMod val="75000"/>
                            </a:schemeClr>
                          </a:solidFill>
                        </a:rPr>
                        <a:t>Ordinaria</a:t>
                      </a:r>
                      <a:endParaRPr lang="es-MX" sz="2400" dirty="0">
                        <a:solidFill>
                          <a:schemeClr val="accent1">
                            <a:lumMod val="75000"/>
                          </a:schemeClr>
                        </a:solidFill>
                      </a:endParaRPr>
                    </a:p>
                  </a:txBody>
                  <a:tcPr/>
                </a:tc>
                <a:extLst>
                  <a:ext uri="{0D108BD9-81ED-4DB2-BD59-A6C34878D82A}">
                    <a16:rowId xmlns:a16="http://schemas.microsoft.com/office/drawing/2014/main" val="10001"/>
                  </a:ext>
                </a:extLst>
              </a:tr>
              <a:tr h="648072">
                <a:tc>
                  <a:txBody>
                    <a:bodyPr/>
                    <a:lstStyle/>
                    <a:p>
                      <a:r>
                        <a:rPr lang="es-ES" sz="2400" dirty="0">
                          <a:solidFill>
                            <a:schemeClr val="accent1">
                              <a:lumMod val="75000"/>
                            </a:schemeClr>
                          </a:solidFill>
                        </a:rPr>
                        <a:t>30 de Abril 2024</a:t>
                      </a:r>
                      <a:endParaRPr lang="es-MX" sz="2400" dirty="0">
                        <a:solidFill>
                          <a:schemeClr val="accent1">
                            <a:lumMod val="75000"/>
                          </a:schemeClr>
                        </a:solidFill>
                      </a:endParaRPr>
                    </a:p>
                  </a:txBody>
                  <a:tcPr/>
                </a:tc>
                <a:tc>
                  <a:txBody>
                    <a:bodyPr/>
                    <a:lstStyle/>
                    <a:p>
                      <a:r>
                        <a:rPr lang="es-ES" sz="2400" dirty="0">
                          <a:solidFill>
                            <a:schemeClr val="accent1">
                              <a:lumMod val="75000"/>
                            </a:schemeClr>
                          </a:solidFill>
                        </a:rPr>
                        <a:t>Ordinaria</a:t>
                      </a:r>
                      <a:endParaRPr lang="es-MX" sz="2400" dirty="0">
                        <a:solidFill>
                          <a:schemeClr val="accent1">
                            <a:lumMod val="75000"/>
                          </a:schemeClr>
                        </a:solidFill>
                      </a:endParaRPr>
                    </a:p>
                  </a:txBody>
                  <a:tcPr/>
                </a:tc>
                <a:extLst>
                  <a:ext uri="{0D108BD9-81ED-4DB2-BD59-A6C34878D82A}">
                    <a16:rowId xmlns:a16="http://schemas.microsoft.com/office/drawing/2014/main" val="10002"/>
                  </a:ext>
                </a:extLst>
              </a:tr>
              <a:tr h="648072">
                <a:tc>
                  <a:txBody>
                    <a:bodyPr/>
                    <a:lstStyle/>
                    <a:p>
                      <a:r>
                        <a:rPr lang="es-ES" sz="2400" dirty="0">
                          <a:solidFill>
                            <a:schemeClr val="accent1">
                              <a:lumMod val="75000"/>
                            </a:schemeClr>
                          </a:solidFill>
                        </a:rPr>
                        <a:t>30 de Mayo</a:t>
                      </a:r>
                      <a:r>
                        <a:rPr lang="es-ES" sz="2400" baseline="0" dirty="0">
                          <a:solidFill>
                            <a:schemeClr val="accent1">
                              <a:lumMod val="75000"/>
                            </a:schemeClr>
                          </a:solidFill>
                        </a:rPr>
                        <a:t> 2024</a:t>
                      </a:r>
                      <a:endParaRPr lang="es-MX" sz="2400" dirty="0">
                        <a:solidFill>
                          <a:schemeClr val="accent1">
                            <a:lumMod val="75000"/>
                          </a:schemeClr>
                        </a:solidFill>
                      </a:endParaRPr>
                    </a:p>
                  </a:txBody>
                  <a:tcPr/>
                </a:tc>
                <a:tc>
                  <a:txBody>
                    <a:bodyPr/>
                    <a:lstStyle/>
                    <a:p>
                      <a:r>
                        <a:rPr lang="es-ES" sz="2400" dirty="0">
                          <a:solidFill>
                            <a:schemeClr val="accent1">
                              <a:lumMod val="75000"/>
                            </a:schemeClr>
                          </a:solidFill>
                        </a:rPr>
                        <a:t>Ordinaria</a:t>
                      </a:r>
                      <a:endParaRPr lang="es-MX" sz="2400" dirty="0">
                        <a:solidFill>
                          <a:schemeClr val="accent1">
                            <a:lumMod val="75000"/>
                          </a:schemeClr>
                        </a:solidFill>
                      </a:endParaRPr>
                    </a:p>
                  </a:txBody>
                  <a:tcPr/>
                </a:tc>
                <a:extLst>
                  <a:ext uri="{0D108BD9-81ED-4DB2-BD59-A6C34878D82A}">
                    <a16:rowId xmlns:a16="http://schemas.microsoft.com/office/drawing/2014/main" val="10003"/>
                  </a:ext>
                </a:extLst>
              </a:tr>
              <a:tr h="648072">
                <a:tc>
                  <a:txBody>
                    <a:bodyPr/>
                    <a:lstStyle/>
                    <a:p>
                      <a:r>
                        <a:rPr lang="es-ES" sz="2400" dirty="0">
                          <a:solidFill>
                            <a:schemeClr val="accent1">
                              <a:lumMod val="75000"/>
                            </a:schemeClr>
                          </a:solidFill>
                        </a:rPr>
                        <a:t>28 de Junio 2024</a:t>
                      </a:r>
                      <a:endParaRPr lang="es-MX" sz="2400" dirty="0">
                        <a:solidFill>
                          <a:schemeClr val="accent1">
                            <a:lumMod val="75000"/>
                          </a:schemeClr>
                        </a:solidFill>
                      </a:endParaRPr>
                    </a:p>
                  </a:txBody>
                  <a:tcPr/>
                </a:tc>
                <a:tc>
                  <a:txBody>
                    <a:bodyPr/>
                    <a:lstStyle/>
                    <a:p>
                      <a:r>
                        <a:rPr lang="es-ES" sz="2400" dirty="0">
                          <a:solidFill>
                            <a:schemeClr val="accent1">
                              <a:lumMod val="75000"/>
                            </a:schemeClr>
                          </a:solidFill>
                        </a:rPr>
                        <a:t>Ordinaria</a:t>
                      </a:r>
                      <a:endParaRPr lang="es-MX" sz="2400" dirty="0">
                        <a:solidFill>
                          <a:schemeClr val="accent1">
                            <a:lumMod val="75000"/>
                          </a:schemeClr>
                        </a:solidFill>
                      </a:endParaRPr>
                    </a:p>
                  </a:txBody>
                  <a:tcPr/>
                </a:tc>
                <a:extLst>
                  <a:ext uri="{0D108BD9-81ED-4DB2-BD59-A6C34878D82A}">
                    <a16:rowId xmlns:a16="http://schemas.microsoft.com/office/drawing/2014/main" val="10004"/>
                  </a:ext>
                </a:extLst>
              </a:tr>
              <a:tr h="648072">
                <a:tc>
                  <a:txBody>
                    <a:bodyPr/>
                    <a:lstStyle/>
                    <a:p>
                      <a:r>
                        <a:rPr lang="es-ES" sz="2400" dirty="0">
                          <a:solidFill>
                            <a:schemeClr val="accent1">
                              <a:lumMod val="75000"/>
                            </a:schemeClr>
                          </a:solidFill>
                        </a:rPr>
                        <a:t>25 de julio 2024</a:t>
                      </a:r>
                      <a:endParaRPr lang="es-MX" sz="2400" dirty="0">
                        <a:solidFill>
                          <a:schemeClr val="accent1">
                            <a:lumMod val="75000"/>
                          </a:schemeClr>
                        </a:solidFill>
                      </a:endParaRPr>
                    </a:p>
                  </a:txBody>
                  <a:tcPr/>
                </a:tc>
                <a:tc>
                  <a:txBody>
                    <a:bodyPr/>
                    <a:lstStyle/>
                    <a:p>
                      <a:r>
                        <a:rPr lang="es-ES" sz="2400" dirty="0">
                          <a:solidFill>
                            <a:schemeClr val="accent1">
                              <a:lumMod val="75000"/>
                            </a:schemeClr>
                          </a:solidFill>
                        </a:rPr>
                        <a:t>Ordinaria</a:t>
                      </a:r>
                      <a:endParaRPr lang="es-MX" sz="2400" dirty="0">
                        <a:solidFill>
                          <a:schemeClr val="accent1">
                            <a:lumMod val="75000"/>
                          </a:schemeClr>
                        </a:solidFill>
                      </a:endParaRPr>
                    </a:p>
                  </a:txBody>
                  <a:tcPr/>
                </a:tc>
                <a:extLst>
                  <a:ext uri="{0D108BD9-81ED-4DB2-BD59-A6C34878D82A}">
                    <a16:rowId xmlns:a16="http://schemas.microsoft.com/office/drawing/2014/main" val="10005"/>
                  </a:ext>
                </a:extLst>
              </a:tr>
              <a:tr h="648072">
                <a:tc>
                  <a:txBody>
                    <a:bodyPr/>
                    <a:lstStyle/>
                    <a:p>
                      <a:r>
                        <a:rPr lang="es-ES" sz="2400" dirty="0">
                          <a:solidFill>
                            <a:schemeClr val="accent1">
                              <a:lumMod val="75000"/>
                            </a:schemeClr>
                          </a:solidFill>
                        </a:rPr>
                        <a:t>15 de Agosto 2024</a:t>
                      </a:r>
                      <a:endParaRPr lang="es-MX" sz="2400" dirty="0">
                        <a:solidFill>
                          <a:schemeClr val="accent1">
                            <a:lumMod val="75000"/>
                          </a:schemeClr>
                        </a:solidFill>
                      </a:endParaRPr>
                    </a:p>
                  </a:txBody>
                  <a:tcPr/>
                </a:tc>
                <a:tc>
                  <a:txBody>
                    <a:bodyPr/>
                    <a:lstStyle/>
                    <a:p>
                      <a:r>
                        <a:rPr lang="es-ES" sz="2400" dirty="0">
                          <a:solidFill>
                            <a:schemeClr val="accent1">
                              <a:lumMod val="75000"/>
                            </a:schemeClr>
                          </a:solidFill>
                        </a:rPr>
                        <a:t>Extraordinaria</a:t>
                      </a:r>
                      <a:endParaRPr lang="es-MX" sz="2400" dirty="0">
                        <a:solidFill>
                          <a:schemeClr val="accent1">
                            <a:lumMod val="75000"/>
                          </a:schemeClr>
                        </a:solidFill>
                      </a:endParaRPr>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8689784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sz="half" idx="2"/>
          </p:nvPr>
        </p:nvSpPr>
        <p:spPr/>
        <p:txBody>
          <a:bodyPr/>
          <a:lstStyle/>
          <a:p>
            <a:r>
              <a:rPr lang="es-ES" dirty="0"/>
              <a:t>VOCAL alejandro alcázar Chávez </a:t>
            </a:r>
            <a:endParaRPr lang="es-MX" dirty="0"/>
          </a:p>
        </p:txBody>
      </p:sp>
      <p:sp>
        <p:nvSpPr>
          <p:cNvPr id="4" name="3 Título"/>
          <p:cNvSpPr>
            <a:spLocks noGrp="1"/>
          </p:cNvSpPr>
          <p:nvPr>
            <p:ph type="title"/>
          </p:nvPr>
        </p:nvSpPr>
        <p:spPr>
          <a:xfrm>
            <a:off x="692696" y="6732240"/>
            <a:ext cx="5496386" cy="697391"/>
          </a:xfrm>
        </p:spPr>
        <p:txBody>
          <a:bodyPr>
            <a:normAutofit/>
          </a:bodyPr>
          <a:lstStyle/>
          <a:p>
            <a:r>
              <a:rPr lang="es-ES" sz="1800" b="1" dirty="0"/>
              <a:t>COMISIÓN  EDILICIA  DE  DESARROLLO ECONÓMICO  2024</a:t>
            </a:r>
            <a:endParaRPr lang="es-MX" sz="1800" b="1" dirty="0"/>
          </a:p>
        </p:txBody>
      </p:sp>
      <p:sp>
        <p:nvSpPr>
          <p:cNvPr id="6" name="5 CuadroTexto"/>
          <p:cNvSpPr txBox="1"/>
          <p:nvPr/>
        </p:nvSpPr>
        <p:spPr>
          <a:xfrm>
            <a:off x="548680" y="539552"/>
            <a:ext cx="5760640" cy="2585323"/>
          </a:xfrm>
          <a:prstGeom prst="rect">
            <a:avLst/>
          </a:prstGeom>
          <a:noFill/>
        </p:spPr>
        <p:txBody>
          <a:bodyPr wrap="square" rtlCol="0">
            <a:spAutoFit/>
          </a:bodyPr>
          <a:lstStyle/>
          <a:p>
            <a:r>
              <a:rPr lang="es-ES" dirty="0">
                <a:solidFill>
                  <a:schemeClr val="accent1">
                    <a:lumMod val="75000"/>
                  </a:schemeClr>
                </a:solidFill>
              </a:rPr>
              <a:t>PLAN DE TRABAJO DE LA COMISIÓN EDILICIA:</a:t>
            </a:r>
          </a:p>
          <a:p>
            <a:endParaRPr lang="es-ES" dirty="0">
              <a:solidFill>
                <a:schemeClr val="accent1">
                  <a:lumMod val="75000"/>
                </a:schemeClr>
              </a:solidFill>
            </a:endParaRPr>
          </a:p>
          <a:p>
            <a:endParaRPr lang="es-ES" dirty="0">
              <a:solidFill>
                <a:schemeClr val="accent1">
                  <a:lumMod val="75000"/>
                </a:schemeClr>
              </a:solidFill>
            </a:endParaRPr>
          </a:p>
          <a:p>
            <a:endParaRPr lang="es-ES" dirty="0">
              <a:solidFill>
                <a:schemeClr val="accent1">
                  <a:lumMod val="75000"/>
                </a:schemeClr>
              </a:solidFill>
            </a:endParaRPr>
          </a:p>
          <a:p>
            <a:endParaRPr lang="es-ES" dirty="0">
              <a:solidFill>
                <a:schemeClr val="accent1">
                  <a:lumMod val="75000"/>
                </a:schemeClr>
              </a:solidFill>
            </a:endParaRPr>
          </a:p>
          <a:p>
            <a:endParaRPr lang="es-ES" dirty="0">
              <a:solidFill>
                <a:schemeClr val="accent1">
                  <a:lumMod val="75000"/>
                </a:schemeClr>
              </a:solidFill>
            </a:endParaRPr>
          </a:p>
          <a:p>
            <a:endParaRPr lang="es-ES" dirty="0">
              <a:solidFill>
                <a:schemeClr val="accent1">
                  <a:lumMod val="75000"/>
                </a:schemeClr>
              </a:solidFill>
            </a:endParaRPr>
          </a:p>
          <a:p>
            <a:endParaRPr lang="es-ES" dirty="0">
              <a:solidFill>
                <a:schemeClr val="accent1">
                  <a:lumMod val="75000"/>
                </a:schemeClr>
              </a:solidFill>
            </a:endParaRPr>
          </a:p>
          <a:p>
            <a:endParaRPr lang="es-MX" dirty="0"/>
          </a:p>
        </p:txBody>
      </p:sp>
      <p:sp>
        <p:nvSpPr>
          <p:cNvPr id="5" name="4 CuadroTexto"/>
          <p:cNvSpPr txBox="1"/>
          <p:nvPr/>
        </p:nvSpPr>
        <p:spPr>
          <a:xfrm>
            <a:off x="548680" y="971600"/>
            <a:ext cx="5760640" cy="6093976"/>
          </a:xfrm>
          <a:prstGeom prst="rect">
            <a:avLst/>
          </a:prstGeom>
          <a:noFill/>
        </p:spPr>
        <p:txBody>
          <a:bodyPr wrap="square" rtlCol="0">
            <a:spAutoFit/>
          </a:bodyPr>
          <a:lstStyle/>
          <a:p>
            <a:pPr marL="285750" indent="-285750" algn="just">
              <a:buFont typeface="Wingdings" pitchFamily="2" charset="2"/>
              <a:buChar char="Ø"/>
            </a:pPr>
            <a:r>
              <a:rPr lang="es-ES" sz="1400" dirty="0">
                <a:solidFill>
                  <a:schemeClr val="accent1">
                    <a:lumMod val="75000"/>
                  </a:schemeClr>
                </a:solidFill>
              </a:rPr>
              <a:t>Diseñar y proponer iniciativas encaminadas a promover políticas que generen inversión productiva y justa remuneración del trabajo. </a:t>
            </a:r>
          </a:p>
          <a:p>
            <a:pPr marL="285750" indent="-285750" algn="just">
              <a:buFont typeface="Wingdings" pitchFamily="2" charset="2"/>
              <a:buChar char="Ø"/>
            </a:pPr>
            <a:r>
              <a:rPr lang="es-ES" sz="1400" dirty="0">
                <a:solidFill>
                  <a:schemeClr val="accent1">
                    <a:lumMod val="75000"/>
                  </a:schemeClr>
                </a:solidFill>
              </a:rPr>
              <a:t>Investigar, proponer e instruir normativas y políticas municipales, planes y otros asuntos relacionados con el desarrollo económico.</a:t>
            </a:r>
          </a:p>
          <a:p>
            <a:pPr marL="285750" indent="-285750" algn="just">
              <a:buFont typeface="Wingdings" pitchFamily="2" charset="2"/>
              <a:buChar char="Ø"/>
            </a:pPr>
            <a:r>
              <a:rPr lang="es-ES" sz="1400" dirty="0">
                <a:solidFill>
                  <a:schemeClr val="accent1">
                    <a:lumMod val="75000"/>
                  </a:schemeClr>
                </a:solidFill>
              </a:rPr>
              <a:t>Cultivar la competitividad, mejorar continuamente la productividad e implementar políticas de desarrollo económico municipal que incentiven el desarrollo industrial.</a:t>
            </a:r>
          </a:p>
          <a:p>
            <a:pPr marL="285750" indent="-285750" algn="just">
              <a:buFont typeface="Wingdings" pitchFamily="2" charset="2"/>
              <a:buChar char="Ø"/>
            </a:pPr>
            <a:r>
              <a:rPr lang="es-ES" sz="1400" dirty="0">
                <a:solidFill>
                  <a:schemeClr val="accent1">
                    <a:lumMod val="75000"/>
                  </a:schemeClr>
                </a:solidFill>
              </a:rPr>
              <a:t>Promover el desarrollo de cadenas productivas sostenibles en asuntos ambientales y económicos ante el micro, pequeños, medianos y grandes empresarios.</a:t>
            </a:r>
          </a:p>
          <a:p>
            <a:pPr marL="285750" indent="-285750" algn="just">
              <a:buFont typeface="Wingdings" pitchFamily="2" charset="2"/>
              <a:buChar char="Ø"/>
            </a:pPr>
            <a:r>
              <a:rPr lang="es-ES" sz="1400" dirty="0">
                <a:solidFill>
                  <a:schemeClr val="accent1">
                    <a:lumMod val="75000"/>
                  </a:schemeClr>
                </a:solidFill>
              </a:rPr>
              <a:t>Fomentar y promover el comercio de productos locales, animarlos a consumir responsablemente y adquirir una cultura de autoconsumo.</a:t>
            </a:r>
          </a:p>
          <a:p>
            <a:pPr marL="285750" indent="-285750" algn="just">
              <a:buFont typeface="Wingdings" pitchFamily="2" charset="2"/>
              <a:buChar char="Ø"/>
            </a:pPr>
            <a:r>
              <a:rPr lang="es-ES" sz="1400" dirty="0">
                <a:solidFill>
                  <a:schemeClr val="accent1">
                    <a:lumMod val="75000"/>
                  </a:schemeClr>
                </a:solidFill>
              </a:rPr>
              <a:t>Promover el desarrollo rural sostenible mediante la formación en el uso de nuevas tecnologías.</a:t>
            </a:r>
          </a:p>
          <a:p>
            <a:pPr marL="285750" indent="-285750" algn="just">
              <a:buFont typeface="Wingdings" pitchFamily="2" charset="2"/>
              <a:buChar char="Ø"/>
            </a:pPr>
            <a:r>
              <a:rPr lang="es-ES" sz="1400" dirty="0">
                <a:solidFill>
                  <a:schemeClr val="accent1">
                    <a:lumMod val="75000"/>
                  </a:schemeClr>
                </a:solidFill>
              </a:rPr>
              <a:t>Identificar y potenciar las iniciativas que le asigne el Ayuntamiento.</a:t>
            </a:r>
          </a:p>
          <a:p>
            <a:pPr marL="285750" indent="-285750" algn="just">
              <a:buFont typeface="Wingdings" pitchFamily="2" charset="2"/>
              <a:buChar char="Ø"/>
            </a:pPr>
            <a:r>
              <a:rPr lang="es-ES" sz="1400" dirty="0">
                <a:solidFill>
                  <a:schemeClr val="accent1">
                    <a:lumMod val="75000"/>
                  </a:schemeClr>
                </a:solidFill>
              </a:rPr>
              <a:t>Mantener una estrecha comunicación y contacto con la coordinación General de Desarrollo Económico y los diversos organismos subsidiarios municipales relacionados para sentar las bases legales y determinar estrategias y acciones encaminadas a lograr los siguientes objetivos:</a:t>
            </a:r>
          </a:p>
          <a:p>
            <a:pPr marL="285750" indent="-285750" algn="just">
              <a:buFont typeface="Wingdings" pitchFamily="2" charset="2"/>
              <a:buChar char="Ø"/>
            </a:pPr>
            <a:endParaRPr lang="es-ES" sz="1200" dirty="0">
              <a:solidFill>
                <a:schemeClr val="accent1">
                  <a:lumMod val="75000"/>
                </a:schemeClr>
              </a:solidFill>
            </a:endParaRPr>
          </a:p>
          <a:p>
            <a:pPr marL="285750" indent="-285750" algn="just">
              <a:buFont typeface="Wingdings" pitchFamily="2" charset="2"/>
              <a:buChar char="Ø"/>
            </a:pPr>
            <a:endParaRPr lang="es-ES" sz="1200" dirty="0">
              <a:solidFill>
                <a:schemeClr val="accent1">
                  <a:lumMod val="75000"/>
                </a:schemeClr>
              </a:solidFill>
            </a:endParaRPr>
          </a:p>
          <a:p>
            <a:pPr marL="285750" indent="-285750">
              <a:buFont typeface="Wingdings" pitchFamily="2" charset="2"/>
              <a:buChar char="Ø"/>
            </a:pPr>
            <a:endParaRPr lang="es-ES" sz="1200" dirty="0">
              <a:solidFill>
                <a:schemeClr val="accent1">
                  <a:lumMod val="75000"/>
                </a:schemeClr>
              </a:solidFill>
            </a:endParaRPr>
          </a:p>
          <a:p>
            <a:pPr marL="285750" indent="-285750">
              <a:buFont typeface="Wingdings" pitchFamily="2" charset="2"/>
              <a:buChar char="Ø"/>
            </a:pPr>
            <a:endParaRPr lang="es-MX" dirty="0">
              <a:solidFill>
                <a:schemeClr val="accent1">
                  <a:lumMod val="75000"/>
                </a:schemeClr>
              </a:solidFill>
            </a:endParaRPr>
          </a:p>
        </p:txBody>
      </p:sp>
    </p:spTree>
    <p:extLst>
      <p:ext uri="{BB962C8B-B14F-4D97-AF65-F5344CB8AC3E}">
        <p14:creationId xmlns:p14="http://schemas.microsoft.com/office/powerpoint/2010/main" val="27884718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sz="half" idx="2"/>
          </p:nvPr>
        </p:nvSpPr>
        <p:spPr/>
        <p:txBody>
          <a:bodyPr/>
          <a:lstStyle/>
          <a:p>
            <a:r>
              <a:rPr lang="es-ES" dirty="0"/>
              <a:t>VOCAL alejandro alcázar Chávez </a:t>
            </a:r>
            <a:endParaRPr lang="es-MX" dirty="0"/>
          </a:p>
          <a:p>
            <a:endParaRPr lang="es-MX" dirty="0"/>
          </a:p>
        </p:txBody>
      </p:sp>
      <p:sp>
        <p:nvSpPr>
          <p:cNvPr id="4" name="3 Título"/>
          <p:cNvSpPr>
            <a:spLocks noGrp="1"/>
          </p:cNvSpPr>
          <p:nvPr>
            <p:ph type="title"/>
          </p:nvPr>
        </p:nvSpPr>
        <p:spPr/>
        <p:txBody>
          <a:bodyPr>
            <a:normAutofit fontScale="90000"/>
          </a:bodyPr>
          <a:lstStyle/>
          <a:p>
            <a:r>
              <a:rPr lang="es-ES" b="1" dirty="0"/>
              <a:t>COMISIÓN  EDILICIA  DE  DESARROLLO ECONÓMICO  2024</a:t>
            </a:r>
            <a:endParaRPr lang="es-MX" b="1" dirty="0"/>
          </a:p>
        </p:txBody>
      </p:sp>
      <p:sp>
        <p:nvSpPr>
          <p:cNvPr id="6" name="5 CuadroTexto"/>
          <p:cNvSpPr txBox="1"/>
          <p:nvPr/>
        </p:nvSpPr>
        <p:spPr>
          <a:xfrm>
            <a:off x="404664" y="467544"/>
            <a:ext cx="5976664" cy="369332"/>
          </a:xfrm>
          <a:prstGeom prst="rect">
            <a:avLst/>
          </a:prstGeom>
          <a:noFill/>
        </p:spPr>
        <p:txBody>
          <a:bodyPr wrap="square" rtlCol="0">
            <a:spAutoFit/>
          </a:bodyPr>
          <a:lstStyle/>
          <a:p>
            <a:r>
              <a:rPr lang="es-ES" dirty="0">
                <a:solidFill>
                  <a:schemeClr val="accent1">
                    <a:lumMod val="75000"/>
                  </a:schemeClr>
                </a:solidFill>
              </a:rPr>
              <a:t>OBJETIVOS Y ACCIONES DE LA COMISIÓN: </a:t>
            </a:r>
            <a:endParaRPr lang="es-MX" dirty="0">
              <a:solidFill>
                <a:schemeClr val="accent1">
                  <a:lumMod val="75000"/>
                </a:schemeClr>
              </a:solidFill>
            </a:endParaRPr>
          </a:p>
        </p:txBody>
      </p:sp>
      <p:sp>
        <p:nvSpPr>
          <p:cNvPr id="5" name="4 CuadroTexto"/>
          <p:cNvSpPr txBox="1"/>
          <p:nvPr/>
        </p:nvSpPr>
        <p:spPr>
          <a:xfrm>
            <a:off x="404664" y="971600"/>
            <a:ext cx="5976664" cy="6155531"/>
          </a:xfrm>
          <a:prstGeom prst="rect">
            <a:avLst/>
          </a:prstGeom>
          <a:noFill/>
        </p:spPr>
        <p:txBody>
          <a:bodyPr wrap="square" rtlCol="0">
            <a:spAutoFit/>
          </a:bodyPr>
          <a:lstStyle/>
          <a:p>
            <a:pPr marL="285750" indent="-285750" algn="just">
              <a:buFont typeface="Wingdings" pitchFamily="2" charset="2"/>
              <a:buChar char="Ø"/>
            </a:pPr>
            <a:r>
              <a:rPr lang="es-ES" sz="1400" dirty="0">
                <a:solidFill>
                  <a:schemeClr val="accent1">
                    <a:lumMod val="75000"/>
                  </a:schemeClr>
                </a:solidFill>
              </a:rPr>
              <a:t>Promover el crecimiento económico ordenado y descentralizado de la ciudad y todos sus departamento y regiones, velar por que los </a:t>
            </a:r>
            <a:r>
              <a:rPr lang="es-ES" sz="1400" dirty="0" err="1">
                <a:solidFill>
                  <a:schemeClr val="accent1">
                    <a:lumMod val="75000"/>
                  </a:schemeClr>
                </a:solidFill>
              </a:rPr>
              <a:t>Tlajomulquenses</a:t>
            </a:r>
            <a:r>
              <a:rPr lang="es-ES" sz="1400" dirty="0">
                <a:solidFill>
                  <a:schemeClr val="accent1">
                    <a:lumMod val="75000"/>
                  </a:schemeClr>
                </a:solidFill>
              </a:rPr>
              <a:t> echen raíces en su lugar de origen y reactivar las zonas económicas mas deprimidas y marginadas a lograr los siguientes objetivos:</a:t>
            </a:r>
          </a:p>
          <a:p>
            <a:pPr marL="285750" indent="-285750" algn="just">
              <a:buFont typeface="Wingdings" pitchFamily="2" charset="2"/>
              <a:buChar char="Ø"/>
            </a:pPr>
            <a:r>
              <a:rPr lang="es-ES" sz="1400" dirty="0">
                <a:solidFill>
                  <a:schemeClr val="accent1">
                    <a:lumMod val="75000"/>
                  </a:schemeClr>
                </a:solidFill>
              </a:rPr>
              <a:t>Promover y difundir ventajas competitivas locales para la inversión productiva dentro y fuera de la cuidad.</a:t>
            </a:r>
          </a:p>
          <a:p>
            <a:pPr marL="285750" indent="-285750" algn="just">
              <a:buFont typeface="Wingdings" pitchFamily="2" charset="2"/>
              <a:buChar char="Ø"/>
            </a:pPr>
            <a:r>
              <a:rPr lang="es-ES" sz="1400" dirty="0">
                <a:solidFill>
                  <a:schemeClr val="accent1">
                    <a:lumMod val="75000"/>
                  </a:schemeClr>
                </a:solidFill>
              </a:rPr>
              <a:t>Promover la investigación y desarrollo de proyectos productivos en el sector privado para atraer capital de inversión.</a:t>
            </a:r>
          </a:p>
          <a:p>
            <a:pPr marL="285750" indent="-285750" algn="just">
              <a:buFont typeface="Wingdings" pitchFamily="2" charset="2"/>
              <a:buChar char="Ø"/>
            </a:pPr>
            <a:r>
              <a:rPr lang="es-ES" sz="1400" dirty="0">
                <a:solidFill>
                  <a:schemeClr val="accent1">
                    <a:lumMod val="75000"/>
                  </a:schemeClr>
                </a:solidFill>
              </a:rPr>
              <a:t>Promover la participación del sector privado en el desarrollo de infraestructura comercial e industrial.</a:t>
            </a:r>
          </a:p>
          <a:p>
            <a:pPr marL="285750" indent="-285750" algn="just">
              <a:buFont typeface="Wingdings" pitchFamily="2" charset="2"/>
              <a:buChar char="Ø"/>
            </a:pPr>
            <a:r>
              <a:rPr lang="es-ES" sz="1400" dirty="0">
                <a:solidFill>
                  <a:schemeClr val="accent1">
                    <a:lumMod val="75000"/>
                  </a:schemeClr>
                </a:solidFill>
              </a:rPr>
              <a:t>Utilizar los medios y canales municipales para fortalecer la estrategia de comunicación de plan de promoción económica y laboral promovido por la ciudad, estado, cámara de comercio, consejo, sindicato o cualquier otra organización relacionada con el desarrollo económico.</a:t>
            </a:r>
          </a:p>
          <a:p>
            <a:pPr marL="285750" indent="-285750" algn="just">
              <a:buFont typeface="Wingdings" pitchFamily="2" charset="2"/>
              <a:buChar char="Ø"/>
            </a:pPr>
            <a:r>
              <a:rPr lang="es-ES" sz="1400" dirty="0">
                <a:solidFill>
                  <a:schemeClr val="accent1">
                    <a:lumMod val="75000"/>
                  </a:schemeClr>
                </a:solidFill>
              </a:rPr>
              <a:t>Fomentar la comercialización de los productos producidos en esta ciudad en el mercado nacional e internacional.</a:t>
            </a:r>
          </a:p>
          <a:p>
            <a:pPr marL="285750" indent="-285750" algn="just">
              <a:buFont typeface="Wingdings" pitchFamily="2" charset="2"/>
              <a:buChar char="Ø"/>
            </a:pPr>
            <a:r>
              <a:rPr lang="es-ES" sz="1400" dirty="0">
                <a:solidFill>
                  <a:schemeClr val="accent1">
                    <a:lumMod val="75000"/>
                  </a:schemeClr>
                </a:solidFill>
              </a:rPr>
              <a:t>Promover la certificación de estándares competitivos y buscar orientar a todas las empresas locales ara que registren sus marcas, así como los estándares de calidad y certificaciones  establecidos por la Organización Internacional de Normas (ISO). </a:t>
            </a:r>
          </a:p>
          <a:p>
            <a:pPr marL="285750" indent="-285750" algn="just">
              <a:buFont typeface="Wingdings" pitchFamily="2" charset="2"/>
              <a:buChar char="Ø"/>
            </a:pPr>
            <a:endParaRPr lang="es-ES" dirty="0">
              <a:solidFill>
                <a:schemeClr val="accent1">
                  <a:lumMod val="75000"/>
                </a:schemeClr>
              </a:solidFill>
            </a:endParaRPr>
          </a:p>
          <a:p>
            <a:pPr marL="285750" indent="-285750" algn="just">
              <a:buFont typeface="Wingdings" pitchFamily="2" charset="2"/>
              <a:buChar char="Ø"/>
            </a:pPr>
            <a:endParaRPr lang="es-ES" dirty="0">
              <a:solidFill>
                <a:schemeClr val="accent1">
                  <a:lumMod val="75000"/>
                </a:schemeClr>
              </a:solidFill>
            </a:endParaRPr>
          </a:p>
          <a:p>
            <a:pPr marL="285750" indent="-285750" algn="just">
              <a:buFont typeface="Wingdings" pitchFamily="2" charset="2"/>
              <a:buChar char="Ø"/>
            </a:pPr>
            <a:endParaRPr lang="es-ES" dirty="0">
              <a:solidFill>
                <a:schemeClr val="accent1">
                  <a:lumMod val="75000"/>
                </a:schemeClr>
              </a:solidFill>
            </a:endParaRPr>
          </a:p>
          <a:p>
            <a:pPr marL="285750" indent="-285750" algn="just">
              <a:buFont typeface="Wingdings" pitchFamily="2" charset="2"/>
              <a:buChar char="Ø"/>
            </a:pPr>
            <a:endParaRPr lang="es-MX" dirty="0">
              <a:solidFill>
                <a:schemeClr val="accent1">
                  <a:lumMod val="75000"/>
                </a:schemeClr>
              </a:solidFill>
            </a:endParaRPr>
          </a:p>
        </p:txBody>
      </p:sp>
    </p:spTree>
    <p:extLst>
      <p:ext uri="{BB962C8B-B14F-4D97-AF65-F5344CB8AC3E}">
        <p14:creationId xmlns:p14="http://schemas.microsoft.com/office/powerpoint/2010/main" val="7234618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sz="half" idx="2"/>
          </p:nvPr>
        </p:nvSpPr>
        <p:spPr/>
        <p:txBody>
          <a:bodyPr/>
          <a:lstStyle/>
          <a:p>
            <a:r>
              <a:rPr lang="es-ES" dirty="0"/>
              <a:t>VOCAL Alejandro alcázar Chávez </a:t>
            </a:r>
            <a:endParaRPr lang="es-MX" dirty="0"/>
          </a:p>
          <a:p>
            <a:endParaRPr lang="es-MX" dirty="0"/>
          </a:p>
        </p:txBody>
      </p:sp>
      <p:sp>
        <p:nvSpPr>
          <p:cNvPr id="4" name="3 Título"/>
          <p:cNvSpPr>
            <a:spLocks noGrp="1"/>
          </p:cNvSpPr>
          <p:nvPr>
            <p:ph type="title"/>
          </p:nvPr>
        </p:nvSpPr>
        <p:spPr/>
        <p:txBody>
          <a:bodyPr>
            <a:normAutofit fontScale="90000"/>
          </a:bodyPr>
          <a:lstStyle/>
          <a:p>
            <a:r>
              <a:rPr lang="es-ES" b="1" dirty="0"/>
              <a:t>COMISIÓN  EDILICIA  DE  DESARROLLO ECONÓMICO  2024</a:t>
            </a:r>
            <a:endParaRPr lang="es-MX" b="1" dirty="0"/>
          </a:p>
        </p:txBody>
      </p:sp>
      <p:sp>
        <p:nvSpPr>
          <p:cNvPr id="5" name="4 CuadroTexto"/>
          <p:cNvSpPr txBox="1"/>
          <p:nvPr/>
        </p:nvSpPr>
        <p:spPr>
          <a:xfrm>
            <a:off x="476672" y="323528"/>
            <a:ext cx="5904656" cy="6832640"/>
          </a:xfrm>
          <a:prstGeom prst="rect">
            <a:avLst/>
          </a:prstGeom>
          <a:noFill/>
        </p:spPr>
        <p:txBody>
          <a:bodyPr wrap="square" rtlCol="0">
            <a:spAutoFit/>
          </a:bodyPr>
          <a:lstStyle/>
          <a:p>
            <a:pPr marL="285750" indent="-285750" algn="just">
              <a:buFont typeface="Wingdings" pitchFamily="2" charset="2"/>
              <a:buChar char="Ø"/>
            </a:pPr>
            <a:r>
              <a:rPr lang="es-ES" sz="1500" dirty="0">
                <a:solidFill>
                  <a:schemeClr val="accent1">
                    <a:lumMod val="75000"/>
                  </a:schemeClr>
                </a:solidFill>
              </a:rPr>
              <a:t>Promover el desarrollo económico, la productividad, la cooperación y aumentar la competitividad en las siguientes actividades que promueven el desarrollo económico: Agropecuaria, forestal y pesquera; Industrial; Comercial; Turística; Científica, Tecnológica y de Innovación; Servicios; Sectores precursores y los demás sectores que se puedan incorporar.</a:t>
            </a:r>
          </a:p>
          <a:p>
            <a:pPr marL="285750" indent="-285750" algn="just">
              <a:buFont typeface="Wingdings" pitchFamily="2" charset="2"/>
              <a:buChar char="Ø"/>
            </a:pPr>
            <a:r>
              <a:rPr lang="es-ES" sz="1500" dirty="0">
                <a:solidFill>
                  <a:schemeClr val="accent1">
                    <a:lumMod val="75000"/>
                  </a:schemeClr>
                </a:solidFill>
              </a:rPr>
              <a:t>Promover planes diseñados para incubar o promover el crecimiento de nuevas empresas.</a:t>
            </a:r>
          </a:p>
          <a:p>
            <a:pPr marL="285750" indent="-285750" algn="just">
              <a:buFont typeface="Wingdings" pitchFamily="2" charset="2"/>
              <a:buChar char="Ø"/>
            </a:pPr>
            <a:r>
              <a:rPr lang="es-ES" sz="1500" dirty="0">
                <a:solidFill>
                  <a:schemeClr val="accent1">
                    <a:lumMod val="75000"/>
                  </a:schemeClr>
                </a:solidFill>
              </a:rPr>
              <a:t>Vincular al sector rural con fuentes de financiamiento, la constitución de cooperativas de desarrollo y el establecimiento de mecanismos de información sobre programas municipales, estatales y federales, públicos o privados.</a:t>
            </a:r>
          </a:p>
          <a:p>
            <a:pPr marL="285750" indent="-285750" algn="just">
              <a:buFont typeface="Wingdings" pitchFamily="2" charset="2"/>
              <a:buChar char="Ø"/>
            </a:pPr>
            <a:r>
              <a:rPr lang="es-ES" sz="1500" dirty="0">
                <a:solidFill>
                  <a:schemeClr val="accent1">
                    <a:lumMod val="75000"/>
                  </a:schemeClr>
                </a:solidFill>
              </a:rPr>
              <a:t>Difundir las actividades artesanales organizando a la comunidad, apoyando y capacitando a los miembros para que participen en exposiciones y foros, fomentando así la comercialización de sus productos.</a:t>
            </a:r>
          </a:p>
          <a:p>
            <a:pPr marL="285750" indent="-285750" algn="just">
              <a:buFont typeface="Wingdings" pitchFamily="2" charset="2"/>
              <a:buChar char="Ø"/>
            </a:pPr>
            <a:r>
              <a:rPr lang="es-ES" sz="1500" dirty="0">
                <a:solidFill>
                  <a:schemeClr val="accent1">
                    <a:lumMod val="75000"/>
                  </a:schemeClr>
                </a:solidFill>
              </a:rPr>
              <a:t>Proteger la tecnología artesanal y sus productos como patrimonio cultural.</a:t>
            </a:r>
          </a:p>
          <a:p>
            <a:pPr marL="285750" indent="-285750" algn="just">
              <a:buFont typeface="Wingdings" pitchFamily="2" charset="2"/>
              <a:buChar char="Ø"/>
            </a:pPr>
            <a:r>
              <a:rPr lang="es-ES" sz="1500" dirty="0">
                <a:solidFill>
                  <a:schemeClr val="accent1">
                    <a:lumMod val="75000"/>
                  </a:schemeClr>
                </a:solidFill>
              </a:rPr>
              <a:t>Promover la planificación y organización, industrialización y comercialización de la producción agrícola.</a:t>
            </a:r>
          </a:p>
          <a:p>
            <a:pPr marL="285750" indent="-285750" algn="just">
              <a:buFont typeface="Wingdings" pitchFamily="2" charset="2"/>
              <a:buChar char="Ø"/>
            </a:pPr>
            <a:r>
              <a:rPr lang="es-ES" sz="1500" dirty="0">
                <a:solidFill>
                  <a:schemeClr val="accent1">
                    <a:lumMod val="75000"/>
                  </a:schemeClr>
                </a:solidFill>
              </a:rPr>
              <a:t>Promover el desarrollo sostenible de la producción, salud, clasificación, control de la movilización y comercialización a través de la investigación integrada, protección y mejoramiento o de las especies de producción nacional para consumo humano.</a:t>
            </a:r>
          </a:p>
          <a:p>
            <a:endParaRPr lang="es-MX" dirty="0"/>
          </a:p>
        </p:txBody>
      </p:sp>
    </p:spTree>
    <p:extLst>
      <p:ext uri="{BB962C8B-B14F-4D97-AF65-F5344CB8AC3E}">
        <p14:creationId xmlns:p14="http://schemas.microsoft.com/office/powerpoint/2010/main" val="21780225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sz="half" idx="2"/>
          </p:nvPr>
        </p:nvSpPr>
        <p:spPr/>
        <p:txBody>
          <a:bodyPr/>
          <a:lstStyle/>
          <a:p>
            <a:r>
              <a:rPr lang="es-ES" dirty="0"/>
              <a:t>VOCAL Alejandro alcázar Chávez </a:t>
            </a:r>
            <a:endParaRPr lang="es-MX" dirty="0"/>
          </a:p>
          <a:p>
            <a:endParaRPr lang="es-MX" dirty="0"/>
          </a:p>
        </p:txBody>
      </p:sp>
      <p:sp>
        <p:nvSpPr>
          <p:cNvPr id="4" name="3 Título"/>
          <p:cNvSpPr>
            <a:spLocks noGrp="1"/>
          </p:cNvSpPr>
          <p:nvPr>
            <p:ph type="title"/>
          </p:nvPr>
        </p:nvSpPr>
        <p:spPr/>
        <p:txBody>
          <a:bodyPr>
            <a:normAutofit fontScale="90000"/>
          </a:bodyPr>
          <a:lstStyle/>
          <a:p>
            <a:r>
              <a:rPr lang="es-ES" b="1" dirty="0"/>
              <a:t>COMISIÓN  EDILICIA  DE  DESARROLLO ECONÓMICO  2024</a:t>
            </a:r>
            <a:endParaRPr lang="es-MX" b="1" dirty="0"/>
          </a:p>
        </p:txBody>
      </p:sp>
      <p:graphicFrame>
        <p:nvGraphicFramePr>
          <p:cNvPr id="5" name="4 Tabla"/>
          <p:cNvGraphicFramePr>
            <a:graphicFrameLocks noGrp="1"/>
          </p:cNvGraphicFramePr>
          <p:nvPr>
            <p:extLst>
              <p:ext uri="{D42A27DB-BD31-4B8C-83A1-F6EECF244321}">
                <p14:modId xmlns:p14="http://schemas.microsoft.com/office/powerpoint/2010/main" val="1313963767"/>
              </p:ext>
            </p:extLst>
          </p:nvPr>
        </p:nvGraphicFramePr>
        <p:xfrm>
          <a:off x="548680" y="827587"/>
          <a:ext cx="5760640" cy="5256580"/>
        </p:xfrm>
        <a:graphic>
          <a:graphicData uri="http://schemas.openxmlformats.org/drawingml/2006/table">
            <a:tbl>
              <a:tblPr firstRow="1" bandRow="1">
                <a:tableStyleId>{5C22544A-7EE6-4342-B048-85BDC9FD1C3A}</a:tableStyleId>
              </a:tblPr>
              <a:tblGrid>
                <a:gridCol w="5760640">
                  <a:extLst>
                    <a:ext uri="{9D8B030D-6E8A-4147-A177-3AD203B41FA5}">
                      <a16:colId xmlns:a16="http://schemas.microsoft.com/office/drawing/2014/main" val="20000"/>
                    </a:ext>
                  </a:extLst>
                </a:gridCol>
              </a:tblGrid>
              <a:tr h="502409">
                <a:tc>
                  <a:txBody>
                    <a:bodyPr/>
                    <a:lstStyle/>
                    <a:p>
                      <a:r>
                        <a:rPr lang="es-ES" dirty="0"/>
                        <a:t>INTEGRANTES DE LA COMISIÓN </a:t>
                      </a:r>
                      <a:endParaRPr lang="es-MX" dirty="0"/>
                    </a:p>
                  </a:txBody>
                  <a:tcPr/>
                </a:tc>
                <a:extLst>
                  <a:ext uri="{0D108BD9-81ED-4DB2-BD59-A6C34878D82A}">
                    <a16:rowId xmlns:a16="http://schemas.microsoft.com/office/drawing/2014/main" val="10000"/>
                  </a:ext>
                </a:extLst>
              </a:tr>
              <a:tr h="502409">
                <a:tc>
                  <a:txBody>
                    <a:bodyPr/>
                    <a:lstStyle/>
                    <a:p>
                      <a:r>
                        <a:rPr lang="es-ES" dirty="0">
                          <a:solidFill>
                            <a:schemeClr val="accent1">
                              <a:lumMod val="75000"/>
                            </a:schemeClr>
                          </a:solidFill>
                        </a:rPr>
                        <a:t>PRESIDENTE</a:t>
                      </a:r>
                      <a:r>
                        <a:rPr lang="es-ES" baseline="0" dirty="0">
                          <a:solidFill>
                            <a:schemeClr val="accent1">
                              <a:lumMod val="75000"/>
                            </a:schemeClr>
                          </a:solidFill>
                        </a:rPr>
                        <a:t> </a:t>
                      </a:r>
                      <a:r>
                        <a:rPr lang="es-ES" baseline="0" dirty="0" err="1">
                          <a:solidFill>
                            <a:schemeClr val="accent1">
                              <a:lumMod val="75000"/>
                            </a:schemeClr>
                          </a:solidFill>
                        </a:rPr>
                        <a:t>ADIN</a:t>
                      </a:r>
                      <a:r>
                        <a:rPr lang="es-ES" baseline="0" dirty="0">
                          <a:solidFill>
                            <a:schemeClr val="accent1">
                              <a:lumMod val="75000"/>
                            </a:schemeClr>
                          </a:solidFill>
                        </a:rPr>
                        <a:t> </a:t>
                      </a:r>
                      <a:r>
                        <a:rPr lang="es-ES" baseline="0" dirty="0" err="1">
                          <a:solidFill>
                            <a:schemeClr val="accent1">
                              <a:lumMod val="75000"/>
                            </a:schemeClr>
                          </a:solidFill>
                        </a:rPr>
                        <a:t>AVSHAI</a:t>
                      </a:r>
                      <a:r>
                        <a:rPr lang="es-ES" baseline="0" dirty="0">
                          <a:solidFill>
                            <a:schemeClr val="accent1">
                              <a:lumMod val="75000"/>
                            </a:schemeClr>
                          </a:solidFill>
                        </a:rPr>
                        <a:t> MENCHACA SIERRA</a:t>
                      </a:r>
                      <a:endParaRPr lang="es-MX" dirty="0">
                        <a:solidFill>
                          <a:schemeClr val="accent1">
                            <a:lumMod val="75000"/>
                          </a:schemeClr>
                        </a:solidFill>
                      </a:endParaRPr>
                    </a:p>
                  </a:txBody>
                  <a:tcPr/>
                </a:tc>
                <a:extLst>
                  <a:ext uri="{0D108BD9-81ED-4DB2-BD59-A6C34878D82A}">
                    <a16:rowId xmlns:a16="http://schemas.microsoft.com/office/drawing/2014/main" val="10001"/>
                  </a:ext>
                </a:extLst>
              </a:tr>
              <a:tr h="502409">
                <a:tc>
                  <a:txBody>
                    <a:bodyPr/>
                    <a:lstStyle/>
                    <a:p>
                      <a:r>
                        <a:rPr lang="es-ES" dirty="0">
                          <a:solidFill>
                            <a:schemeClr val="accent1">
                              <a:lumMod val="75000"/>
                            </a:schemeClr>
                          </a:solidFill>
                        </a:rPr>
                        <a:t>VOCALES</a:t>
                      </a:r>
                    </a:p>
                  </a:txBody>
                  <a:tcPr/>
                </a:tc>
                <a:extLst>
                  <a:ext uri="{0D108BD9-81ED-4DB2-BD59-A6C34878D82A}">
                    <a16:rowId xmlns:a16="http://schemas.microsoft.com/office/drawing/2014/main" val="10002"/>
                  </a:ext>
                </a:extLst>
              </a:tr>
              <a:tr h="5024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dirty="0">
                          <a:solidFill>
                            <a:schemeClr val="accent1">
                              <a:lumMod val="75000"/>
                            </a:schemeClr>
                          </a:solidFill>
                        </a:rPr>
                        <a:t>PEDRO OCTAVIO DÍAZ </a:t>
                      </a:r>
                      <a:r>
                        <a:rPr lang="es-ES" dirty="0" err="1">
                          <a:solidFill>
                            <a:schemeClr val="accent1">
                              <a:lumMod val="75000"/>
                            </a:schemeClr>
                          </a:solidFill>
                        </a:rPr>
                        <a:t>DÍAZ</a:t>
                      </a:r>
                      <a:r>
                        <a:rPr lang="es-ES" dirty="0">
                          <a:solidFill>
                            <a:schemeClr val="accent1">
                              <a:lumMod val="75000"/>
                            </a:schemeClr>
                          </a:solidFill>
                        </a:rPr>
                        <a:t> </a:t>
                      </a:r>
                      <a:endParaRPr lang="es-MX" dirty="0">
                        <a:solidFill>
                          <a:schemeClr val="accent1">
                            <a:lumMod val="75000"/>
                          </a:schemeClr>
                        </a:solidFill>
                      </a:endParaRPr>
                    </a:p>
                  </a:txBody>
                  <a:tcPr/>
                </a:tc>
                <a:extLst>
                  <a:ext uri="{0D108BD9-81ED-4DB2-BD59-A6C34878D82A}">
                    <a16:rowId xmlns:a16="http://schemas.microsoft.com/office/drawing/2014/main" val="10003"/>
                  </a:ext>
                </a:extLst>
              </a:tr>
              <a:tr h="5024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dirty="0">
                          <a:solidFill>
                            <a:schemeClr val="accent1">
                              <a:lumMod val="75000"/>
                            </a:schemeClr>
                          </a:solidFill>
                        </a:rPr>
                        <a:t>LIZBETH SANTILLÁN</a:t>
                      </a:r>
                      <a:r>
                        <a:rPr lang="es-ES" baseline="0" dirty="0">
                          <a:solidFill>
                            <a:schemeClr val="accent1">
                              <a:lumMod val="75000"/>
                            </a:schemeClr>
                          </a:solidFill>
                        </a:rPr>
                        <a:t> REGALADO</a:t>
                      </a:r>
                      <a:endParaRPr lang="es-MX" dirty="0">
                        <a:solidFill>
                          <a:schemeClr val="accent1">
                            <a:lumMod val="75000"/>
                          </a:schemeClr>
                        </a:solidFill>
                      </a:endParaRPr>
                    </a:p>
                  </a:txBody>
                  <a:tcPr/>
                </a:tc>
                <a:extLst>
                  <a:ext uri="{0D108BD9-81ED-4DB2-BD59-A6C34878D82A}">
                    <a16:rowId xmlns:a16="http://schemas.microsoft.com/office/drawing/2014/main" val="10004"/>
                  </a:ext>
                </a:extLst>
              </a:tr>
              <a:tr h="5024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dirty="0">
                          <a:solidFill>
                            <a:schemeClr val="accent1">
                              <a:lumMod val="75000"/>
                            </a:schemeClr>
                          </a:solidFill>
                        </a:rPr>
                        <a:t>ALEJANDRO</a:t>
                      </a:r>
                      <a:r>
                        <a:rPr lang="es-ES" baseline="0" dirty="0">
                          <a:solidFill>
                            <a:schemeClr val="accent1">
                              <a:lumMod val="75000"/>
                            </a:schemeClr>
                          </a:solidFill>
                        </a:rPr>
                        <a:t> ALCÁZAR CHÁVEZ</a:t>
                      </a:r>
                      <a:endParaRPr lang="es-MX" dirty="0">
                        <a:solidFill>
                          <a:schemeClr val="accent1">
                            <a:lumMod val="75000"/>
                          </a:schemeClr>
                        </a:solidFill>
                      </a:endParaRPr>
                    </a:p>
                  </a:txBody>
                  <a:tcPr/>
                </a:tc>
                <a:extLst>
                  <a:ext uri="{0D108BD9-81ED-4DB2-BD59-A6C34878D82A}">
                    <a16:rowId xmlns:a16="http://schemas.microsoft.com/office/drawing/2014/main" val="10005"/>
                  </a:ext>
                </a:extLst>
              </a:tr>
              <a:tr h="5024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dirty="0">
                          <a:solidFill>
                            <a:schemeClr val="accent1">
                              <a:lumMod val="75000"/>
                            </a:schemeClr>
                          </a:solidFill>
                        </a:rPr>
                        <a:t>ANA MÁYELA RODRÍGUEZ</a:t>
                      </a:r>
                      <a:r>
                        <a:rPr lang="es-ES" baseline="0" dirty="0">
                          <a:solidFill>
                            <a:schemeClr val="accent1">
                              <a:lumMod val="75000"/>
                            </a:schemeClr>
                          </a:solidFill>
                        </a:rPr>
                        <a:t> SORIA</a:t>
                      </a:r>
                      <a:endParaRPr lang="es-MX" dirty="0">
                        <a:solidFill>
                          <a:schemeClr val="accent1">
                            <a:lumMod val="75000"/>
                          </a:schemeClr>
                        </a:solidFill>
                      </a:endParaRPr>
                    </a:p>
                  </a:txBody>
                  <a:tcPr/>
                </a:tc>
                <a:extLst>
                  <a:ext uri="{0D108BD9-81ED-4DB2-BD59-A6C34878D82A}">
                    <a16:rowId xmlns:a16="http://schemas.microsoft.com/office/drawing/2014/main" val="10006"/>
                  </a:ext>
                </a:extLst>
              </a:tr>
              <a:tr h="502409">
                <a:tc>
                  <a:txBody>
                    <a:bodyPr/>
                    <a:lstStyle/>
                    <a:p>
                      <a:r>
                        <a:rPr lang="es-ES" dirty="0">
                          <a:solidFill>
                            <a:schemeClr val="accent1">
                              <a:lumMod val="75000"/>
                            </a:schemeClr>
                          </a:solidFill>
                        </a:rPr>
                        <a:t>SARA ALEJANDRA ESTRADA GALÁN</a:t>
                      </a:r>
                      <a:endParaRPr lang="es-MX" dirty="0">
                        <a:solidFill>
                          <a:schemeClr val="accent1">
                            <a:lumMod val="75000"/>
                          </a:schemeClr>
                        </a:solidFill>
                      </a:endParaRPr>
                    </a:p>
                  </a:txBody>
                  <a:tcPr/>
                </a:tc>
                <a:extLst>
                  <a:ext uri="{0D108BD9-81ED-4DB2-BD59-A6C34878D82A}">
                    <a16:rowId xmlns:a16="http://schemas.microsoft.com/office/drawing/2014/main" val="10007"/>
                  </a:ext>
                </a:extLst>
              </a:tr>
              <a:tr h="502409">
                <a:tc>
                  <a:txBody>
                    <a:bodyPr/>
                    <a:lstStyle/>
                    <a:p>
                      <a:r>
                        <a:rPr lang="es-ES" dirty="0">
                          <a:solidFill>
                            <a:schemeClr val="accent1">
                              <a:lumMod val="75000"/>
                            </a:schemeClr>
                          </a:solidFill>
                        </a:rPr>
                        <a:t>MARÍA DE LOURDES BARRERA RAZO</a:t>
                      </a:r>
                      <a:endParaRPr lang="es-MX" dirty="0">
                        <a:solidFill>
                          <a:schemeClr val="accent1">
                            <a:lumMod val="75000"/>
                          </a:schemeClr>
                        </a:solidFill>
                      </a:endParaRPr>
                    </a:p>
                  </a:txBody>
                  <a:tcPr/>
                </a:tc>
                <a:extLst>
                  <a:ext uri="{0D108BD9-81ED-4DB2-BD59-A6C34878D82A}">
                    <a16:rowId xmlns:a16="http://schemas.microsoft.com/office/drawing/2014/main" val="10008"/>
                  </a:ext>
                </a:extLst>
              </a:tr>
              <a:tr h="73489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dirty="0">
                          <a:solidFill>
                            <a:schemeClr val="accent1">
                              <a:lumMod val="75000"/>
                            </a:schemeClr>
                          </a:solidFill>
                        </a:rPr>
                        <a:t>ISMAEL ESPANTA TEJEDA</a:t>
                      </a:r>
                      <a:endParaRPr lang="es-MX" dirty="0">
                        <a:solidFill>
                          <a:schemeClr val="accent1">
                            <a:lumMod val="75000"/>
                          </a:schemeClr>
                        </a:solidFill>
                      </a:endParaRPr>
                    </a:p>
                  </a:txBody>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7910524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sz="half" idx="2"/>
          </p:nvPr>
        </p:nvSpPr>
        <p:spPr/>
        <p:txBody>
          <a:bodyPr/>
          <a:lstStyle/>
          <a:p>
            <a:r>
              <a:rPr lang="es-ES" dirty="0"/>
              <a:t>VOCAL alejandro alcázar Chávez </a:t>
            </a:r>
            <a:endParaRPr lang="es-MX" dirty="0"/>
          </a:p>
        </p:txBody>
      </p:sp>
      <p:sp>
        <p:nvSpPr>
          <p:cNvPr id="4" name="3 Título"/>
          <p:cNvSpPr>
            <a:spLocks noGrp="1"/>
          </p:cNvSpPr>
          <p:nvPr>
            <p:ph type="title"/>
          </p:nvPr>
        </p:nvSpPr>
        <p:spPr/>
        <p:txBody>
          <a:bodyPr>
            <a:normAutofit fontScale="90000"/>
          </a:bodyPr>
          <a:lstStyle/>
          <a:p>
            <a:r>
              <a:rPr lang="es-ES" b="1" dirty="0"/>
              <a:t>COMISIÓN  EDILICIA  DE  DESARROLLO ECONÓMICO  2024</a:t>
            </a:r>
            <a:endParaRPr lang="es-MX" b="1" dirty="0"/>
          </a:p>
        </p:txBody>
      </p:sp>
      <p:sp>
        <p:nvSpPr>
          <p:cNvPr id="5" name="4 CuadroTexto"/>
          <p:cNvSpPr txBox="1"/>
          <p:nvPr/>
        </p:nvSpPr>
        <p:spPr>
          <a:xfrm>
            <a:off x="260648" y="971600"/>
            <a:ext cx="6120680" cy="830997"/>
          </a:xfrm>
          <a:prstGeom prst="rect">
            <a:avLst/>
          </a:prstGeom>
          <a:noFill/>
        </p:spPr>
        <p:txBody>
          <a:bodyPr wrap="square" rtlCol="0">
            <a:spAutoFit/>
          </a:bodyPr>
          <a:lstStyle/>
          <a:p>
            <a:pPr algn="ctr"/>
            <a:r>
              <a:rPr lang="es-ES" sz="2400" dirty="0">
                <a:solidFill>
                  <a:schemeClr val="accent1">
                    <a:lumMod val="75000"/>
                  </a:schemeClr>
                </a:solidFill>
              </a:rPr>
              <a:t>CALENDARIO DE SESIONES DE LA COMISIÓN EDILICIA</a:t>
            </a:r>
            <a:endParaRPr lang="es-MX" sz="2400" dirty="0">
              <a:solidFill>
                <a:schemeClr val="accent1">
                  <a:lumMod val="75000"/>
                </a:schemeClr>
              </a:solidFill>
            </a:endParaRPr>
          </a:p>
        </p:txBody>
      </p:sp>
      <p:graphicFrame>
        <p:nvGraphicFramePr>
          <p:cNvPr id="6" name="5 Tabla"/>
          <p:cNvGraphicFramePr>
            <a:graphicFrameLocks noGrp="1"/>
          </p:cNvGraphicFramePr>
          <p:nvPr>
            <p:extLst>
              <p:ext uri="{D42A27DB-BD31-4B8C-83A1-F6EECF244321}">
                <p14:modId xmlns:p14="http://schemas.microsoft.com/office/powerpoint/2010/main" val="2988108104"/>
              </p:ext>
            </p:extLst>
          </p:nvPr>
        </p:nvGraphicFramePr>
        <p:xfrm>
          <a:off x="548680" y="2123728"/>
          <a:ext cx="5688632" cy="4032447"/>
        </p:xfrm>
        <a:graphic>
          <a:graphicData uri="http://schemas.openxmlformats.org/drawingml/2006/table">
            <a:tbl>
              <a:tblPr firstRow="1" bandRow="1">
                <a:tableStyleId>{5C22544A-7EE6-4342-B048-85BDC9FD1C3A}</a:tableStyleId>
              </a:tblPr>
              <a:tblGrid>
                <a:gridCol w="2799734">
                  <a:extLst>
                    <a:ext uri="{9D8B030D-6E8A-4147-A177-3AD203B41FA5}">
                      <a16:colId xmlns:a16="http://schemas.microsoft.com/office/drawing/2014/main" val="20000"/>
                    </a:ext>
                  </a:extLst>
                </a:gridCol>
                <a:gridCol w="2888898">
                  <a:extLst>
                    <a:ext uri="{9D8B030D-6E8A-4147-A177-3AD203B41FA5}">
                      <a16:colId xmlns:a16="http://schemas.microsoft.com/office/drawing/2014/main" val="20001"/>
                    </a:ext>
                  </a:extLst>
                </a:gridCol>
              </a:tblGrid>
              <a:tr h="1344149">
                <a:tc>
                  <a:txBody>
                    <a:bodyPr/>
                    <a:lstStyle/>
                    <a:p>
                      <a:r>
                        <a:rPr lang="es-ES" dirty="0"/>
                        <a:t>Fecha</a:t>
                      </a:r>
                      <a:endParaRPr lang="es-MX" dirty="0"/>
                    </a:p>
                  </a:txBody>
                  <a:tcPr/>
                </a:tc>
                <a:tc>
                  <a:txBody>
                    <a:bodyPr/>
                    <a:lstStyle/>
                    <a:p>
                      <a:r>
                        <a:rPr lang="es-ES" dirty="0"/>
                        <a:t>Tipo de Sesión</a:t>
                      </a:r>
                      <a:endParaRPr lang="es-MX" dirty="0"/>
                    </a:p>
                  </a:txBody>
                  <a:tcPr/>
                </a:tc>
                <a:extLst>
                  <a:ext uri="{0D108BD9-81ED-4DB2-BD59-A6C34878D82A}">
                    <a16:rowId xmlns:a16="http://schemas.microsoft.com/office/drawing/2014/main" val="10000"/>
                  </a:ext>
                </a:extLst>
              </a:tr>
              <a:tr h="1344149">
                <a:tc>
                  <a:txBody>
                    <a:bodyPr/>
                    <a:lstStyle/>
                    <a:p>
                      <a:r>
                        <a:rPr lang="es-ES" dirty="0">
                          <a:solidFill>
                            <a:schemeClr val="accent1">
                              <a:lumMod val="75000"/>
                            </a:schemeClr>
                          </a:solidFill>
                        </a:rPr>
                        <a:t>29 de Marzo 2024</a:t>
                      </a:r>
                      <a:endParaRPr lang="es-MX" dirty="0">
                        <a:solidFill>
                          <a:schemeClr val="accent1">
                            <a:lumMod val="75000"/>
                          </a:schemeClr>
                        </a:solidFill>
                      </a:endParaRPr>
                    </a:p>
                  </a:txBody>
                  <a:tcPr/>
                </a:tc>
                <a:tc>
                  <a:txBody>
                    <a:bodyPr/>
                    <a:lstStyle/>
                    <a:p>
                      <a:r>
                        <a:rPr lang="es-ES" dirty="0">
                          <a:solidFill>
                            <a:schemeClr val="accent1">
                              <a:lumMod val="75000"/>
                            </a:schemeClr>
                          </a:solidFill>
                        </a:rPr>
                        <a:t>Ordinaria</a:t>
                      </a:r>
                      <a:endParaRPr lang="es-MX" dirty="0">
                        <a:solidFill>
                          <a:schemeClr val="accent1">
                            <a:lumMod val="75000"/>
                          </a:schemeClr>
                        </a:solidFill>
                      </a:endParaRPr>
                    </a:p>
                  </a:txBody>
                  <a:tcPr/>
                </a:tc>
                <a:extLst>
                  <a:ext uri="{0D108BD9-81ED-4DB2-BD59-A6C34878D82A}">
                    <a16:rowId xmlns:a16="http://schemas.microsoft.com/office/drawing/2014/main" val="10001"/>
                  </a:ext>
                </a:extLst>
              </a:tr>
              <a:tr h="1344149">
                <a:tc>
                  <a:txBody>
                    <a:bodyPr/>
                    <a:lstStyle/>
                    <a:p>
                      <a:r>
                        <a:rPr lang="es-ES" dirty="0">
                          <a:solidFill>
                            <a:schemeClr val="accent1">
                              <a:lumMod val="75000"/>
                            </a:schemeClr>
                          </a:solidFill>
                        </a:rPr>
                        <a:t>29 de</a:t>
                      </a:r>
                      <a:r>
                        <a:rPr lang="es-ES" baseline="0" dirty="0">
                          <a:solidFill>
                            <a:schemeClr val="accent1">
                              <a:lumMod val="75000"/>
                            </a:schemeClr>
                          </a:solidFill>
                        </a:rPr>
                        <a:t> Agosto 2024</a:t>
                      </a:r>
                      <a:endParaRPr lang="es-MX" dirty="0">
                        <a:solidFill>
                          <a:schemeClr val="accent1">
                            <a:lumMod val="75000"/>
                          </a:schemeClr>
                        </a:solidFill>
                      </a:endParaRPr>
                    </a:p>
                  </a:txBody>
                  <a:tcPr/>
                </a:tc>
                <a:tc>
                  <a:txBody>
                    <a:bodyPr/>
                    <a:lstStyle/>
                    <a:p>
                      <a:r>
                        <a:rPr lang="es-ES" dirty="0">
                          <a:solidFill>
                            <a:schemeClr val="accent1">
                              <a:lumMod val="75000"/>
                            </a:schemeClr>
                          </a:solidFill>
                        </a:rPr>
                        <a:t>Ordinaria</a:t>
                      </a:r>
                      <a:endParaRPr lang="es-MX" dirty="0">
                        <a:solidFill>
                          <a:schemeClr val="accent1">
                            <a:lumMod val="75000"/>
                          </a:schemeClr>
                        </a:solidFill>
                      </a:endParaRPr>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6086162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sz="half" idx="2"/>
          </p:nvPr>
        </p:nvSpPr>
        <p:spPr/>
        <p:txBody>
          <a:bodyPr/>
          <a:lstStyle/>
          <a:p>
            <a:r>
              <a:rPr lang="es-ES" dirty="0"/>
              <a:t>VOCAL alejandro alcázar Chávez </a:t>
            </a:r>
            <a:endParaRPr lang="es-MX" dirty="0"/>
          </a:p>
        </p:txBody>
      </p:sp>
      <p:sp>
        <p:nvSpPr>
          <p:cNvPr id="4" name="3 Título"/>
          <p:cNvSpPr>
            <a:spLocks noGrp="1"/>
          </p:cNvSpPr>
          <p:nvPr>
            <p:ph type="title"/>
          </p:nvPr>
        </p:nvSpPr>
        <p:spPr>
          <a:xfrm>
            <a:off x="692696" y="6732240"/>
            <a:ext cx="5496386" cy="697391"/>
          </a:xfrm>
        </p:spPr>
        <p:txBody>
          <a:bodyPr>
            <a:normAutofit fontScale="90000"/>
          </a:bodyPr>
          <a:lstStyle/>
          <a:p>
            <a:r>
              <a:rPr lang="es-ES" b="1" dirty="0"/>
              <a:t>COMISIÓN  EDILICIA  DE  PARTICIPACIÓN   CIUDADANA  Y  GOBERNANZA    2024</a:t>
            </a:r>
            <a:endParaRPr lang="es-MX" b="1" dirty="0"/>
          </a:p>
        </p:txBody>
      </p:sp>
      <p:sp>
        <p:nvSpPr>
          <p:cNvPr id="6" name="5 CuadroTexto"/>
          <p:cNvSpPr txBox="1"/>
          <p:nvPr/>
        </p:nvSpPr>
        <p:spPr>
          <a:xfrm>
            <a:off x="548680" y="539552"/>
            <a:ext cx="5760640" cy="2862322"/>
          </a:xfrm>
          <a:prstGeom prst="rect">
            <a:avLst/>
          </a:prstGeom>
          <a:noFill/>
        </p:spPr>
        <p:txBody>
          <a:bodyPr wrap="square" rtlCol="0">
            <a:spAutoFit/>
          </a:bodyPr>
          <a:lstStyle/>
          <a:p>
            <a:r>
              <a:rPr lang="es-ES" dirty="0">
                <a:solidFill>
                  <a:schemeClr val="accent1">
                    <a:lumMod val="75000"/>
                  </a:schemeClr>
                </a:solidFill>
              </a:rPr>
              <a:t>PLAN DE TRABAJO DE LA COMISIÓN EDILICIA:</a:t>
            </a:r>
          </a:p>
          <a:p>
            <a:endParaRPr lang="es-ES" dirty="0">
              <a:solidFill>
                <a:schemeClr val="accent1">
                  <a:lumMod val="75000"/>
                </a:schemeClr>
              </a:solidFill>
            </a:endParaRPr>
          </a:p>
          <a:p>
            <a:endParaRPr lang="es-ES" dirty="0">
              <a:solidFill>
                <a:schemeClr val="accent1">
                  <a:lumMod val="75000"/>
                </a:schemeClr>
              </a:solidFill>
            </a:endParaRPr>
          </a:p>
          <a:p>
            <a:endParaRPr lang="es-ES" dirty="0">
              <a:solidFill>
                <a:schemeClr val="accent1">
                  <a:lumMod val="75000"/>
                </a:schemeClr>
              </a:solidFill>
            </a:endParaRPr>
          </a:p>
          <a:p>
            <a:endParaRPr lang="es-ES" dirty="0">
              <a:solidFill>
                <a:schemeClr val="accent1">
                  <a:lumMod val="75000"/>
                </a:schemeClr>
              </a:solidFill>
            </a:endParaRPr>
          </a:p>
          <a:p>
            <a:endParaRPr lang="es-ES" dirty="0">
              <a:solidFill>
                <a:schemeClr val="accent1">
                  <a:lumMod val="75000"/>
                </a:schemeClr>
              </a:solidFill>
            </a:endParaRPr>
          </a:p>
          <a:p>
            <a:endParaRPr lang="es-ES" dirty="0">
              <a:solidFill>
                <a:schemeClr val="accent1">
                  <a:lumMod val="75000"/>
                </a:schemeClr>
              </a:solidFill>
            </a:endParaRPr>
          </a:p>
          <a:p>
            <a:endParaRPr lang="es-ES" dirty="0">
              <a:solidFill>
                <a:schemeClr val="accent1">
                  <a:lumMod val="75000"/>
                </a:schemeClr>
              </a:solidFill>
            </a:endParaRPr>
          </a:p>
          <a:p>
            <a:endParaRPr lang="es-ES" dirty="0">
              <a:solidFill>
                <a:schemeClr val="accent1">
                  <a:lumMod val="75000"/>
                </a:schemeClr>
              </a:solidFill>
            </a:endParaRPr>
          </a:p>
          <a:p>
            <a:endParaRPr lang="es-MX" dirty="0"/>
          </a:p>
        </p:txBody>
      </p:sp>
      <p:sp>
        <p:nvSpPr>
          <p:cNvPr id="7" name="6 CuadroTexto"/>
          <p:cNvSpPr txBox="1"/>
          <p:nvPr/>
        </p:nvSpPr>
        <p:spPr>
          <a:xfrm>
            <a:off x="548680" y="1043608"/>
            <a:ext cx="5760640" cy="5770811"/>
          </a:xfrm>
          <a:prstGeom prst="rect">
            <a:avLst/>
          </a:prstGeom>
          <a:noFill/>
        </p:spPr>
        <p:txBody>
          <a:bodyPr wrap="square" rtlCol="0">
            <a:spAutoFit/>
          </a:bodyPr>
          <a:lstStyle/>
          <a:p>
            <a:pPr algn="just"/>
            <a:r>
              <a:rPr lang="es-ES" sz="1500" dirty="0">
                <a:solidFill>
                  <a:schemeClr val="accent1">
                    <a:lumMod val="75000"/>
                  </a:schemeClr>
                </a:solidFill>
              </a:rPr>
              <a:t>Construcción de Ciudadanías. Es necesario tener claro este  concepto teórico-político, e cual funge como el punto de partida que delimita los derechos y obligaciones de las personas con respecto a la toma de decisiones publicas en un Estado democrático de Derecho, lo cual no se reduce a exclusivamente ejercer el derecho al sufragio universal. Además, con esto se clarifican y establecen los limites y márgenes concretos de acción de la Administración Pública Municipal. Tanto en sus áreas de competencia constitucional y con base en la disponibilidad de recursos públicos para su ejecución.</a:t>
            </a:r>
          </a:p>
          <a:p>
            <a:pPr algn="just"/>
            <a:r>
              <a:rPr lang="es-ES" sz="1500" dirty="0">
                <a:solidFill>
                  <a:schemeClr val="accent1">
                    <a:lumMod val="75000"/>
                  </a:schemeClr>
                </a:solidFill>
              </a:rPr>
              <a:t>Delimitación y generación de marcos normativos que generen gobernabilidad para el municipio. Uno de los mayores beneficios de contar con mecanismos participativos, es la creación, desarrollo, evaluación y seguimiento de los distintos marcos normativos municipales que promuevan la Gobernabilidad de la Administración Publica Municipal de la mano de los ciudadanos de Tlajomulco.</a:t>
            </a:r>
          </a:p>
          <a:p>
            <a:pPr algn="just"/>
            <a:r>
              <a:rPr lang="es-ES" sz="1600" dirty="0">
                <a:solidFill>
                  <a:schemeClr val="accent1">
                    <a:lumMod val="75000"/>
                  </a:schemeClr>
                </a:solidFill>
              </a:rPr>
              <a:t>Innovación y actualización de las Políticas Publicas Municipales, constante para generar gobernanza entre sociedad civil y gobierno en el corto y mediano plazo.</a:t>
            </a:r>
          </a:p>
          <a:p>
            <a:pPr algn="just"/>
            <a:endParaRPr lang="es-ES" dirty="0">
              <a:solidFill>
                <a:schemeClr val="accent1">
                  <a:lumMod val="75000"/>
                </a:schemeClr>
              </a:solidFill>
            </a:endParaRPr>
          </a:p>
          <a:p>
            <a:endParaRPr lang="es-MX" dirty="0">
              <a:solidFill>
                <a:schemeClr val="accent1">
                  <a:lumMod val="75000"/>
                </a:schemeClr>
              </a:solidFill>
            </a:endParaRPr>
          </a:p>
        </p:txBody>
      </p:sp>
    </p:spTree>
    <p:extLst>
      <p:ext uri="{BB962C8B-B14F-4D97-AF65-F5344CB8AC3E}">
        <p14:creationId xmlns:p14="http://schemas.microsoft.com/office/powerpoint/2010/main" val="26836724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sz="half" idx="2"/>
          </p:nvPr>
        </p:nvSpPr>
        <p:spPr/>
        <p:txBody>
          <a:bodyPr/>
          <a:lstStyle/>
          <a:p>
            <a:r>
              <a:rPr lang="es-ES" dirty="0"/>
              <a:t>VOCAL alejandro alcázar Chávez </a:t>
            </a:r>
            <a:endParaRPr lang="es-MX" dirty="0"/>
          </a:p>
        </p:txBody>
      </p:sp>
      <p:sp>
        <p:nvSpPr>
          <p:cNvPr id="4" name="3 Título"/>
          <p:cNvSpPr>
            <a:spLocks noGrp="1"/>
          </p:cNvSpPr>
          <p:nvPr>
            <p:ph type="title"/>
          </p:nvPr>
        </p:nvSpPr>
        <p:spPr>
          <a:xfrm>
            <a:off x="692696" y="6732240"/>
            <a:ext cx="5496386" cy="697391"/>
          </a:xfrm>
        </p:spPr>
        <p:txBody>
          <a:bodyPr>
            <a:normAutofit fontScale="90000"/>
          </a:bodyPr>
          <a:lstStyle/>
          <a:p>
            <a:r>
              <a:rPr lang="es-ES" b="1" dirty="0"/>
              <a:t>COMISIÓN  EDILICIA  DE  PARTICIPACIÓN   CIUDADANA  Y  GOBERNANZA    2024</a:t>
            </a:r>
            <a:endParaRPr lang="es-MX" b="1" dirty="0"/>
          </a:p>
        </p:txBody>
      </p:sp>
      <p:sp>
        <p:nvSpPr>
          <p:cNvPr id="6" name="5 CuadroTexto"/>
          <p:cNvSpPr txBox="1"/>
          <p:nvPr/>
        </p:nvSpPr>
        <p:spPr>
          <a:xfrm>
            <a:off x="548680" y="539552"/>
            <a:ext cx="5760640" cy="2862322"/>
          </a:xfrm>
          <a:prstGeom prst="rect">
            <a:avLst/>
          </a:prstGeom>
          <a:noFill/>
        </p:spPr>
        <p:txBody>
          <a:bodyPr wrap="square" rtlCol="0">
            <a:spAutoFit/>
          </a:bodyPr>
          <a:lstStyle/>
          <a:p>
            <a:r>
              <a:rPr lang="es-ES" sz="1600" dirty="0">
                <a:solidFill>
                  <a:schemeClr val="accent1">
                    <a:lumMod val="75000"/>
                  </a:schemeClr>
                </a:solidFill>
              </a:rPr>
              <a:t>OBJETIVOS Y ACCIONES DE LA COMISIÓN EDILICIA</a:t>
            </a:r>
            <a:r>
              <a:rPr lang="es-ES" dirty="0">
                <a:solidFill>
                  <a:schemeClr val="accent1">
                    <a:lumMod val="75000"/>
                  </a:schemeClr>
                </a:solidFill>
              </a:rPr>
              <a:t>:</a:t>
            </a:r>
          </a:p>
          <a:p>
            <a:endParaRPr lang="es-ES" dirty="0">
              <a:solidFill>
                <a:schemeClr val="accent1">
                  <a:lumMod val="75000"/>
                </a:schemeClr>
              </a:solidFill>
            </a:endParaRPr>
          </a:p>
          <a:p>
            <a:endParaRPr lang="es-ES" dirty="0">
              <a:solidFill>
                <a:schemeClr val="accent1">
                  <a:lumMod val="75000"/>
                </a:schemeClr>
              </a:solidFill>
            </a:endParaRPr>
          </a:p>
          <a:p>
            <a:endParaRPr lang="es-ES" dirty="0">
              <a:solidFill>
                <a:schemeClr val="accent1">
                  <a:lumMod val="75000"/>
                </a:schemeClr>
              </a:solidFill>
            </a:endParaRPr>
          </a:p>
          <a:p>
            <a:endParaRPr lang="es-ES" dirty="0">
              <a:solidFill>
                <a:schemeClr val="accent1">
                  <a:lumMod val="75000"/>
                </a:schemeClr>
              </a:solidFill>
            </a:endParaRPr>
          </a:p>
          <a:p>
            <a:endParaRPr lang="es-ES" dirty="0">
              <a:solidFill>
                <a:schemeClr val="accent1">
                  <a:lumMod val="75000"/>
                </a:schemeClr>
              </a:solidFill>
            </a:endParaRPr>
          </a:p>
          <a:p>
            <a:endParaRPr lang="es-ES" dirty="0">
              <a:solidFill>
                <a:schemeClr val="accent1">
                  <a:lumMod val="75000"/>
                </a:schemeClr>
              </a:solidFill>
            </a:endParaRPr>
          </a:p>
          <a:p>
            <a:endParaRPr lang="es-ES" dirty="0">
              <a:solidFill>
                <a:schemeClr val="accent1">
                  <a:lumMod val="75000"/>
                </a:schemeClr>
              </a:solidFill>
            </a:endParaRPr>
          </a:p>
          <a:p>
            <a:endParaRPr lang="es-ES" dirty="0">
              <a:solidFill>
                <a:schemeClr val="accent1">
                  <a:lumMod val="75000"/>
                </a:schemeClr>
              </a:solidFill>
            </a:endParaRPr>
          </a:p>
          <a:p>
            <a:endParaRPr lang="es-MX" dirty="0"/>
          </a:p>
        </p:txBody>
      </p:sp>
      <p:sp>
        <p:nvSpPr>
          <p:cNvPr id="5" name="4 CuadroTexto"/>
          <p:cNvSpPr txBox="1"/>
          <p:nvPr/>
        </p:nvSpPr>
        <p:spPr>
          <a:xfrm>
            <a:off x="548680" y="1043608"/>
            <a:ext cx="5760640" cy="5770811"/>
          </a:xfrm>
          <a:prstGeom prst="rect">
            <a:avLst/>
          </a:prstGeom>
          <a:noFill/>
        </p:spPr>
        <p:txBody>
          <a:bodyPr wrap="square" rtlCol="0">
            <a:spAutoFit/>
          </a:bodyPr>
          <a:lstStyle/>
          <a:p>
            <a:pPr marL="285750" indent="-285750" algn="just">
              <a:buFont typeface="Wingdings" pitchFamily="2" charset="2"/>
              <a:buChar char="Ø"/>
            </a:pPr>
            <a:r>
              <a:rPr lang="es-ES" sz="1600" dirty="0">
                <a:solidFill>
                  <a:schemeClr val="accent1">
                    <a:lumMod val="75000"/>
                  </a:schemeClr>
                </a:solidFill>
              </a:rPr>
              <a:t>Promover la transversalidad de la participación ciudadana.</a:t>
            </a:r>
          </a:p>
          <a:p>
            <a:pPr marL="285750" indent="-285750" algn="just">
              <a:buFont typeface="Wingdings" pitchFamily="2" charset="2"/>
              <a:buChar char="Ø"/>
            </a:pPr>
            <a:r>
              <a:rPr lang="es-ES" sz="1600" dirty="0">
                <a:solidFill>
                  <a:schemeClr val="accent1">
                    <a:lumMod val="75000"/>
                  </a:schemeClr>
                </a:solidFill>
              </a:rPr>
              <a:t>Romper la brecha entre ciudadanos y gobiernos; Confianza y esperanza en la política para lograr una nueva organización colectiva y poder vivir una gobernanza efectiva.</a:t>
            </a:r>
          </a:p>
          <a:p>
            <a:pPr marL="285750" indent="-285750" algn="just">
              <a:buFont typeface="Wingdings" pitchFamily="2" charset="2"/>
              <a:buChar char="Ø"/>
            </a:pPr>
            <a:r>
              <a:rPr lang="es-ES" sz="1600" dirty="0">
                <a:solidFill>
                  <a:schemeClr val="accent1">
                    <a:lumMod val="75000"/>
                  </a:schemeClr>
                </a:solidFill>
              </a:rPr>
              <a:t>De la participación a la construcción de comunidad. Dejar de ser espectador, hacer equipo y generar corresponsabilidad social.</a:t>
            </a:r>
          </a:p>
          <a:p>
            <a:pPr marL="285750" indent="-285750" algn="just">
              <a:buFont typeface="Wingdings" pitchFamily="2" charset="2"/>
              <a:buChar char="Ø"/>
            </a:pPr>
            <a:r>
              <a:rPr lang="es-ES" sz="1600" dirty="0">
                <a:solidFill>
                  <a:schemeClr val="accent1">
                    <a:lumMod val="75000"/>
                  </a:schemeClr>
                </a:solidFill>
              </a:rPr>
              <a:t>Campaña titulada “Reconexión Ciudadana”, donde se genere un relanzamiento de la difusión y comunicación estratégica de los mecanismos ya existentes de Participación Ciudadana.</a:t>
            </a:r>
          </a:p>
          <a:p>
            <a:pPr marL="285750" indent="-285750" algn="just">
              <a:buFont typeface="Wingdings" pitchFamily="2" charset="2"/>
              <a:buChar char="Ø"/>
            </a:pPr>
            <a:r>
              <a:rPr lang="es-ES" sz="1600" dirty="0">
                <a:solidFill>
                  <a:schemeClr val="accent1">
                    <a:lumMod val="75000"/>
                  </a:schemeClr>
                </a:solidFill>
              </a:rPr>
              <a:t>Foro “Los retos presentes y futuros para la Ciudad que queremos”, donde se convoque a Universidades, lideres y grupos sociales, </a:t>
            </a:r>
            <a:r>
              <a:rPr lang="es-ES" sz="1600" dirty="0" err="1">
                <a:solidFill>
                  <a:schemeClr val="accent1">
                    <a:lumMod val="75000"/>
                  </a:schemeClr>
                </a:solidFill>
              </a:rPr>
              <a:t>OSCs</a:t>
            </a:r>
            <a:r>
              <a:rPr lang="es-ES" sz="1600" dirty="0">
                <a:solidFill>
                  <a:schemeClr val="accent1">
                    <a:lumMod val="75000"/>
                  </a:schemeClr>
                </a:solidFill>
              </a:rPr>
              <a:t>, </a:t>
            </a:r>
            <a:r>
              <a:rPr lang="es-ES" sz="1600" dirty="0" err="1">
                <a:solidFill>
                  <a:schemeClr val="accent1">
                    <a:lumMod val="75000"/>
                  </a:schemeClr>
                </a:solidFill>
              </a:rPr>
              <a:t>ONGs</a:t>
            </a:r>
            <a:r>
              <a:rPr lang="es-ES" sz="1600" dirty="0">
                <a:solidFill>
                  <a:schemeClr val="accent1">
                    <a:lumMod val="75000"/>
                  </a:schemeClr>
                </a:solidFill>
              </a:rPr>
              <a:t> y otras expresiones de ciudadanías, dentro del marco de los primeros 100 días de Gobierno.</a:t>
            </a:r>
          </a:p>
          <a:p>
            <a:pPr marL="285750" indent="-285750" algn="just">
              <a:buFont typeface="Wingdings" pitchFamily="2" charset="2"/>
              <a:buChar char="Ø"/>
            </a:pPr>
            <a:r>
              <a:rPr lang="es-ES" sz="1600" dirty="0">
                <a:solidFill>
                  <a:schemeClr val="accent1">
                    <a:lumMod val="75000"/>
                  </a:schemeClr>
                </a:solidFill>
              </a:rPr>
              <a:t>Reuniones mensuales permanentes con las diversas Organizaciones de la Sociedad Civil, que radican en el territorio </a:t>
            </a:r>
            <a:r>
              <a:rPr lang="es-ES" sz="1600" dirty="0" err="1">
                <a:solidFill>
                  <a:schemeClr val="accent1">
                    <a:lumMod val="75000"/>
                  </a:schemeClr>
                </a:solidFill>
              </a:rPr>
              <a:t>Tlajomulquense</a:t>
            </a:r>
            <a:r>
              <a:rPr lang="es-ES" sz="1600" dirty="0">
                <a:solidFill>
                  <a:schemeClr val="accent1">
                    <a:lumMod val="75000"/>
                  </a:schemeClr>
                </a:solidFill>
              </a:rPr>
              <a:t>.</a:t>
            </a:r>
          </a:p>
          <a:p>
            <a:pPr marL="285750" indent="-285750" algn="just">
              <a:buFont typeface="Wingdings" pitchFamily="2" charset="2"/>
              <a:buChar char="Ø"/>
            </a:pPr>
            <a:endParaRPr lang="es-ES" sz="1500" dirty="0">
              <a:solidFill>
                <a:schemeClr val="accent1">
                  <a:lumMod val="75000"/>
                </a:schemeClr>
              </a:solidFill>
            </a:endParaRPr>
          </a:p>
          <a:p>
            <a:pPr marL="285750" indent="-285750">
              <a:buFont typeface="Wingdings" pitchFamily="2" charset="2"/>
              <a:buChar char="Ø"/>
            </a:pPr>
            <a:endParaRPr lang="es-MX" dirty="0">
              <a:solidFill>
                <a:schemeClr val="accent1">
                  <a:lumMod val="75000"/>
                </a:schemeClr>
              </a:solidFill>
            </a:endParaRPr>
          </a:p>
        </p:txBody>
      </p:sp>
    </p:spTree>
    <p:extLst>
      <p:ext uri="{BB962C8B-B14F-4D97-AF65-F5344CB8AC3E}">
        <p14:creationId xmlns:p14="http://schemas.microsoft.com/office/powerpoint/2010/main" val="31044868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Marcador de posición de imagen"/>
          <p:cNvPicPr>
            <a:picLocks noGrp="1" noChangeAspect="1"/>
          </p:cNvPicPr>
          <p:nvPr>
            <p:ph type="pic" idx="1"/>
          </p:nvPr>
        </p:nvPicPr>
        <p:blipFill>
          <a:blip r:embed="rId2">
            <a:extLst>
              <a:ext uri="{28A0092B-C50C-407E-A947-70E740481C1C}">
                <a14:useLocalDpi xmlns:a14="http://schemas.microsoft.com/office/drawing/2010/main" val="0"/>
              </a:ext>
            </a:extLst>
          </a:blip>
          <a:srcRect l="12150" r="12150"/>
          <a:stretch>
            <a:fillRect/>
          </a:stretch>
        </p:blipFill>
        <p:spPr/>
      </p:pic>
      <p:sp>
        <p:nvSpPr>
          <p:cNvPr id="3" name="2 Marcador de texto"/>
          <p:cNvSpPr>
            <a:spLocks noGrp="1"/>
          </p:cNvSpPr>
          <p:nvPr>
            <p:ph type="body" sz="half" idx="2"/>
          </p:nvPr>
        </p:nvSpPr>
        <p:spPr/>
        <p:txBody>
          <a:bodyPr/>
          <a:lstStyle/>
          <a:p>
            <a:r>
              <a:rPr lang="es-ES" dirty="0"/>
              <a:t>2024</a:t>
            </a:r>
            <a:endParaRPr lang="es-MX" dirty="0"/>
          </a:p>
        </p:txBody>
      </p:sp>
      <p:sp>
        <p:nvSpPr>
          <p:cNvPr id="4" name="3 Título"/>
          <p:cNvSpPr>
            <a:spLocks noGrp="1"/>
          </p:cNvSpPr>
          <p:nvPr>
            <p:ph type="title"/>
          </p:nvPr>
        </p:nvSpPr>
        <p:spPr/>
        <p:txBody>
          <a:bodyPr>
            <a:normAutofit fontScale="90000"/>
          </a:bodyPr>
          <a:lstStyle/>
          <a:p>
            <a:r>
              <a:rPr lang="es-ES" b="1" dirty="0"/>
              <a:t>AYUNTAMIENTO  DE  TLAJOMULCO  DE ZÚÑIGA,  JALISCO </a:t>
            </a:r>
            <a:endParaRPr lang="es-MX" b="1" dirty="0"/>
          </a:p>
        </p:txBody>
      </p:sp>
    </p:spTree>
    <p:extLst>
      <p:ext uri="{BB962C8B-B14F-4D97-AF65-F5344CB8AC3E}">
        <p14:creationId xmlns:p14="http://schemas.microsoft.com/office/powerpoint/2010/main" val="28723851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sz="half" idx="2"/>
          </p:nvPr>
        </p:nvSpPr>
        <p:spPr/>
        <p:txBody>
          <a:bodyPr/>
          <a:lstStyle/>
          <a:p>
            <a:r>
              <a:rPr lang="es-ES" dirty="0"/>
              <a:t>VOCAL Alejandro alcázar Chávez </a:t>
            </a:r>
            <a:endParaRPr lang="es-MX" dirty="0"/>
          </a:p>
          <a:p>
            <a:endParaRPr lang="es-MX" dirty="0"/>
          </a:p>
        </p:txBody>
      </p:sp>
      <p:sp>
        <p:nvSpPr>
          <p:cNvPr id="4" name="3 Título"/>
          <p:cNvSpPr>
            <a:spLocks noGrp="1"/>
          </p:cNvSpPr>
          <p:nvPr>
            <p:ph type="title"/>
          </p:nvPr>
        </p:nvSpPr>
        <p:spPr/>
        <p:txBody>
          <a:bodyPr>
            <a:normAutofit fontScale="90000"/>
          </a:bodyPr>
          <a:lstStyle/>
          <a:p>
            <a:r>
              <a:rPr lang="es-ES" b="1" dirty="0"/>
              <a:t>COMISIÓN  EDILICIA  DE  PARTICIPACIÓN   CIUDADANA  Y  GOBERNANZA    2024</a:t>
            </a:r>
            <a:endParaRPr lang="es-MX" b="1" dirty="0"/>
          </a:p>
        </p:txBody>
      </p:sp>
      <p:sp>
        <p:nvSpPr>
          <p:cNvPr id="7" name="6 CuadroTexto"/>
          <p:cNvSpPr txBox="1"/>
          <p:nvPr/>
        </p:nvSpPr>
        <p:spPr>
          <a:xfrm>
            <a:off x="620688" y="899592"/>
            <a:ext cx="5688632" cy="5016758"/>
          </a:xfrm>
          <a:prstGeom prst="rect">
            <a:avLst/>
          </a:prstGeom>
          <a:noFill/>
        </p:spPr>
        <p:txBody>
          <a:bodyPr wrap="square" rtlCol="0">
            <a:spAutoFit/>
          </a:bodyPr>
          <a:lstStyle/>
          <a:p>
            <a:pPr marL="285750" indent="-285750" algn="just">
              <a:buFont typeface="Wingdings" pitchFamily="2" charset="2"/>
              <a:buChar char="Ø"/>
            </a:pPr>
            <a:endParaRPr lang="es-ES" sz="1500" dirty="0">
              <a:solidFill>
                <a:schemeClr val="accent1">
                  <a:lumMod val="75000"/>
                </a:schemeClr>
              </a:solidFill>
            </a:endParaRPr>
          </a:p>
          <a:p>
            <a:pPr marL="285750" indent="-285750" algn="just">
              <a:buFont typeface="Wingdings" pitchFamily="2" charset="2"/>
              <a:buChar char="Ø"/>
            </a:pPr>
            <a:endParaRPr lang="es-ES" sz="1500" dirty="0">
              <a:solidFill>
                <a:schemeClr val="accent1">
                  <a:lumMod val="75000"/>
                </a:schemeClr>
              </a:solidFill>
            </a:endParaRPr>
          </a:p>
          <a:p>
            <a:pPr marL="285750" indent="-285750" algn="just">
              <a:buFont typeface="Wingdings" pitchFamily="2" charset="2"/>
              <a:buChar char="Ø"/>
            </a:pPr>
            <a:r>
              <a:rPr lang="es-ES" sz="1600" dirty="0">
                <a:solidFill>
                  <a:schemeClr val="accent1">
                    <a:lumMod val="75000"/>
                  </a:schemeClr>
                </a:solidFill>
              </a:rPr>
              <a:t>Comité Conjunto de Análisis e Innovación de los Marcos Regulatorios en materia de participación Ciudadana donde se establezca una agenda de trabajo permanente de esta Comisión en conjunto con la Dirección de Participación Ciudadana, donde se establezca una agenda de trabajo permanente de esta Comisión en conjunto con la Dirección de Participación Ciudadana.</a:t>
            </a:r>
          </a:p>
          <a:p>
            <a:pPr marL="285750" indent="-285750" algn="just">
              <a:buFont typeface="Wingdings" pitchFamily="2" charset="2"/>
              <a:buChar char="Ø"/>
            </a:pPr>
            <a:r>
              <a:rPr lang="es-ES" sz="1600" dirty="0">
                <a:solidFill>
                  <a:schemeClr val="accent1">
                    <a:lumMod val="75000"/>
                  </a:schemeClr>
                </a:solidFill>
              </a:rPr>
              <a:t>Creación, promoción y seguimiento de campañas, capacitaciones y acciones especificas sobre la Cultura de Participación Social y Construcción de Ciudadanías, a través de los canales oficiales y los mecanismos de difusión ya existentes de Municipio.</a:t>
            </a:r>
          </a:p>
          <a:p>
            <a:pPr marL="285750" indent="-285750" algn="just">
              <a:buFont typeface="Wingdings" pitchFamily="2" charset="2"/>
              <a:buChar char="Ø"/>
            </a:pPr>
            <a:r>
              <a:rPr lang="es-ES" sz="1600" dirty="0">
                <a:solidFill>
                  <a:schemeClr val="accent1">
                    <a:lumMod val="75000"/>
                  </a:schemeClr>
                </a:solidFill>
              </a:rPr>
              <a:t>Las consideraciones que las y los integrantes de la Comisión consideren importantes para trabajar en pro de la Participación Ciudadana y construcción de comunidad.</a:t>
            </a:r>
          </a:p>
          <a:p>
            <a:endParaRPr lang="es-MX" dirty="0"/>
          </a:p>
        </p:txBody>
      </p:sp>
    </p:spTree>
    <p:extLst>
      <p:ext uri="{BB962C8B-B14F-4D97-AF65-F5344CB8AC3E}">
        <p14:creationId xmlns:p14="http://schemas.microsoft.com/office/powerpoint/2010/main" val="11336614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sz="half" idx="2"/>
          </p:nvPr>
        </p:nvSpPr>
        <p:spPr/>
        <p:txBody>
          <a:bodyPr/>
          <a:lstStyle/>
          <a:p>
            <a:r>
              <a:rPr lang="es-ES" dirty="0"/>
              <a:t>VOCAL Alejandro alcázar Chávez </a:t>
            </a:r>
            <a:endParaRPr lang="es-MX" dirty="0"/>
          </a:p>
          <a:p>
            <a:endParaRPr lang="es-MX" dirty="0"/>
          </a:p>
        </p:txBody>
      </p:sp>
      <p:sp>
        <p:nvSpPr>
          <p:cNvPr id="4" name="3 Título"/>
          <p:cNvSpPr>
            <a:spLocks noGrp="1"/>
          </p:cNvSpPr>
          <p:nvPr>
            <p:ph type="title"/>
          </p:nvPr>
        </p:nvSpPr>
        <p:spPr/>
        <p:txBody>
          <a:bodyPr>
            <a:normAutofit fontScale="90000"/>
          </a:bodyPr>
          <a:lstStyle/>
          <a:p>
            <a:r>
              <a:rPr lang="es-ES" b="1" dirty="0"/>
              <a:t>COMISIÓN  EDILICIA  DE  PARTICIPACIÓN   CIUDADANA  Y  GOBERNANZA    2024</a:t>
            </a:r>
            <a:endParaRPr lang="es-MX" b="1" dirty="0"/>
          </a:p>
        </p:txBody>
      </p:sp>
      <p:graphicFrame>
        <p:nvGraphicFramePr>
          <p:cNvPr id="5" name="4 Tabla"/>
          <p:cNvGraphicFramePr>
            <a:graphicFrameLocks noGrp="1"/>
          </p:cNvGraphicFramePr>
          <p:nvPr>
            <p:extLst>
              <p:ext uri="{D42A27DB-BD31-4B8C-83A1-F6EECF244321}">
                <p14:modId xmlns:p14="http://schemas.microsoft.com/office/powerpoint/2010/main" val="2114934901"/>
              </p:ext>
            </p:extLst>
          </p:nvPr>
        </p:nvGraphicFramePr>
        <p:xfrm>
          <a:off x="548680" y="827583"/>
          <a:ext cx="5760640" cy="5184576"/>
        </p:xfrm>
        <a:graphic>
          <a:graphicData uri="http://schemas.openxmlformats.org/drawingml/2006/table">
            <a:tbl>
              <a:tblPr firstRow="1" bandRow="1">
                <a:tableStyleId>{5C22544A-7EE6-4342-B048-85BDC9FD1C3A}</a:tableStyleId>
              </a:tblPr>
              <a:tblGrid>
                <a:gridCol w="5760640">
                  <a:extLst>
                    <a:ext uri="{9D8B030D-6E8A-4147-A177-3AD203B41FA5}">
                      <a16:colId xmlns:a16="http://schemas.microsoft.com/office/drawing/2014/main" val="20000"/>
                    </a:ext>
                  </a:extLst>
                </a:gridCol>
              </a:tblGrid>
              <a:tr h="648072">
                <a:tc>
                  <a:txBody>
                    <a:bodyPr/>
                    <a:lstStyle/>
                    <a:p>
                      <a:r>
                        <a:rPr lang="es-ES" dirty="0"/>
                        <a:t>INTEGRANTES DE LA COMISIÓN </a:t>
                      </a:r>
                      <a:endParaRPr lang="es-MX" dirty="0"/>
                    </a:p>
                  </a:txBody>
                  <a:tcPr/>
                </a:tc>
                <a:extLst>
                  <a:ext uri="{0D108BD9-81ED-4DB2-BD59-A6C34878D82A}">
                    <a16:rowId xmlns:a16="http://schemas.microsoft.com/office/drawing/2014/main" val="10000"/>
                  </a:ext>
                </a:extLst>
              </a:tr>
              <a:tr h="648072">
                <a:tc>
                  <a:txBody>
                    <a:bodyPr/>
                    <a:lstStyle/>
                    <a:p>
                      <a:r>
                        <a:rPr lang="es-ES" dirty="0">
                          <a:solidFill>
                            <a:schemeClr val="accent1">
                              <a:lumMod val="75000"/>
                            </a:schemeClr>
                          </a:solidFill>
                        </a:rPr>
                        <a:t>PRESIDENTE</a:t>
                      </a:r>
                      <a:r>
                        <a:rPr lang="es-ES" baseline="0" dirty="0">
                          <a:solidFill>
                            <a:schemeClr val="accent1">
                              <a:lumMod val="75000"/>
                            </a:schemeClr>
                          </a:solidFill>
                        </a:rPr>
                        <a:t> JOSÉ GABRIEL VELÁZQUEZ CHÁVEZ</a:t>
                      </a:r>
                      <a:endParaRPr lang="es-MX" dirty="0">
                        <a:solidFill>
                          <a:schemeClr val="accent1">
                            <a:lumMod val="75000"/>
                          </a:schemeClr>
                        </a:solidFill>
                      </a:endParaRPr>
                    </a:p>
                  </a:txBody>
                  <a:tcPr/>
                </a:tc>
                <a:extLst>
                  <a:ext uri="{0D108BD9-81ED-4DB2-BD59-A6C34878D82A}">
                    <a16:rowId xmlns:a16="http://schemas.microsoft.com/office/drawing/2014/main" val="10001"/>
                  </a:ext>
                </a:extLst>
              </a:tr>
              <a:tr h="648072">
                <a:tc>
                  <a:txBody>
                    <a:bodyPr/>
                    <a:lstStyle/>
                    <a:p>
                      <a:r>
                        <a:rPr lang="es-ES" dirty="0">
                          <a:solidFill>
                            <a:schemeClr val="accent1">
                              <a:lumMod val="75000"/>
                            </a:schemeClr>
                          </a:solidFill>
                        </a:rPr>
                        <a:t>VOCALES</a:t>
                      </a:r>
                    </a:p>
                  </a:txBody>
                  <a:tcPr/>
                </a:tc>
                <a:extLst>
                  <a:ext uri="{0D108BD9-81ED-4DB2-BD59-A6C34878D82A}">
                    <a16:rowId xmlns:a16="http://schemas.microsoft.com/office/drawing/2014/main" val="10002"/>
                  </a:ext>
                </a:extLst>
              </a:tr>
              <a:tr h="64807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dirty="0">
                          <a:solidFill>
                            <a:schemeClr val="accent1">
                              <a:lumMod val="75000"/>
                            </a:schemeClr>
                          </a:solidFill>
                        </a:rPr>
                        <a:t>ALEJANDRO</a:t>
                      </a:r>
                      <a:r>
                        <a:rPr lang="es-ES" baseline="0" dirty="0">
                          <a:solidFill>
                            <a:schemeClr val="accent1">
                              <a:lumMod val="75000"/>
                            </a:schemeClr>
                          </a:solidFill>
                        </a:rPr>
                        <a:t> ALCÁZAR CHÁVEZ</a:t>
                      </a:r>
                      <a:endParaRPr lang="es-MX" dirty="0">
                        <a:solidFill>
                          <a:schemeClr val="accent1">
                            <a:lumMod val="75000"/>
                          </a:schemeClr>
                        </a:solidFill>
                      </a:endParaRPr>
                    </a:p>
                  </a:txBody>
                  <a:tcPr/>
                </a:tc>
                <a:extLst>
                  <a:ext uri="{0D108BD9-81ED-4DB2-BD59-A6C34878D82A}">
                    <a16:rowId xmlns:a16="http://schemas.microsoft.com/office/drawing/2014/main" val="10003"/>
                  </a:ext>
                </a:extLst>
              </a:tr>
              <a:tr h="64807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dirty="0">
                          <a:solidFill>
                            <a:schemeClr val="accent1">
                              <a:lumMod val="75000"/>
                            </a:schemeClr>
                          </a:solidFill>
                        </a:rPr>
                        <a:t>ADELA GARCÍA DE LA PAZ</a:t>
                      </a:r>
                      <a:endParaRPr lang="es-MX" dirty="0">
                        <a:solidFill>
                          <a:schemeClr val="accent1">
                            <a:lumMod val="75000"/>
                          </a:schemeClr>
                        </a:solidFill>
                      </a:endParaRPr>
                    </a:p>
                  </a:txBody>
                  <a:tcPr/>
                </a:tc>
                <a:extLst>
                  <a:ext uri="{0D108BD9-81ED-4DB2-BD59-A6C34878D82A}">
                    <a16:rowId xmlns:a16="http://schemas.microsoft.com/office/drawing/2014/main" val="10004"/>
                  </a:ext>
                </a:extLst>
              </a:tr>
              <a:tr h="64807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dirty="0">
                          <a:solidFill>
                            <a:schemeClr val="accent1">
                              <a:lumMod val="75000"/>
                            </a:schemeClr>
                          </a:solidFill>
                        </a:rPr>
                        <a:t>MARÍA DE LOURDES BARRERA RAZO</a:t>
                      </a:r>
                      <a:endParaRPr lang="es-MX" dirty="0">
                        <a:solidFill>
                          <a:schemeClr val="accent1">
                            <a:lumMod val="75000"/>
                          </a:schemeClr>
                        </a:solidFill>
                      </a:endParaRPr>
                    </a:p>
                  </a:txBody>
                  <a:tcPr/>
                </a:tc>
                <a:extLst>
                  <a:ext uri="{0D108BD9-81ED-4DB2-BD59-A6C34878D82A}">
                    <a16:rowId xmlns:a16="http://schemas.microsoft.com/office/drawing/2014/main" val="10005"/>
                  </a:ext>
                </a:extLst>
              </a:tr>
              <a:tr h="64807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dirty="0">
                          <a:solidFill>
                            <a:schemeClr val="accent1">
                              <a:lumMod val="75000"/>
                            </a:schemeClr>
                          </a:solidFill>
                        </a:rPr>
                        <a:t>LIZBETH SANTILLÁN</a:t>
                      </a:r>
                      <a:r>
                        <a:rPr lang="es-ES" baseline="0" dirty="0">
                          <a:solidFill>
                            <a:schemeClr val="accent1">
                              <a:lumMod val="75000"/>
                            </a:schemeClr>
                          </a:solidFill>
                        </a:rPr>
                        <a:t> REGALADO</a:t>
                      </a:r>
                      <a:endParaRPr lang="es-MX" dirty="0">
                        <a:solidFill>
                          <a:schemeClr val="accent1">
                            <a:lumMod val="75000"/>
                          </a:schemeClr>
                        </a:solidFill>
                      </a:endParaRPr>
                    </a:p>
                  </a:txBody>
                  <a:tcPr/>
                </a:tc>
                <a:extLst>
                  <a:ext uri="{0D108BD9-81ED-4DB2-BD59-A6C34878D82A}">
                    <a16:rowId xmlns:a16="http://schemas.microsoft.com/office/drawing/2014/main" val="10006"/>
                  </a:ext>
                </a:extLst>
              </a:tr>
              <a:tr h="64807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dirty="0">
                          <a:solidFill>
                            <a:schemeClr val="accent1">
                              <a:lumMod val="75000"/>
                            </a:schemeClr>
                          </a:solidFill>
                        </a:rPr>
                        <a:t>AMOR ISABEL</a:t>
                      </a:r>
                      <a:r>
                        <a:rPr lang="es-ES" baseline="0" dirty="0">
                          <a:solidFill>
                            <a:schemeClr val="accent1">
                              <a:lumMod val="75000"/>
                            </a:schemeClr>
                          </a:solidFill>
                        </a:rPr>
                        <a:t> PÉREZ Y PÉREZ </a:t>
                      </a:r>
                      <a:endParaRPr lang="es-MX" dirty="0">
                        <a:solidFill>
                          <a:schemeClr val="accent1">
                            <a:lumMod val="75000"/>
                          </a:schemeClr>
                        </a:solidFill>
                      </a:endParaRPr>
                    </a:p>
                  </a:txBody>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1923784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sz="half" idx="2"/>
          </p:nvPr>
        </p:nvSpPr>
        <p:spPr/>
        <p:txBody>
          <a:bodyPr/>
          <a:lstStyle/>
          <a:p>
            <a:r>
              <a:rPr lang="es-ES" dirty="0"/>
              <a:t>VOCAL alejandro alcázar Chávez </a:t>
            </a:r>
            <a:endParaRPr lang="es-MX" dirty="0"/>
          </a:p>
        </p:txBody>
      </p:sp>
      <p:sp>
        <p:nvSpPr>
          <p:cNvPr id="4" name="3 Título"/>
          <p:cNvSpPr>
            <a:spLocks noGrp="1"/>
          </p:cNvSpPr>
          <p:nvPr>
            <p:ph type="title"/>
          </p:nvPr>
        </p:nvSpPr>
        <p:spPr/>
        <p:txBody>
          <a:bodyPr>
            <a:normAutofit fontScale="90000"/>
          </a:bodyPr>
          <a:lstStyle/>
          <a:p>
            <a:r>
              <a:rPr lang="es-ES" b="1" dirty="0"/>
              <a:t>COMISIÓN  EDILICIA  DE  PARTICIPACIÓN  CIUDADANA  Y  GOBERNANZA   2024</a:t>
            </a:r>
            <a:endParaRPr lang="es-MX" b="1" dirty="0"/>
          </a:p>
        </p:txBody>
      </p:sp>
      <p:sp>
        <p:nvSpPr>
          <p:cNvPr id="5" name="4 CuadroTexto"/>
          <p:cNvSpPr txBox="1"/>
          <p:nvPr/>
        </p:nvSpPr>
        <p:spPr>
          <a:xfrm>
            <a:off x="260648" y="567581"/>
            <a:ext cx="6120680" cy="830997"/>
          </a:xfrm>
          <a:prstGeom prst="rect">
            <a:avLst/>
          </a:prstGeom>
          <a:noFill/>
        </p:spPr>
        <p:txBody>
          <a:bodyPr wrap="square" rtlCol="0">
            <a:spAutoFit/>
          </a:bodyPr>
          <a:lstStyle/>
          <a:p>
            <a:pPr algn="ctr"/>
            <a:r>
              <a:rPr lang="es-ES" sz="2400" dirty="0">
                <a:solidFill>
                  <a:schemeClr val="accent1">
                    <a:lumMod val="75000"/>
                  </a:schemeClr>
                </a:solidFill>
              </a:rPr>
              <a:t>CALENDARIO DE SESIONES DE LA COMISIÓN EDILICIA</a:t>
            </a:r>
            <a:endParaRPr lang="es-MX" sz="2400" dirty="0">
              <a:solidFill>
                <a:schemeClr val="accent1">
                  <a:lumMod val="75000"/>
                </a:schemeClr>
              </a:solidFill>
            </a:endParaRPr>
          </a:p>
        </p:txBody>
      </p:sp>
      <p:graphicFrame>
        <p:nvGraphicFramePr>
          <p:cNvPr id="6" name="5 Tabla"/>
          <p:cNvGraphicFramePr>
            <a:graphicFrameLocks noGrp="1"/>
          </p:cNvGraphicFramePr>
          <p:nvPr>
            <p:extLst>
              <p:ext uri="{D42A27DB-BD31-4B8C-83A1-F6EECF244321}">
                <p14:modId xmlns:p14="http://schemas.microsoft.com/office/powerpoint/2010/main" val="897945822"/>
              </p:ext>
            </p:extLst>
          </p:nvPr>
        </p:nvGraphicFramePr>
        <p:xfrm>
          <a:off x="548680" y="1835696"/>
          <a:ext cx="5760640" cy="4608513"/>
        </p:xfrm>
        <a:graphic>
          <a:graphicData uri="http://schemas.openxmlformats.org/drawingml/2006/table">
            <a:tbl>
              <a:tblPr firstRow="1" bandRow="1">
                <a:tableStyleId>{5C22544A-7EE6-4342-B048-85BDC9FD1C3A}</a:tableStyleId>
              </a:tblPr>
              <a:tblGrid>
                <a:gridCol w="2808312">
                  <a:extLst>
                    <a:ext uri="{9D8B030D-6E8A-4147-A177-3AD203B41FA5}">
                      <a16:colId xmlns:a16="http://schemas.microsoft.com/office/drawing/2014/main" val="20000"/>
                    </a:ext>
                  </a:extLst>
                </a:gridCol>
                <a:gridCol w="2952328">
                  <a:extLst>
                    <a:ext uri="{9D8B030D-6E8A-4147-A177-3AD203B41FA5}">
                      <a16:colId xmlns:a16="http://schemas.microsoft.com/office/drawing/2014/main" val="20001"/>
                    </a:ext>
                  </a:extLst>
                </a:gridCol>
              </a:tblGrid>
              <a:tr h="672075">
                <a:tc>
                  <a:txBody>
                    <a:bodyPr/>
                    <a:lstStyle/>
                    <a:p>
                      <a:r>
                        <a:rPr lang="es-ES" dirty="0"/>
                        <a:t>Fecha</a:t>
                      </a:r>
                      <a:endParaRPr lang="es-MX" dirty="0"/>
                    </a:p>
                  </a:txBody>
                  <a:tcPr/>
                </a:tc>
                <a:tc>
                  <a:txBody>
                    <a:bodyPr/>
                    <a:lstStyle/>
                    <a:p>
                      <a:r>
                        <a:rPr lang="es-ES" dirty="0"/>
                        <a:t>Tipo de Sesión</a:t>
                      </a:r>
                      <a:endParaRPr lang="es-MX" dirty="0"/>
                    </a:p>
                  </a:txBody>
                  <a:tcPr/>
                </a:tc>
                <a:extLst>
                  <a:ext uri="{0D108BD9-81ED-4DB2-BD59-A6C34878D82A}">
                    <a16:rowId xmlns:a16="http://schemas.microsoft.com/office/drawing/2014/main" val="10000"/>
                  </a:ext>
                </a:extLst>
              </a:tr>
              <a:tr h="672075">
                <a:tc>
                  <a:txBody>
                    <a:bodyPr/>
                    <a:lstStyle/>
                    <a:p>
                      <a:r>
                        <a:rPr lang="es-ES" dirty="0">
                          <a:solidFill>
                            <a:schemeClr val="accent1">
                              <a:lumMod val="75000"/>
                            </a:schemeClr>
                          </a:solidFill>
                        </a:rPr>
                        <a:t>19 de Marzo 2024</a:t>
                      </a:r>
                      <a:endParaRPr lang="es-MX" dirty="0">
                        <a:solidFill>
                          <a:schemeClr val="accent1">
                            <a:lumMod val="75000"/>
                          </a:schemeClr>
                        </a:solidFill>
                      </a:endParaRPr>
                    </a:p>
                  </a:txBody>
                  <a:tcPr/>
                </a:tc>
                <a:tc>
                  <a:txBody>
                    <a:bodyPr/>
                    <a:lstStyle/>
                    <a:p>
                      <a:r>
                        <a:rPr lang="es-ES" dirty="0">
                          <a:solidFill>
                            <a:schemeClr val="accent1">
                              <a:lumMod val="75000"/>
                            </a:schemeClr>
                          </a:solidFill>
                        </a:rPr>
                        <a:t>Ordinaria</a:t>
                      </a:r>
                      <a:endParaRPr lang="es-MX" dirty="0">
                        <a:solidFill>
                          <a:schemeClr val="accent1">
                            <a:lumMod val="75000"/>
                          </a:schemeClr>
                        </a:solidFill>
                      </a:endParaRPr>
                    </a:p>
                  </a:txBody>
                  <a:tcPr/>
                </a:tc>
                <a:extLst>
                  <a:ext uri="{0D108BD9-81ED-4DB2-BD59-A6C34878D82A}">
                    <a16:rowId xmlns:a16="http://schemas.microsoft.com/office/drawing/2014/main" val="10001"/>
                  </a:ext>
                </a:extLst>
              </a:tr>
              <a:tr h="672075">
                <a:tc>
                  <a:txBody>
                    <a:bodyPr/>
                    <a:lstStyle/>
                    <a:p>
                      <a:r>
                        <a:rPr lang="es-ES" dirty="0">
                          <a:solidFill>
                            <a:schemeClr val="accent1">
                              <a:lumMod val="75000"/>
                            </a:schemeClr>
                          </a:solidFill>
                        </a:rPr>
                        <a:t>22 de Abril 2024</a:t>
                      </a:r>
                      <a:endParaRPr lang="es-MX" dirty="0">
                        <a:solidFill>
                          <a:schemeClr val="accent1">
                            <a:lumMod val="75000"/>
                          </a:schemeClr>
                        </a:solidFill>
                      </a:endParaRPr>
                    </a:p>
                  </a:txBody>
                  <a:tcPr/>
                </a:tc>
                <a:tc>
                  <a:txBody>
                    <a:bodyPr/>
                    <a:lstStyle/>
                    <a:p>
                      <a:r>
                        <a:rPr lang="es-ES" dirty="0">
                          <a:solidFill>
                            <a:schemeClr val="accent1">
                              <a:lumMod val="75000"/>
                            </a:schemeClr>
                          </a:solidFill>
                        </a:rPr>
                        <a:t>Ordinaria</a:t>
                      </a:r>
                      <a:endParaRPr lang="es-MX" dirty="0">
                        <a:solidFill>
                          <a:schemeClr val="accent1">
                            <a:lumMod val="75000"/>
                          </a:schemeClr>
                        </a:solidFill>
                      </a:endParaRPr>
                    </a:p>
                  </a:txBody>
                  <a:tcPr/>
                </a:tc>
                <a:extLst>
                  <a:ext uri="{0D108BD9-81ED-4DB2-BD59-A6C34878D82A}">
                    <a16:rowId xmlns:a16="http://schemas.microsoft.com/office/drawing/2014/main" val="10002"/>
                  </a:ext>
                </a:extLst>
              </a:tr>
              <a:tr h="576063">
                <a:tc>
                  <a:txBody>
                    <a:bodyPr/>
                    <a:lstStyle/>
                    <a:p>
                      <a:r>
                        <a:rPr lang="es-ES" dirty="0">
                          <a:solidFill>
                            <a:schemeClr val="accent1">
                              <a:lumMod val="75000"/>
                            </a:schemeClr>
                          </a:solidFill>
                        </a:rPr>
                        <a:t>21 de Mayo 2024</a:t>
                      </a:r>
                      <a:endParaRPr lang="es-MX" dirty="0">
                        <a:solidFill>
                          <a:schemeClr val="accent1">
                            <a:lumMod val="75000"/>
                          </a:schemeClr>
                        </a:solidFill>
                      </a:endParaRPr>
                    </a:p>
                  </a:txBody>
                  <a:tcPr/>
                </a:tc>
                <a:tc>
                  <a:txBody>
                    <a:bodyPr/>
                    <a:lstStyle/>
                    <a:p>
                      <a:r>
                        <a:rPr lang="es-ES" dirty="0">
                          <a:solidFill>
                            <a:schemeClr val="accent1">
                              <a:lumMod val="75000"/>
                            </a:schemeClr>
                          </a:solidFill>
                        </a:rPr>
                        <a:t>Ordinaria</a:t>
                      </a:r>
                      <a:endParaRPr lang="es-MX" dirty="0">
                        <a:solidFill>
                          <a:schemeClr val="accent1">
                            <a:lumMod val="75000"/>
                          </a:schemeClr>
                        </a:solidFill>
                      </a:endParaRPr>
                    </a:p>
                  </a:txBody>
                  <a:tcPr/>
                </a:tc>
                <a:extLst>
                  <a:ext uri="{0D108BD9-81ED-4DB2-BD59-A6C34878D82A}">
                    <a16:rowId xmlns:a16="http://schemas.microsoft.com/office/drawing/2014/main" val="10003"/>
                  </a:ext>
                </a:extLst>
              </a:tr>
              <a:tr h="672075">
                <a:tc>
                  <a:txBody>
                    <a:bodyPr/>
                    <a:lstStyle/>
                    <a:p>
                      <a:r>
                        <a:rPr lang="es-ES" dirty="0">
                          <a:solidFill>
                            <a:schemeClr val="accent1">
                              <a:lumMod val="75000"/>
                            </a:schemeClr>
                          </a:solidFill>
                        </a:rPr>
                        <a:t>27 de Junio 2024</a:t>
                      </a:r>
                      <a:endParaRPr lang="es-MX" dirty="0">
                        <a:solidFill>
                          <a:schemeClr val="accent1">
                            <a:lumMod val="75000"/>
                          </a:schemeClr>
                        </a:solidFill>
                      </a:endParaRPr>
                    </a:p>
                  </a:txBody>
                  <a:tcPr/>
                </a:tc>
                <a:tc>
                  <a:txBody>
                    <a:bodyPr/>
                    <a:lstStyle/>
                    <a:p>
                      <a:r>
                        <a:rPr lang="es-ES" dirty="0">
                          <a:solidFill>
                            <a:schemeClr val="accent1">
                              <a:lumMod val="75000"/>
                            </a:schemeClr>
                          </a:solidFill>
                        </a:rPr>
                        <a:t>Ordinaria</a:t>
                      </a:r>
                      <a:endParaRPr lang="es-MX" dirty="0">
                        <a:solidFill>
                          <a:schemeClr val="accent1">
                            <a:lumMod val="75000"/>
                          </a:schemeClr>
                        </a:solidFill>
                      </a:endParaRPr>
                    </a:p>
                  </a:txBody>
                  <a:tcPr/>
                </a:tc>
                <a:extLst>
                  <a:ext uri="{0D108BD9-81ED-4DB2-BD59-A6C34878D82A}">
                    <a16:rowId xmlns:a16="http://schemas.microsoft.com/office/drawing/2014/main" val="10004"/>
                  </a:ext>
                </a:extLst>
              </a:tr>
              <a:tr h="672075">
                <a:tc>
                  <a:txBody>
                    <a:bodyPr/>
                    <a:lstStyle/>
                    <a:p>
                      <a:r>
                        <a:rPr lang="es-ES" dirty="0">
                          <a:solidFill>
                            <a:schemeClr val="accent1">
                              <a:lumMod val="75000"/>
                            </a:schemeClr>
                          </a:solidFill>
                        </a:rPr>
                        <a:t>30 de Julio 2024</a:t>
                      </a:r>
                      <a:endParaRPr lang="es-MX" dirty="0">
                        <a:solidFill>
                          <a:schemeClr val="accent1">
                            <a:lumMod val="75000"/>
                          </a:schemeClr>
                        </a:solidFill>
                      </a:endParaRPr>
                    </a:p>
                  </a:txBody>
                  <a:tcPr/>
                </a:tc>
                <a:tc>
                  <a:txBody>
                    <a:bodyPr/>
                    <a:lstStyle/>
                    <a:p>
                      <a:r>
                        <a:rPr lang="es-ES" dirty="0">
                          <a:solidFill>
                            <a:schemeClr val="accent1">
                              <a:lumMod val="75000"/>
                            </a:schemeClr>
                          </a:solidFill>
                        </a:rPr>
                        <a:t>Extraordinaria</a:t>
                      </a:r>
                      <a:endParaRPr lang="es-MX" dirty="0">
                        <a:solidFill>
                          <a:schemeClr val="accent1">
                            <a:lumMod val="75000"/>
                          </a:schemeClr>
                        </a:solidFill>
                      </a:endParaRPr>
                    </a:p>
                  </a:txBody>
                  <a:tcPr/>
                </a:tc>
                <a:extLst>
                  <a:ext uri="{0D108BD9-81ED-4DB2-BD59-A6C34878D82A}">
                    <a16:rowId xmlns:a16="http://schemas.microsoft.com/office/drawing/2014/main" val="10005"/>
                  </a:ext>
                </a:extLst>
              </a:tr>
              <a:tr h="672075">
                <a:tc>
                  <a:txBody>
                    <a:bodyPr/>
                    <a:lstStyle/>
                    <a:p>
                      <a:r>
                        <a:rPr lang="es-ES" dirty="0">
                          <a:solidFill>
                            <a:schemeClr val="accent1">
                              <a:lumMod val="75000"/>
                            </a:schemeClr>
                          </a:solidFill>
                        </a:rPr>
                        <a:t>19 de Agosto 2024</a:t>
                      </a:r>
                      <a:endParaRPr lang="es-MX" dirty="0">
                        <a:solidFill>
                          <a:schemeClr val="accent1">
                            <a:lumMod val="75000"/>
                          </a:schemeClr>
                        </a:solidFill>
                      </a:endParaRPr>
                    </a:p>
                  </a:txBody>
                  <a:tcPr/>
                </a:tc>
                <a:tc>
                  <a:txBody>
                    <a:bodyPr/>
                    <a:lstStyle/>
                    <a:p>
                      <a:r>
                        <a:rPr lang="es-ES" dirty="0">
                          <a:solidFill>
                            <a:schemeClr val="accent1">
                              <a:lumMod val="75000"/>
                            </a:schemeClr>
                          </a:solidFill>
                        </a:rPr>
                        <a:t>Ordinaria</a:t>
                      </a:r>
                      <a:endParaRPr lang="es-MX" dirty="0">
                        <a:solidFill>
                          <a:schemeClr val="accent1">
                            <a:lumMod val="75000"/>
                          </a:schemeClr>
                        </a:solidFill>
                      </a:endParaRPr>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5437370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sz="half" idx="2"/>
          </p:nvPr>
        </p:nvSpPr>
        <p:spPr/>
        <p:txBody>
          <a:bodyPr/>
          <a:lstStyle/>
          <a:p>
            <a:r>
              <a:rPr lang="es-ES" dirty="0"/>
              <a:t>VOCAL alejandro alcázar Chávez </a:t>
            </a:r>
            <a:endParaRPr lang="es-MX" dirty="0"/>
          </a:p>
        </p:txBody>
      </p:sp>
      <p:sp>
        <p:nvSpPr>
          <p:cNvPr id="4" name="3 Título"/>
          <p:cNvSpPr>
            <a:spLocks noGrp="1"/>
          </p:cNvSpPr>
          <p:nvPr>
            <p:ph type="title"/>
          </p:nvPr>
        </p:nvSpPr>
        <p:spPr>
          <a:xfrm>
            <a:off x="692696" y="6732240"/>
            <a:ext cx="5496386" cy="697391"/>
          </a:xfrm>
        </p:spPr>
        <p:txBody>
          <a:bodyPr>
            <a:normAutofit fontScale="90000"/>
          </a:bodyPr>
          <a:lstStyle/>
          <a:p>
            <a:r>
              <a:rPr lang="es-ES" b="1" dirty="0"/>
              <a:t>COMISIÓN  EDILICIA  DE  SERVICIOS  PÚBLICOS      2024</a:t>
            </a:r>
            <a:endParaRPr lang="es-MX" b="1" dirty="0"/>
          </a:p>
        </p:txBody>
      </p:sp>
      <p:sp>
        <p:nvSpPr>
          <p:cNvPr id="6" name="5 CuadroTexto"/>
          <p:cNvSpPr txBox="1"/>
          <p:nvPr/>
        </p:nvSpPr>
        <p:spPr>
          <a:xfrm>
            <a:off x="548680" y="539552"/>
            <a:ext cx="5760640" cy="2862322"/>
          </a:xfrm>
          <a:prstGeom prst="rect">
            <a:avLst/>
          </a:prstGeom>
          <a:noFill/>
        </p:spPr>
        <p:txBody>
          <a:bodyPr wrap="square" rtlCol="0">
            <a:spAutoFit/>
          </a:bodyPr>
          <a:lstStyle/>
          <a:p>
            <a:r>
              <a:rPr lang="es-ES" dirty="0">
                <a:solidFill>
                  <a:schemeClr val="accent1">
                    <a:lumMod val="75000"/>
                  </a:schemeClr>
                </a:solidFill>
              </a:rPr>
              <a:t>PLAN DE TRABAJO DE LA COMISIÓN EDILICIA:</a:t>
            </a:r>
          </a:p>
          <a:p>
            <a:endParaRPr lang="es-ES" dirty="0">
              <a:solidFill>
                <a:schemeClr val="accent1">
                  <a:lumMod val="75000"/>
                </a:schemeClr>
              </a:solidFill>
            </a:endParaRPr>
          </a:p>
          <a:p>
            <a:endParaRPr lang="es-ES" dirty="0">
              <a:solidFill>
                <a:schemeClr val="accent1">
                  <a:lumMod val="75000"/>
                </a:schemeClr>
              </a:solidFill>
            </a:endParaRPr>
          </a:p>
          <a:p>
            <a:endParaRPr lang="es-ES" dirty="0">
              <a:solidFill>
                <a:schemeClr val="accent1">
                  <a:lumMod val="75000"/>
                </a:schemeClr>
              </a:solidFill>
            </a:endParaRPr>
          </a:p>
          <a:p>
            <a:endParaRPr lang="es-ES" dirty="0">
              <a:solidFill>
                <a:schemeClr val="accent1">
                  <a:lumMod val="75000"/>
                </a:schemeClr>
              </a:solidFill>
            </a:endParaRPr>
          </a:p>
          <a:p>
            <a:endParaRPr lang="es-ES" dirty="0">
              <a:solidFill>
                <a:schemeClr val="accent1">
                  <a:lumMod val="75000"/>
                </a:schemeClr>
              </a:solidFill>
            </a:endParaRPr>
          </a:p>
          <a:p>
            <a:endParaRPr lang="es-ES" dirty="0">
              <a:solidFill>
                <a:schemeClr val="accent1">
                  <a:lumMod val="75000"/>
                </a:schemeClr>
              </a:solidFill>
            </a:endParaRPr>
          </a:p>
          <a:p>
            <a:endParaRPr lang="es-ES" dirty="0">
              <a:solidFill>
                <a:schemeClr val="accent1">
                  <a:lumMod val="75000"/>
                </a:schemeClr>
              </a:solidFill>
            </a:endParaRPr>
          </a:p>
          <a:p>
            <a:endParaRPr lang="es-ES" dirty="0">
              <a:solidFill>
                <a:schemeClr val="accent1">
                  <a:lumMod val="75000"/>
                </a:schemeClr>
              </a:solidFill>
            </a:endParaRPr>
          </a:p>
          <a:p>
            <a:endParaRPr lang="es-MX" dirty="0"/>
          </a:p>
        </p:txBody>
      </p:sp>
      <p:sp>
        <p:nvSpPr>
          <p:cNvPr id="2" name="1 CuadroTexto"/>
          <p:cNvSpPr txBox="1"/>
          <p:nvPr/>
        </p:nvSpPr>
        <p:spPr>
          <a:xfrm>
            <a:off x="692696" y="971600"/>
            <a:ext cx="5616624" cy="5816977"/>
          </a:xfrm>
          <a:prstGeom prst="rect">
            <a:avLst/>
          </a:prstGeom>
          <a:noFill/>
        </p:spPr>
        <p:txBody>
          <a:bodyPr wrap="square" rtlCol="0">
            <a:spAutoFit/>
          </a:bodyPr>
          <a:lstStyle/>
          <a:p>
            <a:pPr algn="just"/>
            <a:r>
              <a:rPr lang="es-ES" sz="1600" dirty="0">
                <a:solidFill>
                  <a:schemeClr val="accent1">
                    <a:lumMod val="75000"/>
                  </a:schemeClr>
                </a:solidFill>
              </a:rPr>
              <a:t>Servicios Públicos son todas aquellas actividades llevadas a cabo por los organismos del Estado o bajo el control y la regularización de este, cuyo objetivo es satisfacer las necesidades de una colectividad.</a:t>
            </a:r>
          </a:p>
          <a:p>
            <a:pPr algn="just"/>
            <a:r>
              <a:rPr lang="es-ES" sz="1600" dirty="0">
                <a:solidFill>
                  <a:schemeClr val="accent1">
                    <a:lumMod val="75000"/>
                  </a:schemeClr>
                </a:solidFill>
              </a:rPr>
              <a:t>Los Servicios Públicos son una función de Estado, puesto que el Estado no es sino una corporación de Servicios Públicos Administrados por los gobernantes sobre quienes recae, a su vez, la función y la obligación de crear, organizar y garantizar el adecuado funcionamiento de los Servicios Públicos.</a:t>
            </a:r>
          </a:p>
          <a:p>
            <a:pPr algn="just"/>
            <a:r>
              <a:rPr lang="es-ES" sz="1600" dirty="0">
                <a:solidFill>
                  <a:schemeClr val="accent1">
                    <a:lumMod val="75000"/>
                  </a:schemeClr>
                </a:solidFill>
              </a:rPr>
              <a:t> Los Servicios Públicos son administrados por el Estado a través de Instituciones Públicas creadas para tales fines, aunque también pueden recaer en las empresas privadas, siempre y cuando estas se sujeten al control, vigilancia y fiscalización del Estado y cumplan con las normas y leyes vigentes.</a:t>
            </a:r>
          </a:p>
          <a:p>
            <a:pPr algn="just"/>
            <a:r>
              <a:rPr lang="es-ES" sz="1600" dirty="0">
                <a:solidFill>
                  <a:schemeClr val="accent1">
                    <a:lumMod val="75000"/>
                  </a:schemeClr>
                </a:solidFill>
              </a:rPr>
              <a:t>La importancia de los Servicios Públicos radica en la necesidad de satisfacer determinadas exigencias para el buen funcionamiento de la sociedad y para favorecer y realizar efectivamente el ideal de igualdad y bienestar.</a:t>
            </a:r>
          </a:p>
          <a:p>
            <a:pPr algn="just"/>
            <a:endParaRPr lang="es-ES" dirty="0">
              <a:solidFill>
                <a:schemeClr val="accent1">
                  <a:lumMod val="75000"/>
                </a:schemeClr>
              </a:solidFill>
            </a:endParaRPr>
          </a:p>
          <a:p>
            <a:endParaRPr lang="es-MX" dirty="0"/>
          </a:p>
        </p:txBody>
      </p:sp>
    </p:spTree>
    <p:extLst>
      <p:ext uri="{BB962C8B-B14F-4D97-AF65-F5344CB8AC3E}">
        <p14:creationId xmlns:p14="http://schemas.microsoft.com/office/powerpoint/2010/main" val="18539635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sz="half" idx="2"/>
          </p:nvPr>
        </p:nvSpPr>
        <p:spPr/>
        <p:txBody>
          <a:bodyPr/>
          <a:lstStyle/>
          <a:p>
            <a:r>
              <a:rPr lang="es-ES" dirty="0"/>
              <a:t>VOCAL alejandro alcázar Chávez </a:t>
            </a:r>
            <a:endParaRPr lang="es-MX" dirty="0"/>
          </a:p>
        </p:txBody>
      </p:sp>
      <p:sp>
        <p:nvSpPr>
          <p:cNvPr id="4" name="3 Título"/>
          <p:cNvSpPr>
            <a:spLocks noGrp="1"/>
          </p:cNvSpPr>
          <p:nvPr>
            <p:ph type="title"/>
          </p:nvPr>
        </p:nvSpPr>
        <p:spPr>
          <a:xfrm>
            <a:off x="692696" y="6732240"/>
            <a:ext cx="5496386" cy="697391"/>
          </a:xfrm>
        </p:spPr>
        <p:txBody>
          <a:bodyPr>
            <a:normAutofit fontScale="90000"/>
          </a:bodyPr>
          <a:lstStyle/>
          <a:p>
            <a:r>
              <a:rPr lang="es-ES" b="1" dirty="0"/>
              <a:t>COMISIÓN  EDILICIA  DE  SERVICIOS  PÚBLICOS      2024</a:t>
            </a:r>
            <a:endParaRPr lang="es-MX" b="1" dirty="0"/>
          </a:p>
        </p:txBody>
      </p:sp>
      <p:sp>
        <p:nvSpPr>
          <p:cNvPr id="6" name="5 CuadroTexto"/>
          <p:cNvSpPr txBox="1"/>
          <p:nvPr/>
        </p:nvSpPr>
        <p:spPr>
          <a:xfrm>
            <a:off x="548680" y="395536"/>
            <a:ext cx="5760640" cy="8617744"/>
          </a:xfrm>
          <a:prstGeom prst="rect">
            <a:avLst/>
          </a:prstGeom>
          <a:noFill/>
        </p:spPr>
        <p:txBody>
          <a:bodyPr wrap="square" rtlCol="0">
            <a:spAutoFit/>
          </a:bodyPr>
          <a:lstStyle/>
          <a:p>
            <a:r>
              <a:rPr lang="es-ES" sz="1600" dirty="0">
                <a:solidFill>
                  <a:schemeClr val="accent1">
                    <a:lumMod val="75000"/>
                  </a:schemeClr>
                </a:solidFill>
              </a:rPr>
              <a:t>OBJETIVOS Y ACCIONES DE LA COMISIÓN EDILICIA</a:t>
            </a:r>
            <a:r>
              <a:rPr lang="es-ES" dirty="0">
                <a:solidFill>
                  <a:schemeClr val="accent1">
                    <a:lumMod val="75000"/>
                  </a:schemeClr>
                </a:solidFill>
              </a:rPr>
              <a:t>:</a:t>
            </a:r>
          </a:p>
          <a:p>
            <a:endParaRPr lang="es-ES" sz="1400" dirty="0">
              <a:solidFill>
                <a:schemeClr val="accent1">
                  <a:lumMod val="75000"/>
                </a:schemeClr>
              </a:solidFill>
            </a:endParaRPr>
          </a:p>
          <a:p>
            <a:pPr marL="285750" indent="-285750" algn="just">
              <a:buFont typeface="Wingdings" pitchFamily="2" charset="2"/>
              <a:buChar char="Ø"/>
            </a:pPr>
            <a:r>
              <a:rPr lang="es-ES" sz="1400" dirty="0">
                <a:solidFill>
                  <a:schemeClr val="accent1">
                    <a:lumMod val="75000"/>
                  </a:schemeClr>
                </a:solidFill>
              </a:rPr>
              <a:t>Promover, fomentar y </a:t>
            </a:r>
            <a:r>
              <a:rPr lang="es-ES" sz="1400" dirty="0" err="1">
                <a:solidFill>
                  <a:schemeClr val="accent1">
                    <a:lumMod val="75000"/>
                  </a:schemeClr>
                </a:solidFill>
              </a:rPr>
              <a:t>eficientar</a:t>
            </a:r>
            <a:r>
              <a:rPr lang="es-ES" sz="1400" dirty="0">
                <a:solidFill>
                  <a:schemeClr val="accent1">
                    <a:lumMod val="75000"/>
                  </a:schemeClr>
                </a:solidFill>
              </a:rPr>
              <a:t> los Servicios Públicos del Municipio</a:t>
            </a:r>
          </a:p>
          <a:p>
            <a:pPr marL="285750" indent="-285750" algn="just">
              <a:buFont typeface="Wingdings" pitchFamily="2" charset="2"/>
              <a:buChar char="Ø"/>
            </a:pPr>
            <a:r>
              <a:rPr lang="es-ES" sz="1400" dirty="0">
                <a:solidFill>
                  <a:schemeClr val="accent1">
                    <a:lumMod val="75000"/>
                  </a:schemeClr>
                </a:solidFill>
              </a:rPr>
              <a:t>Ser un enlace entre los ciudadanos y las diferentes áreas de gobierno encargadas de levar a cabo los Servicios Públicos en el Municipio, tales como Agua Potable, Alumbrado Público, Servicio de Recolección de Basura, Áreas Verdes, etc.</a:t>
            </a:r>
          </a:p>
          <a:p>
            <a:pPr marL="285750" indent="-285750" algn="just">
              <a:buFont typeface="Wingdings" pitchFamily="2" charset="2"/>
              <a:buChar char="Ø"/>
            </a:pPr>
            <a:r>
              <a:rPr lang="es-ES" sz="1400" dirty="0">
                <a:solidFill>
                  <a:schemeClr val="accent1">
                    <a:lumMod val="75000"/>
                  </a:schemeClr>
                </a:solidFill>
              </a:rPr>
              <a:t>Siempre apoyar en todas las buenas practicas tendientes a mejorar los Servicios Públicos del Municipio.</a:t>
            </a:r>
          </a:p>
          <a:p>
            <a:pPr marL="285750" indent="-285750" algn="just">
              <a:buFont typeface="Wingdings" pitchFamily="2" charset="2"/>
              <a:buChar char="Ø"/>
            </a:pPr>
            <a:r>
              <a:rPr lang="es-ES" sz="1400" dirty="0">
                <a:solidFill>
                  <a:schemeClr val="accent1">
                    <a:lumMod val="75000"/>
                  </a:schemeClr>
                </a:solidFill>
              </a:rPr>
              <a:t>Actualizar y </a:t>
            </a:r>
            <a:r>
              <a:rPr lang="es-ES" sz="1400" dirty="0" err="1">
                <a:solidFill>
                  <a:schemeClr val="accent1">
                    <a:lumMod val="75000"/>
                  </a:schemeClr>
                </a:solidFill>
              </a:rPr>
              <a:t>eficientar</a:t>
            </a:r>
            <a:r>
              <a:rPr lang="es-ES" sz="1400" dirty="0">
                <a:solidFill>
                  <a:schemeClr val="accent1">
                    <a:lumMod val="75000"/>
                  </a:schemeClr>
                </a:solidFill>
              </a:rPr>
              <a:t> los marcos normativos para una mejor ejecución de los Programas y actividades relacionadas con los Servicios Públicos.</a:t>
            </a:r>
          </a:p>
          <a:p>
            <a:pPr marL="285750" indent="-285750" algn="just">
              <a:buFont typeface="Wingdings" pitchFamily="2" charset="2"/>
              <a:buChar char="Ø"/>
            </a:pPr>
            <a:r>
              <a:rPr lang="es-ES" sz="1400" dirty="0">
                <a:solidFill>
                  <a:schemeClr val="accent1">
                    <a:lumMod val="75000"/>
                  </a:schemeClr>
                </a:solidFill>
              </a:rPr>
              <a:t>Presentar y apoyar las iniciativas que tengan como fin la mejora de los Servicios Públicos en el Municipio.</a:t>
            </a:r>
          </a:p>
          <a:p>
            <a:pPr marL="285750" indent="-285750" algn="just">
              <a:buFont typeface="Wingdings" pitchFamily="2" charset="2"/>
              <a:buChar char="Ø"/>
            </a:pPr>
            <a:r>
              <a:rPr lang="es-ES" sz="1400" dirty="0">
                <a:solidFill>
                  <a:schemeClr val="accent1">
                    <a:lumMod val="75000"/>
                  </a:schemeClr>
                </a:solidFill>
              </a:rPr>
              <a:t>Colaborar con las diversas áreas administrativas del Municipio cuando estas se involucren temas de Servicios Públicos.</a:t>
            </a:r>
          </a:p>
          <a:p>
            <a:pPr marL="285750" indent="-285750" algn="just">
              <a:buFont typeface="Wingdings" pitchFamily="2" charset="2"/>
              <a:buChar char="Ø"/>
            </a:pPr>
            <a:r>
              <a:rPr lang="es-ES" sz="1400" dirty="0">
                <a:solidFill>
                  <a:schemeClr val="accent1">
                    <a:lumMod val="75000"/>
                  </a:schemeClr>
                </a:solidFill>
              </a:rPr>
              <a:t>Reunirse periódicamente con las diferentes áreas administrativas encargadas de los Servicios Públicos, con la finalidad de escuchar sus quejas y poder ser aterrizadas en el Cabildo.</a:t>
            </a:r>
          </a:p>
          <a:p>
            <a:pPr marL="285750" indent="-285750" algn="just">
              <a:buFont typeface="Wingdings" pitchFamily="2" charset="2"/>
              <a:buChar char="Ø"/>
            </a:pPr>
            <a:endParaRPr lang="es-ES" sz="1500" dirty="0">
              <a:solidFill>
                <a:schemeClr val="accent1">
                  <a:lumMod val="75000"/>
                </a:schemeClr>
              </a:solidFill>
            </a:endParaRPr>
          </a:p>
          <a:p>
            <a:pPr marL="285750" indent="-285750" algn="just">
              <a:buFont typeface="Wingdings" pitchFamily="2" charset="2"/>
              <a:buChar char="Ø"/>
            </a:pPr>
            <a:endParaRPr lang="es-ES" sz="1500" dirty="0">
              <a:solidFill>
                <a:schemeClr val="accent1">
                  <a:lumMod val="75000"/>
                </a:schemeClr>
              </a:solidFill>
            </a:endParaRPr>
          </a:p>
          <a:p>
            <a:pPr marL="285750" indent="-285750">
              <a:buFont typeface="Wingdings" pitchFamily="2" charset="2"/>
              <a:buChar char="Ø"/>
            </a:pPr>
            <a:endParaRPr lang="es-ES" dirty="0">
              <a:solidFill>
                <a:schemeClr val="accent1">
                  <a:lumMod val="75000"/>
                </a:schemeClr>
              </a:solidFill>
            </a:endParaRPr>
          </a:p>
          <a:p>
            <a:pPr marL="285750" indent="-285750">
              <a:buFont typeface="Wingdings" pitchFamily="2" charset="2"/>
              <a:buChar char="Ø"/>
            </a:pPr>
            <a:endParaRPr lang="es-ES" dirty="0">
              <a:solidFill>
                <a:schemeClr val="accent1">
                  <a:lumMod val="75000"/>
                </a:schemeClr>
              </a:solidFill>
            </a:endParaRPr>
          </a:p>
          <a:p>
            <a:pPr marL="285750" indent="-285750">
              <a:buFont typeface="Wingdings" pitchFamily="2" charset="2"/>
              <a:buChar char="Ø"/>
            </a:pPr>
            <a:endParaRPr lang="es-ES" dirty="0">
              <a:solidFill>
                <a:schemeClr val="accent1">
                  <a:lumMod val="75000"/>
                </a:schemeClr>
              </a:solidFill>
            </a:endParaRPr>
          </a:p>
          <a:p>
            <a:endParaRPr lang="es-ES" dirty="0">
              <a:solidFill>
                <a:schemeClr val="accent1">
                  <a:lumMod val="75000"/>
                </a:schemeClr>
              </a:solidFill>
            </a:endParaRPr>
          </a:p>
          <a:p>
            <a:endParaRPr lang="es-ES" dirty="0">
              <a:solidFill>
                <a:schemeClr val="accent1">
                  <a:lumMod val="75000"/>
                </a:schemeClr>
              </a:solidFill>
            </a:endParaRPr>
          </a:p>
          <a:p>
            <a:endParaRPr lang="es-ES" dirty="0">
              <a:solidFill>
                <a:schemeClr val="accent1">
                  <a:lumMod val="75000"/>
                </a:schemeClr>
              </a:solidFill>
            </a:endParaRPr>
          </a:p>
          <a:p>
            <a:endParaRPr lang="es-ES" dirty="0">
              <a:solidFill>
                <a:schemeClr val="accent1">
                  <a:lumMod val="75000"/>
                </a:schemeClr>
              </a:solidFill>
            </a:endParaRPr>
          </a:p>
          <a:p>
            <a:endParaRPr lang="es-ES" dirty="0">
              <a:solidFill>
                <a:schemeClr val="accent1">
                  <a:lumMod val="75000"/>
                </a:schemeClr>
              </a:solidFill>
            </a:endParaRPr>
          </a:p>
          <a:p>
            <a:endParaRPr lang="es-ES" dirty="0">
              <a:solidFill>
                <a:schemeClr val="accent1">
                  <a:lumMod val="75000"/>
                </a:schemeClr>
              </a:solidFill>
            </a:endParaRPr>
          </a:p>
          <a:p>
            <a:endParaRPr lang="es-MX" dirty="0"/>
          </a:p>
        </p:txBody>
      </p:sp>
    </p:spTree>
    <p:extLst>
      <p:ext uri="{BB962C8B-B14F-4D97-AF65-F5344CB8AC3E}">
        <p14:creationId xmlns:p14="http://schemas.microsoft.com/office/powerpoint/2010/main" val="12228596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sz="half" idx="2"/>
          </p:nvPr>
        </p:nvSpPr>
        <p:spPr/>
        <p:txBody>
          <a:bodyPr/>
          <a:lstStyle/>
          <a:p>
            <a:r>
              <a:rPr lang="es-ES" dirty="0"/>
              <a:t>VOCAL </a:t>
            </a:r>
            <a:r>
              <a:rPr lang="es-ES" dirty="0" err="1"/>
              <a:t>alejandro</a:t>
            </a:r>
            <a:r>
              <a:rPr lang="es-ES" dirty="0"/>
              <a:t> alcázar Chávez </a:t>
            </a:r>
            <a:endParaRPr lang="es-MX" dirty="0"/>
          </a:p>
          <a:p>
            <a:endParaRPr lang="es-MX" dirty="0"/>
          </a:p>
        </p:txBody>
      </p:sp>
      <p:sp>
        <p:nvSpPr>
          <p:cNvPr id="4" name="3 Título"/>
          <p:cNvSpPr>
            <a:spLocks noGrp="1"/>
          </p:cNvSpPr>
          <p:nvPr>
            <p:ph type="title"/>
          </p:nvPr>
        </p:nvSpPr>
        <p:spPr/>
        <p:txBody>
          <a:bodyPr>
            <a:normAutofit fontScale="90000"/>
          </a:bodyPr>
          <a:lstStyle/>
          <a:p>
            <a:r>
              <a:rPr lang="es-ES" b="1" dirty="0"/>
              <a:t>COMISIÓN  EDILICIA  DE  SERVICIOS  PÚBLICOS      2024</a:t>
            </a:r>
            <a:endParaRPr lang="es-MX" b="1" dirty="0"/>
          </a:p>
        </p:txBody>
      </p:sp>
      <p:sp>
        <p:nvSpPr>
          <p:cNvPr id="5" name="4 CuadroTexto"/>
          <p:cNvSpPr txBox="1"/>
          <p:nvPr/>
        </p:nvSpPr>
        <p:spPr>
          <a:xfrm>
            <a:off x="508585" y="764392"/>
            <a:ext cx="5832648" cy="6001643"/>
          </a:xfrm>
          <a:prstGeom prst="rect">
            <a:avLst/>
          </a:prstGeom>
          <a:noFill/>
        </p:spPr>
        <p:txBody>
          <a:bodyPr wrap="square" rtlCol="0">
            <a:spAutoFit/>
          </a:bodyPr>
          <a:lstStyle/>
          <a:p>
            <a:pPr marL="285750" indent="-285750" algn="just">
              <a:buFont typeface="Wingdings" pitchFamily="2" charset="2"/>
              <a:buChar char="Ø"/>
            </a:pPr>
            <a:endParaRPr lang="es-ES" sz="1500" dirty="0">
              <a:solidFill>
                <a:schemeClr val="accent1">
                  <a:lumMod val="75000"/>
                </a:schemeClr>
              </a:solidFill>
            </a:endParaRPr>
          </a:p>
          <a:p>
            <a:pPr marL="285750" indent="-285750" algn="just">
              <a:buFont typeface="Wingdings" pitchFamily="2" charset="2"/>
              <a:buChar char="Ø"/>
            </a:pPr>
            <a:r>
              <a:rPr lang="es-ES" sz="1500" dirty="0">
                <a:solidFill>
                  <a:schemeClr val="accent1">
                    <a:lumMod val="75000"/>
                  </a:schemeClr>
                </a:solidFill>
              </a:rPr>
              <a:t>Actualizar los diversos ordenamientos en materia de Servicios Públicos, con el fin de cumplir con las demandas de los ciudadanos, así como para cumplir con los lineamientos que nos marca la ley en materia de mejora regulatoria y servicios de calidad y realizar todas aquellas practicas que busquen promover los Servidores Públicos.</a:t>
            </a:r>
          </a:p>
          <a:p>
            <a:pPr marL="285750" indent="-285750" algn="just">
              <a:buFont typeface="Wingdings" pitchFamily="2" charset="2"/>
              <a:buChar char="Ø"/>
            </a:pPr>
            <a:r>
              <a:rPr lang="es-ES" sz="1500" dirty="0">
                <a:solidFill>
                  <a:schemeClr val="accent1">
                    <a:lumMod val="75000"/>
                  </a:schemeClr>
                </a:solidFill>
              </a:rPr>
              <a:t>La identificación, instrumentación, ejecución y evaluación de las políticas públicas, programas y acciones del Gobierno Municipal de Tlajomulco de Zúñiga, tendientes a mejorar y </a:t>
            </a:r>
            <a:r>
              <a:rPr lang="es-ES" sz="1500" dirty="0" err="1">
                <a:solidFill>
                  <a:schemeClr val="accent1">
                    <a:lumMod val="75000"/>
                  </a:schemeClr>
                </a:solidFill>
              </a:rPr>
              <a:t>eficientar</a:t>
            </a:r>
            <a:r>
              <a:rPr lang="es-ES" sz="1500" dirty="0">
                <a:solidFill>
                  <a:schemeClr val="accent1">
                    <a:lumMod val="75000"/>
                  </a:schemeClr>
                </a:solidFill>
              </a:rPr>
              <a:t> los Servicios Públicos en el Municipio.</a:t>
            </a:r>
          </a:p>
          <a:p>
            <a:pPr marL="285750" indent="-285750" algn="just">
              <a:buFont typeface="Wingdings" pitchFamily="2" charset="2"/>
              <a:buChar char="Ø"/>
            </a:pPr>
            <a:r>
              <a:rPr lang="es-ES" sz="1500" dirty="0">
                <a:solidFill>
                  <a:schemeClr val="accent1">
                    <a:lumMod val="75000"/>
                  </a:schemeClr>
                </a:solidFill>
              </a:rPr>
              <a:t>Ser un enlace y facilitador entre las áreas administrativas y operativos encargadas de los Servicios Públicos del Ayuntamiento.</a:t>
            </a:r>
          </a:p>
          <a:p>
            <a:pPr marL="285750" indent="-285750" algn="just">
              <a:buFont typeface="Wingdings" pitchFamily="2" charset="2"/>
              <a:buChar char="Ø"/>
            </a:pPr>
            <a:r>
              <a:rPr lang="es-ES" sz="1500" dirty="0">
                <a:solidFill>
                  <a:schemeClr val="accent1">
                    <a:lumMod val="75000"/>
                  </a:schemeClr>
                </a:solidFill>
              </a:rPr>
              <a:t>Impulsar, apoyar y contribuir con los programas relacionados con los Servicios Públicos.</a:t>
            </a:r>
          </a:p>
          <a:p>
            <a:pPr marL="285750" indent="-285750" algn="just">
              <a:buFont typeface="Wingdings" pitchFamily="2" charset="2"/>
              <a:buChar char="Ø"/>
            </a:pPr>
            <a:r>
              <a:rPr lang="es-ES" sz="1500" dirty="0">
                <a:solidFill>
                  <a:schemeClr val="accent1">
                    <a:lumMod val="75000"/>
                  </a:schemeClr>
                </a:solidFill>
              </a:rPr>
              <a:t>Ser una comisión rectora de la Política Pública en materia de Servicios Públicos en el Municipio, así como referente a nivel Estatal y Nacional en la implementación del as mismas.</a:t>
            </a:r>
          </a:p>
          <a:p>
            <a:pPr marL="285750" indent="-285750">
              <a:buFont typeface="Wingdings" pitchFamily="2" charset="2"/>
              <a:buChar char="Ø"/>
            </a:pPr>
            <a:endParaRPr lang="es-ES" dirty="0">
              <a:solidFill>
                <a:schemeClr val="accent1">
                  <a:lumMod val="75000"/>
                </a:schemeClr>
              </a:solidFill>
            </a:endParaRPr>
          </a:p>
          <a:p>
            <a:endParaRPr lang="es-ES" dirty="0">
              <a:solidFill>
                <a:schemeClr val="accent1">
                  <a:lumMod val="75000"/>
                </a:schemeClr>
              </a:solidFill>
            </a:endParaRPr>
          </a:p>
          <a:p>
            <a:endParaRPr lang="es-MX" dirty="0"/>
          </a:p>
        </p:txBody>
      </p:sp>
    </p:spTree>
    <p:extLst>
      <p:ext uri="{BB962C8B-B14F-4D97-AF65-F5344CB8AC3E}">
        <p14:creationId xmlns:p14="http://schemas.microsoft.com/office/powerpoint/2010/main" val="38822194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sz="half" idx="2"/>
          </p:nvPr>
        </p:nvSpPr>
        <p:spPr/>
        <p:txBody>
          <a:bodyPr/>
          <a:lstStyle/>
          <a:p>
            <a:r>
              <a:rPr lang="es-ES" dirty="0"/>
              <a:t>VOCAL </a:t>
            </a:r>
            <a:r>
              <a:rPr lang="es-ES" dirty="0" err="1"/>
              <a:t>alejandro</a:t>
            </a:r>
            <a:r>
              <a:rPr lang="es-ES" dirty="0"/>
              <a:t> alcázar Chávez </a:t>
            </a:r>
            <a:endParaRPr lang="es-MX" dirty="0"/>
          </a:p>
          <a:p>
            <a:endParaRPr lang="es-MX" dirty="0"/>
          </a:p>
        </p:txBody>
      </p:sp>
      <p:sp>
        <p:nvSpPr>
          <p:cNvPr id="4" name="3 Título"/>
          <p:cNvSpPr>
            <a:spLocks noGrp="1"/>
          </p:cNvSpPr>
          <p:nvPr>
            <p:ph type="title"/>
          </p:nvPr>
        </p:nvSpPr>
        <p:spPr/>
        <p:txBody>
          <a:bodyPr>
            <a:normAutofit fontScale="90000"/>
          </a:bodyPr>
          <a:lstStyle/>
          <a:p>
            <a:r>
              <a:rPr lang="es-ES" b="1" dirty="0"/>
              <a:t>COMISIÓN  EDILICIA  DE  SERVICIOS  PÚBLICOS      2024</a:t>
            </a:r>
            <a:endParaRPr lang="es-MX" b="1" dirty="0"/>
          </a:p>
        </p:txBody>
      </p:sp>
      <p:graphicFrame>
        <p:nvGraphicFramePr>
          <p:cNvPr id="5" name="4 Tabla"/>
          <p:cNvGraphicFramePr>
            <a:graphicFrameLocks noGrp="1"/>
          </p:cNvGraphicFramePr>
          <p:nvPr>
            <p:extLst>
              <p:ext uri="{D42A27DB-BD31-4B8C-83A1-F6EECF244321}">
                <p14:modId xmlns:p14="http://schemas.microsoft.com/office/powerpoint/2010/main" val="557314857"/>
              </p:ext>
            </p:extLst>
          </p:nvPr>
        </p:nvGraphicFramePr>
        <p:xfrm>
          <a:off x="548680" y="827581"/>
          <a:ext cx="5760640" cy="5472610"/>
        </p:xfrm>
        <a:graphic>
          <a:graphicData uri="http://schemas.openxmlformats.org/drawingml/2006/table">
            <a:tbl>
              <a:tblPr firstRow="1" bandRow="1">
                <a:tableStyleId>{5C22544A-7EE6-4342-B048-85BDC9FD1C3A}</a:tableStyleId>
              </a:tblPr>
              <a:tblGrid>
                <a:gridCol w="5760640">
                  <a:extLst>
                    <a:ext uri="{9D8B030D-6E8A-4147-A177-3AD203B41FA5}">
                      <a16:colId xmlns:a16="http://schemas.microsoft.com/office/drawing/2014/main" val="20000"/>
                    </a:ext>
                  </a:extLst>
                </a:gridCol>
              </a:tblGrid>
              <a:tr h="515583">
                <a:tc>
                  <a:txBody>
                    <a:bodyPr/>
                    <a:lstStyle/>
                    <a:p>
                      <a:r>
                        <a:rPr lang="es-ES" dirty="0"/>
                        <a:t>INTEGRANTES DE LA COMISIÓN </a:t>
                      </a:r>
                      <a:endParaRPr lang="es-MX" dirty="0"/>
                    </a:p>
                  </a:txBody>
                  <a:tcPr/>
                </a:tc>
                <a:extLst>
                  <a:ext uri="{0D108BD9-81ED-4DB2-BD59-A6C34878D82A}">
                    <a16:rowId xmlns:a16="http://schemas.microsoft.com/office/drawing/2014/main" val="10000"/>
                  </a:ext>
                </a:extLst>
              </a:tr>
              <a:tr h="515583">
                <a:tc>
                  <a:txBody>
                    <a:bodyPr/>
                    <a:lstStyle/>
                    <a:p>
                      <a:r>
                        <a:rPr lang="es-ES" dirty="0">
                          <a:solidFill>
                            <a:schemeClr val="accent1">
                              <a:lumMod val="75000"/>
                            </a:schemeClr>
                          </a:solidFill>
                        </a:rPr>
                        <a:t>PRESIDENTA</a:t>
                      </a:r>
                      <a:r>
                        <a:rPr lang="es-ES" baseline="0" dirty="0">
                          <a:solidFill>
                            <a:schemeClr val="accent1">
                              <a:lumMod val="75000"/>
                            </a:schemeClr>
                          </a:solidFill>
                        </a:rPr>
                        <a:t> ELSA PATRICIA LIZARDO DE LA CRUZ</a:t>
                      </a:r>
                      <a:endParaRPr lang="es-MX" dirty="0">
                        <a:solidFill>
                          <a:schemeClr val="accent1">
                            <a:lumMod val="75000"/>
                          </a:schemeClr>
                        </a:solidFill>
                      </a:endParaRPr>
                    </a:p>
                  </a:txBody>
                  <a:tcPr/>
                </a:tc>
                <a:extLst>
                  <a:ext uri="{0D108BD9-81ED-4DB2-BD59-A6C34878D82A}">
                    <a16:rowId xmlns:a16="http://schemas.microsoft.com/office/drawing/2014/main" val="10001"/>
                  </a:ext>
                </a:extLst>
              </a:tr>
              <a:tr h="515583">
                <a:tc>
                  <a:txBody>
                    <a:bodyPr/>
                    <a:lstStyle/>
                    <a:p>
                      <a:r>
                        <a:rPr lang="es-ES" dirty="0">
                          <a:solidFill>
                            <a:schemeClr val="accent1">
                              <a:lumMod val="75000"/>
                            </a:schemeClr>
                          </a:solidFill>
                        </a:rPr>
                        <a:t>VOCALES</a:t>
                      </a:r>
                    </a:p>
                  </a:txBody>
                  <a:tcPr/>
                </a:tc>
                <a:extLst>
                  <a:ext uri="{0D108BD9-81ED-4DB2-BD59-A6C34878D82A}">
                    <a16:rowId xmlns:a16="http://schemas.microsoft.com/office/drawing/2014/main" val="10002"/>
                  </a:ext>
                </a:extLst>
              </a:tr>
              <a:tr h="51558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dirty="0">
                          <a:solidFill>
                            <a:schemeClr val="accent1">
                              <a:lumMod val="75000"/>
                            </a:schemeClr>
                          </a:solidFill>
                        </a:rPr>
                        <a:t>LIZBETH SANTILLÁN</a:t>
                      </a:r>
                      <a:r>
                        <a:rPr lang="es-ES" baseline="0" dirty="0">
                          <a:solidFill>
                            <a:schemeClr val="accent1">
                              <a:lumMod val="75000"/>
                            </a:schemeClr>
                          </a:solidFill>
                        </a:rPr>
                        <a:t> REGALADO</a:t>
                      </a:r>
                      <a:endParaRPr lang="es-MX" dirty="0">
                        <a:solidFill>
                          <a:schemeClr val="accent1">
                            <a:lumMod val="75000"/>
                          </a:schemeClr>
                        </a:solidFill>
                      </a:endParaRPr>
                    </a:p>
                  </a:txBody>
                  <a:tcPr/>
                </a:tc>
                <a:extLst>
                  <a:ext uri="{0D108BD9-81ED-4DB2-BD59-A6C34878D82A}">
                    <a16:rowId xmlns:a16="http://schemas.microsoft.com/office/drawing/2014/main" val="10003"/>
                  </a:ext>
                </a:extLst>
              </a:tr>
              <a:tr h="51558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dirty="0">
                          <a:solidFill>
                            <a:schemeClr val="accent1">
                              <a:lumMod val="75000"/>
                            </a:schemeClr>
                          </a:solidFill>
                        </a:rPr>
                        <a:t>PEDRO OCTAVIO DÍAZ </a:t>
                      </a:r>
                      <a:r>
                        <a:rPr lang="es-ES" dirty="0" err="1">
                          <a:solidFill>
                            <a:schemeClr val="accent1">
                              <a:lumMod val="75000"/>
                            </a:schemeClr>
                          </a:solidFill>
                        </a:rPr>
                        <a:t>DÍAZ</a:t>
                      </a:r>
                      <a:endParaRPr lang="es-MX" dirty="0">
                        <a:solidFill>
                          <a:schemeClr val="accent1">
                            <a:lumMod val="75000"/>
                          </a:schemeClr>
                        </a:solidFill>
                      </a:endParaRPr>
                    </a:p>
                  </a:txBody>
                  <a:tcPr/>
                </a:tc>
                <a:extLst>
                  <a:ext uri="{0D108BD9-81ED-4DB2-BD59-A6C34878D82A}">
                    <a16:rowId xmlns:a16="http://schemas.microsoft.com/office/drawing/2014/main" val="10004"/>
                  </a:ext>
                </a:extLst>
              </a:tr>
              <a:tr h="51558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dirty="0">
                          <a:solidFill>
                            <a:schemeClr val="accent1">
                              <a:lumMod val="75000"/>
                            </a:schemeClr>
                          </a:solidFill>
                        </a:rPr>
                        <a:t>ISMAEL ESPANTA TEJEDA</a:t>
                      </a:r>
                      <a:endParaRPr lang="es-MX" dirty="0">
                        <a:solidFill>
                          <a:schemeClr val="accent1">
                            <a:lumMod val="75000"/>
                          </a:schemeClr>
                        </a:solidFill>
                      </a:endParaRPr>
                    </a:p>
                  </a:txBody>
                  <a:tcPr/>
                </a:tc>
                <a:extLst>
                  <a:ext uri="{0D108BD9-81ED-4DB2-BD59-A6C34878D82A}">
                    <a16:rowId xmlns:a16="http://schemas.microsoft.com/office/drawing/2014/main" val="10005"/>
                  </a:ext>
                </a:extLst>
              </a:tr>
              <a:tr h="67397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dirty="0">
                          <a:solidFill>
                            <a:schemeClr val="accent1">
                              <a:lumMod val="75000"/>
                            </a:schemeClr>
                          </a:solidFill>
                        </a:rPr>
                        <a:t>AMOR ISABEL</a:t>
                      </a:r>
                      <a:r>
                        <a:rPr lang="es-ES" baseline="0" dirty="0">
                          <a:solidFill>
                            <a:schemeClr val="accent1">
                              <a:lumMod val="75000"/>
                            </a:schemeClr>
                          </a:solidFill>
                        </a:rPr>
                        <a:t> PÉREZ Y PÉREZ </a:t>
                      </a:r>
                      <a:endParaRPr lang="es-MX" dirty="0">
                        <a:solidFill>
                          <a:schemeClr val="accent1">
                            <a:lumMod val="75000"/>
                          </a:schemeClr>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s-MX" dirty="0">
                        <a:solidFill>
                          <a:schemeClr val="accent1">
                            <a:lumMod val="75000"/>
                          </a:schemeClr>
                        </a:solidFill>
                      </a:endParaRPr>
                    </a:p>
                  </a:txBody>
                  <a:tcPr/>
                </a:tc>
                <a:extLst>
                  <a:ext uri="{0D108BD9-81ED-4DB2-BD59-A6C34878D82A}">
                    <a16:rowId xmlns:a16="http://schemas.microsoft.com/office/drawing/2014/main" val="10006"/>
                  </a:ext>
                </a:extLst>
              </a:tr>
              <a:tr h="51558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dirty="0">
                          <a:solidFill>
                            <a:schemeClr val="accent1">
                              <a:lumMod val="75000"/>
                            </a:schemeClr>
                          </a:solidFill>
                        </a:rPr>
                        <a:t>ANA MÁYELA</a:t>
                      </a:r>
                      <a:r>
                        <a:rPr lang="es-ES" baseline="0" dirty="0">
                          <a:solidFill>
                            <a:schemeClr val="accent1">
                              <a:lumMod val="75000"/>
                            </a:schemeClr>
                          </a:solidFill>
                        </a:rPr>
                        <a:t> RODRÍGUEZ SORIA</a:t>
                      </a:r>
                      <a:endParaRPr lang="es-MX" dirty="0">
                        <a:solidFill>
                          <a:schemeClr val="accent1">
                            <a:lumMod val="75000"/>
                          </a:schemeClr>
                        </a:solidFill>
                      </a:endParaRPr>
                    </a:p>
                  </a:txBody>
                  <a:tcPr/>
                </a:tc>
                <a:extLst>
                  <a:ext uri="{0D108BD9-81ED-4DB2-BD59-A6C34878D82A}">
                    <a16:rowId xmlns:a16="http://schemas.microsoft.com/office/drawing/2014/main" val="10007"/>
                  </a:ext>
                </a:extLst>
              </a:tr>
              <a:tr h="67397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dirty="0">
                          <a:solidFill>
                            <a:schemeClr val="accent1">
                              <a:lumMod val="75000"/>
                            </a:schemeClr>
                          </a:solidFill>
                        </a:rPr>
                        <a:t>MARÍA DE LOURDES BARRERA RAZO</a:t>
                      </a:r>
                      <a:endParaRPr lang="es-MX" dirty="0">
                        <a:solidFill>
                          <a:schemeClr val="accent1">
                            <a:lumMod val="75000"/>
                          </a:schemeClr>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s-MX" dirty="0">
                        <a:solidFill>
                          <a:schemeClr val="accent1">
                            <a:lumMod val="75000"/>
                          </a:schemeClr>
                        </a:solidFill>
                      </a:endParaRPr>
                    </a:p>
                  </a:txBody>
                  <a:tcPr/>
                </a:tc>
                <a:extLst>
                  <a:ext uri="{0D108BD9-81ED-4DB2-BD59-A6C34878D82A}">
                    <a16:rowId xmlns:a16="http://schemas.microsoft.com/office/drawing/2014/main" val="10008"/>
                  </a:ext>
                </a:extLst>
              </a:tr>
              <a:tr h="51558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dirty="0">
                          <a:solidFill>
                            <a:schemeClr val="accent1">
                              <a:lumMod val="75000"/>
                            </a:schemeClr>
                          </a:solidFill>
                        </a:rPr>
                        <a:t>OSCAR EDUARDO ZARAGOZA CERÓN</a:t>
                      </a:r>
                      <a:endParaRPr lang="es-MX" dirty="0">
                        <a:solidFill>
                          <a:schemeClr val="accent1">
                            <a:lumMod val="75000"/>
                          </a:schemeClr>
                        </a:solidFill>
                      </a:endParaRPr>
                    </a:p>
                  </a:txBody>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5486564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sz="half" idx="2"/>
          </p:nvPr>
        </p:nvSpPr>
        <p:spPr/>
        <p:txBody>
          <a:bodyPr/>
          <a:lstStyle/>
          <a:p>
            <a:r>
              <a:rPr lang="es-ES" dirty="0"/>
              <a:t>VOCAL alejandro alcázar Chávez </a:t>
            </a:r>
            <a:endParaRPr lang="es-MX" dirty="0"/>
          </a:p>
        </p:txBody>
      </p:sp>
      <p:sp>
        <p:nvSpPr>
          <p:cNvPr id="4" name="3 Título"/>
          <p:cNvSpPr>
            <a:spLocks noGrp="1"/>
          </p:cNvSpPr>
          <p:nvPr>
            <p:ph type="title"/>
          </p:nvPr>
        </p:nvSpPr>
        <p:spPr/>
        <p:txBody>
          <a:bodyPr>
            <a:normAutofit fontScale="90000"/>
          </a:bodyPr>
          <a:lstStyle/>
          <a:p>
            <a:r>
              <a:rPr lang="es-ES" b="1" dirty="0"/>
              <a:t>COMISIÓN  EDILICIA  DE  servicios  públicos   2024</a:t>
            </a:r>
            <a:endParaRPr lang="es-MX" b="1" dirty="0"/>
          </a:p>
        </p:txBody>
      </p:sp>
      <p:sp>
        <p:nvSpPr>
          <p:cNvPr id="5" name="4 CuadroTexto"/>
          <p:cNvSpPr txBox="1"/>
          <p:nvPr/>
        </p:nvSpPr>
        <p:spPr>
          <a:xfrm>
            <a:off x="260648" y="567581"/>
            <a:ext cx="6120680" cy="830997"/>
          </a:xfrm>
          <a:prstGeom prst="rect">
            <a:avLst/>
          </a:prstGeom>
          <a:noFill/>
        </p:spPr>
        <p:txBody>
          <a:bodyPr wrap="square" rtlCol="0">
            <a:spAutoFit/>
          </a:bodyPr>
          <a:lstStyle/>
          <a:p>
            <a:pPr algn="ctr"/>
            <a:r>
              <a:rPr lang="es-ES" sz="2400" dirty="0">
                <a:solidFill>
                  <a:schemeClr val="accent1">
                    <a:lumMod val="75000"/>
                  </a:schemeClr>
                </a:solidFill>
              </a:rPr>
              <a:t>CALENDARIO DE SESIONES DE LA COMISIÓN EDILICIA</a:t>
            </a:r>
            <a:endParaRPr lang="es-MX" sz="2400" dirty="0">
              <a:solidFill>
                <a:schemeClr val="accent1">
                  <a:lumMod val="75000"/>
                </a:schemeClr>
              </a:solidFill>
            </a:endParaRPr>
          </a:p>
        </p:txBody>
      </p:sp>
      <p:graphicFrame>
        <p:nvGraphicFramePr>
          <p:cNvPr id="6" name="5 Tabla"/>
          <p:cNvGraphicFramePr>
            <a:graphicFrameLocks noGrp="1"/>
          </p:cNvGraphicFramePr>
          <p:nvPr>
            <p:extLst>
              <p:ext uri="{D42A27DB-BD31-4B8C-83A1-F6EECF244321}">
                <p14:modId xmlns:p14="http://schemas.microsoft.com/office/powerpoint/2010/main" val="3829651311"/>
              </p:ext>
            </p:extLst>
          </p:nvPr>
        </p:nvGraphicFramePr>
        <p:xfrm>
          <a:off x="548680" y="1835696"/>
          <a:ext cx="5760640" cy="4608513"/>
        </p:xfrm>
        <a:graphic>
          <a:graphicData uri="http://schemas.openxmlformats.org/drawingml/2006/table">
            <a:tbl>
              <a:tblPr firstRow="1" bandRow="1">
                <a:tableStyleId>{5C22544A-7EE6-4342-B048-85BDC9FD1C3A}</a:tableStyleId>
              </a:tblPr>
              <a:tblGrid>
                <a:gridCol w="2880320">
                  <a:extLst>
                    <a:ext uri="{9D8B030D-6E8A-4147-A177-3AD203B41FA5}">
                      <a16:colId xmlns:a16="http://schemas.microsoft.com/office/drawing/2014/main" val="20000"/>
                    </a:ext>
                  </a:extLst>
                </a:gridCol>
                <a:gridCol w="2880320">
                  <a:extLst>
                    <a:ext uri="{9D8B030D-6E8A-4147-A177-3AD203B41FA5}">
                      <a16:colId xmlns:a16="http://schemas.microsoft.com/office/drawing/2014/main" val="20001"/>
                    </a:ext>
                  </a:extLst>
                </a:gridCol>
              </a:tblGrid>
              <a:tr h="672075">
                <a:tc>
                  <a:txBody>
                    <a:bodyPr/>
                    <a:lstStyle/>
                    <a:p>
                      <a:r>
                        <a:rPr lang="es-ES" dirty="0"/>
                        <a:t>Fecha</a:t>
                      </a:r>
                      <a:endParaRPr lang="es-MX" dirty="0"/>
                    </a:p>
                  </a:txBody>
                  <a:tcPr/>
                </a:tc>
                <a:tc>
                  <a:txBody>
                    <a:bodyPr/>
                    <a:lstStyle/>
                    <a:p>
                      <a:r>
                        <a:rPr lang="es-ES" dirty="0"/>
                        <a:t>Tipo de Sesión</a:t>
                      </a:r>
                      <a:endParaRPr lang="es-MX" dirty="0"/>
                    </a:p>
                  </a:txBody>
                  <a:tcPr/>
                </a:tc>
                <a:extLst>
                  <a:ext uri="{0D108BD9-81ED-4DB2-BD59-A6C34878D82A}">
                    <a16:rowId xmlns:a16="http://schemas.microsoft.com/office/drawing/2014/main" val="10000"/>
                  </a:ext>
                </a:extLst>
              </a:tr>
              <a:tr h="672075">
                <a:tc>
                  <a:txBody>
                    <a:bodyPr/>
                    <a:lstStyle/>
                    <a:p>
                      <a:r>
                        <a:rPr lang="es-ES" dirty="0">
                          <a:solidFill>
                            <a:schemeClr val="accent1">
                              <a:lumMod val="75000"/>
                            </a:schemeClr>
                          </a:solidFill>
                        </a:rPr>
                        <a:t>25 de Marzo 2024</a:t>
                      </a:r>
                      <a:endParaRPr lang="es-MX" dirty="0">
                        <a:solidFill>
                          <a:schemeClr val="accent1">
                            <a:lumMod val="75000"/>
                          </a:schemeClr>
                        </a:solidFill>
                      </a:endParaRPr>
                    </a:p>
                  </a:txBody>
                  <a:tcPr/>
                </a:tc>
                <a:tc>
                  <a:txBody>
                    <a:bodyPr/>
                    <a:lstStyle/>
                    <a:p>
                      <a:r>
                        <a:rPr lang="es-ES" dirty="0">
                          <a:solidFill>
                            <a:schemeClr val="accent1">
                              <a:lumMod val="75000"/>
                            </a:schemeClr>
                          </a:solidFill>
                        </a:rPr>
                        <a:t>Ordinaria</a:t>
                      </a:r>
                      <a:endParaRPr lang="es-MX" dirty="0">
                        <a:solidFill>
                          <a:schemeClr val="accent1">
                            <a:lumMod val="75000"/>
                          </a:schemeClr>
                        </a:solidFill>
                      </a:endParaRPr>
                    </a:p>
                  </a:txBody>
                  <a:tcPr/>
                </a:tc>
                <a:extLst>
                  <a:ext uri="{0D108BD9-81ED-4DB2-BD59-A6C34878D82A}">
                    <a16:rowId xmlns:a16="http://schemas.microsoft.com/office/drawing/2014/main" val="10001"/>
                  </a:ext>
                </a:extLst>
              </a:tr>
              <a:tr h="672075">
                <a:tc>
                  <a:txBody>
                    <a:bodyPr/>
                    <a:lstStyle/>
                    <a:p>
                      <a:r>
                        <a:rPr lang="es-ES" dirty="0">
                          <a:solidFill>
                            <a:schemeClr val="accent1">
                              <a:lumMod val="75000"/>
                            </a:schemeClr>
                          </a:solidFill>
                        </a:rPr>
                        <a:t>23 de Abril 2024</a:t>
                      </a:r>
                      <a:endParaRPr lang="es-MX" dirty="0">
                        <a:solidFill>
                          <a:schemeClr val="accent1">
                            <a:lumMod val="75000"/>
                          </a:schemeClr>
                        </a:solidFill>
                      </a:endParaRPr>
                    </a:p>
                  </a:txBody>
                  <a:tcPr/>
                </a:tc>
                <a:tc>
                  <a:txBody>
                    <a:bodyPr/>
                    <a:lstStyle/>
                    <a:p>
                      <a:r>
                        <a:rPr lang="es-ES" dirty="0">
                          <a:solidFill>
                            <a:schemeClr val="accent1">
                              <a:lumMod val="75000"/>
                            </a:schemeClr>
                          </a:solidFill>
                        </a:rPr>
                        <a:t>Ordinaria</a:t>
                      </a:r>
                      <a:endParaRPr lang="es-MX" dirty="0">
                        <a:solidFill>
                          <a:schemeClr val="accent1">
                            <a:lumMod val="75000"/>
                          </a:schemeClr>
                        </a:solidFill>
                      </a:endParaRPr>
                    </a:p>
                  </a:txBody>
                  <a:tcPr/>
                </a:tc>
                <a:extLst>
                  <a:ext uri="{0D108BD9-81ED-4DB2-BD59-A6C34878D82A}">
                    <a16:rowId xmlns:a16="http://schemas.microsoft.com/office/drawing/2014/main" val="10002"/>
                  </a:ext>
                </a:extLst>
              </a:tr>
              <a:tr h="576063">
                <a:tc>
                  <a:txBody>
                    <a:bodyPr/>
                    <a:lstStyle/>
                    <a:p>
                      <a:r>
                        <a:rPr lang="es-ES" dirty="0">
                          <a:solidFill>
                            <a:schemeClr val="accent1">
                              <a:lumMod val="75000"/>
                            </a:schemeClr>
                          </a:solidFill>
                        </a:rPr>
                        <a:t>28 de Mayo</a:t>
                      </a:r>
                      <a:r>
                        <a:rPr lang="es-ES" baseline="0" dirty="0">
                          <a:solidFill>
                            <a:schemeClr val="accent1">
                              <a:lumMod val="75000"/>
                            </a:schemeClr>
                          </a:solidFill>
                        </a:rPr>
                        <a:t> 2024</a:t>
                      </a:r>
                      <a:endParaRPr lang="es-MX" dirty="0">
                        <a:solidFill>
                          <a:schemeClr val="accent1">
                            <a:lumMod val="75000"/>
                          </a:schemeClr>
                        </a:solidFill>
                      </a:endParaRPr>
                    </a:p>
                  </a:txBody>
                  <a:tcPr/>
                </a:tc>
                <a:tc>
                  <a:txBody>
                    <a:bodyPr/>
                    <a:lstStyle/>
                    <a:p>
                      <a:r>
                        <a:rPr lang="es-ES" dirty="0">
                          <a:solidFill>
                            <a:schemeClr val="accent1">
                              <a:lumMod val="75000"/>
                            </a:schemeClr>
                          </a:solidFill>
                        </a:rPr>
                        <a:t>Ordinaria</a:t>
                      </a:r>
                      <a:endParaRPr lang="es-MX" dirty="0">
                        <a:solidFill>
                          <a:schemeClr val="accent1">
                            <a:lumMod val="75000"/>
                          </a:schemeClr>
                        </a:solidFill>
                      </a:endParaRPr>
                    </a:p>
                  </a:txBody>
                  <a:tcPr/>
                </a:tc>
                <a:extLst>
                  <a:ext uri="{0D108BD9-81ED-4DB2-BD59-A6C34878D82A}">
                    <a16:rowId xmlns:a16="http://schemas.microsoft.com/office/drawing/2014/main" val="10003"/>
                  </a:ext>
                </a:extLst>
              </a:tr>
              <a:tr h="672075">
                <a:tc>
                  <a:txBody>
                    <a:bodyPr/>
                    <a:lstStyle/>
                    <a:p>
                      <a:r>
                        <a:rPr lang="es-ES" dirty="0">
                          <a:solidFill>
                            <a:schemeClr val="accent1">
                              <a:lumMod val="75000"/>
                            </a:schemeClr>
                          </a:solidFill>
                        </a:rPr>
                        <a:t>20 de Junio 2024</a:t>
                      </a:r>
                      <a:endParaRPr lang="es-MX" dirty="0">
                        <a:solidFill>
                          <a:schemeClr val="accent1">
                            <a:lumMod val="75000"/>
                          </a:schemeClr>
                        </a:solidFill>
                      </a:endParaRPr>
                    </a:p>
                  </a:txBody>
                  <a:tcPr/>
                </a:tc>
                <a:tc>
                  <a:txBody>
                    <a:bodyPr/>
                    <a:lstStyle/>
                    <a:p>
                      <a:r>
                        <a:rPr lang="es-ES" dirty="0">
                          <a:solidFill>
                            <a:schemeClr val="accent1">
                              <a:lumMod val="75000"/>
                            </a:schemeClr>
                          </a:solidFill>
                        </a:rPr>
                        <a:t>Ordinaria</a:t>
                      </a:r>
                      <a:endParaRPr lang="es-MX" dirty="0">
                        <a:solidFill>
                          <a:schemeClr val="accent1">
                            <a:lumMod val="75000"/>
                          </a:schemeClr>
                        </a:solidFill>
                      </a:endParaRPr>
                    </a:p>
                  </a:txBody>
                  <a:tcPr/>
                </a:tc>
                <a:extLst>
                  <a:ext uri="{0D108BD9-81ED-4DB2-BD59-A6C34878D82A}">
                    <a16:rowId xmlns:a16="http://schemas.microsoft.com/office/drawing/2014/main" val="10004"/>
                  </a:ext>
                </a:extLst>
              </a:tr>
              <a:tr h="672075">
                <a:tc>
                  <a:txBody>
                    <a:bodyPr/>
                    <a:lstStyle/>
                    <a:p>
                      <a:r>
                        <a:rPr lang="es-ES" dirty="0">
                          <a:solidFill>
                            <a:schemeClr val="accent1">
                              <a:lumMod val="75000"/>
                            </a:schemeClr>
                          </a:solidFill>
                        </a:rPr>
                        <a:t>25 de Julio 2024</a:t>
                      </a:r>
                      <a:endParaRPr lang="es-MX" dirty="0">
                        <a:solidFill>
                          <a:schemeClr val="accent1">
                            <a:lumMod val="75000"/>
                          </a:schemeClr>
                        </a:solidFill>
                      </a:endParaRPr>
                    </a:p>
                  </a:txBody>
                  <a:tcPr/>
                </a:tc>
                <a:tc>
                  <a:txBody>
                    <a:bodyPr/>
                    <a:lstStyle/>
                    <a:p>
                      <a:r>
                        <a:rPr lang="es-ES" dirty="0">
                          <a:solidFill>
                            <a:schemeClr val="accent1">
                              <a:lumMod val="75000"/>
                            </a:schemeClr>
                          </a:solidFill>
                        </a:rPr>
                        <a:t>Ordinaria</a:t>
                      </a:r>
                      <a:endParaRPr lang="es-MX" dirty="0">
                        <a:solidFill>
                          <a:schemeClr val="accent1">
                            <a:lumMod val="75000"/>
                          </a:schemeClr>
                        </a:solidFill>
                      </a:endParaRPr>
                    </a:p>
                  </a:txBody>
                  <a:tcPr/>
                </a:tc>
                <a:extLst>
                  <a:ext uri="{0D108BD9-81ED-4DB2-BD59-A6C34878D82A}">
                    <a16:rowId xmlns:a16="http://schemas.microsoft.com/office/drawing/2014/main" val="10005"/>
                  </a:ext>
                </a:extLst>
              </a:tr>
              <a:tr h="672075">
                <a:tc>
                  <a:txBody>
                    <a:bodyPr/>
                    <a:lstStyle/>
                    <a:p>
                      <a:r>
                        <a:rPr lang="es-ES" dirty="0">
                          <a:solidFill>
                            <a:schemeClr val="accent1">
                              <a:lumMod val="75000"/>
                            </a:schemeClr>
                          </a:solidFill>
                        </a:rPr>
                        <a:t>21 de Agosto 2024</a:t>
                      </a:r>
                      <a:endParaRPr lang="es-MX" dirty="0">
                        <a:solidFill>
                          <a:schemeClr val="accent1">
                            <a:lumMod val="75000"/>
                          </a:schemeClr>
                        </a:solidFill>
                      </a:endParaRPr>
                    </a:p>
                  </a:txBody>
                  <a:tcPr/>
                </a:tc>
                <a:tc>
                  <a:txBody>
                    <a:bodyPr/>
                    <a:lstStyle/>
                    <a:p>
                      <a:r>
                        <a:rPr lang="es-ES" dirty="0">
                          <a:solidFill>
                            <a:schemeClr val="accent1">
                              <a:lumMod val="75000"/>
                            </a:schemeClr>
                          </a:solidFill>
                        </a:rPr>
                        <a:t>Ordinaria</a:t>
                      </a:r>
                      <a:endParaRPr lang="es-MX" dirty="0">
                        <a:solidFill>
                          <a:schemeClr val="accent1">
                            <a:lumMod val="75000"/>
                          </a:schemeClr>
                        </a:solidFill>
                      </a:endParaRPr>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2079316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Marcador de posición de imagen"/>
          <p:cNvPicPr>
            <a:picLocks noGrp="1" noChangeAspect="1"/>
          </p:cNvPicPr>
          <p:nvPr>
            <p:ph type="pic" idx="1"/>
          </p:nvPr>
        </p:nvPicPr>
        <p:blipFill>
          <a:blip r:embed="rId2">
            <a:extLst>
              <a:ext uri="{28A0092B-C50C-407E-A947-70E740481C1C}">
                <a14:useLocalDpi xmlns:a14="http://schemas.microsoft.com/office/drawing/2010/main" val="0"/>
              </a:ext>
            </a:extLst>
          </a:blip>
          <a:srcRect l="12150" r="12150"/>
          <a:stretch>
            <a:fillRect/>
          </a:stretch>
        </p:blipFill>
        <p:spPr>
          <a:xfrm>
            <a:off x="620688" y="828583"/>
            <a:ext cx="5616624" cy="5471609"/>
          </a:xfrm>
        </p:spPr>
      </p:pic>
      <p:sp>
        <p:nvSpPr>
          <p:cNvPr id="3" name="2 Marcador de texto"/>
          <p:cNvSpPr>
            <a:spLocks noGrp="1"/>
          </p:cNvSpPr>
          <p:nvPr>
            <p:ph type="body" sz="half" idx="2"/>
          </p:nvPr>
        </p:nvSpPr>
        <p:spPr>
          <a:xfrm>
            <a:off x="692696" y="7524328"/>
            <a:ext cx="5433552" cy="936104"/>
          </a:xfrm>
        </p:spPr>
        <p:txBody>
          <a:bodyPr>
            <a:normAutofit/>
          </a:bodyPr>
          <a:lstStyle/>
          <a:p>
            <a:r>
              <a:rPr lang="es-ES" dirty="0"/>
              <a:t>ALEJANDRO ALCÁZAR CHÁVEZ</a:t>
            </a:r>
          </a:p>
          <a:p>
            <a:r>
              <a:rPr lang="es-ES" dirty="0"/>
              <a:t>2024</a:t>
            </a:r>
            <a:endParaRPr lang="es-MX" dirty="0"/>
          </a:p>
          <a:p>
            <a:endParaRPr lang="es-MX" dirty="0"/>
          </a:p>
        </p:txBody>
      </p:sp>
      <p:sp>
        <p:nvSpPr>
          <p:cNvPr id="4" name="3 Título"/>
          <p:cNvSpPr>
            <a:spLocks noGrp="1"/>
          </p:cNvSpPr>
          <p:nvPr>
            <p:ph type="title"/>
          </p:nvPr>
        </p:nvSpPr>
        <p:spPr/>
        <p:txBody>
          <a:bodyPr/>
          <a:lstStyle/>
          <a:p>
            <a:r>
              <a:rPr lang="es-ES" b="1" dirty="0"/>
              <a:t>REGIDOR</a:t>
            </a:r>
            <a:endParaRPr lang="es-MX" b="1" dirty="0"/>
          </a:p>
        </p:txBody>
      </p:sp>
    </p:spTree>
    <p:extLst>
      <p:ext uri="{BB962C8B-B14F-4D97-AF65-F5344CB8AC3E}">
        <p14:creationId xmlns:p14="http://schemas.microsoft.com/office/powerpoint/2010/main" val="5024661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sz="half" idx="2"/>
          </p:nvPr>
        </p:nvSpPr>
        <p:spPr>
          <a:xfrm>
            <a:off x="692696" y="7308304"/>
            <a:ext cx="5433552" cy="1296144"/>
          </a:xfrm>
        </p:spPr>
        <p:txBody>
          <a:bodyPr>
            <a:normAutofit/>
          </a:bodyPr>
          <a:lstStyle/>
          <a:p>
            <a:r>
              <a:rPr lang="es-ES" dirty="0"/>
              <a:t>ALEJANDRO ALCÁZAR CHÁVEZ</a:t>
            </a:r>
          </a:p>
          <a:p>
            <a:r>
              <a:rPr lang="es-ES" dirty="0"/>
              <a:t>2024</a:t>
            </a:r>
            <a:endParaRPr lang="es-MX" dirty="0"/>
          </a:p>
          <a:p>
            <a:endParaRPr lang="es-MX" dirty="0"/>
          </a:p>
        </p:txBody>
      </p:sp>
      <p:sp>
        <p:nvSpPr>
          <p:cNvPr id="4" name="3 Título"/>
          <p:cNvSpPr>
            <a:spLocks noGrp="1"/>
          </p:cNvSpPr>
          <p:nvPr>
            <p:ph type="title"/>
          </p:nvPr>
        </p:nvSpPr>
        <p:spPr/>
        <p:txBody>
          <a:bodyPr/>
          <a:lstStyle/>
          <a:p>
            <a:r>
              <a:rPr lang="es-ES" b="1" dirty="0"/>
              <a:t>REGIDOR SUPLENTE</a:t>
            </a:r>
            <a:endParaRPr lang="es-MX" b="1" dirty="0"/>
          </a:p>
        </p:txBody>
      </p:sp>
      <p:sp>
        <p:nvSpPr>
          <p:cNvPr id="5" name="4 CuadroTexto"/>
          <p:cNvSpPr txBox="1"/>
          <p:nvPr/>
        </p:nvSpPr>
        <p:spPr>
          <a:xfrm>
            <a:off x="404664" y="539552"/>
            <a:ext cx="5904656" cy="5847755"/>
          </a:xfrm>
          <a:prstGeom prst="rect">
            <a:avLst/>
          </a:prstGeom>
          <a:noFill/>
        </p:spPr>
        <p:txBody>
          <a:bodyPr wrap="square" rtlCol="0">
            <a:spAutoFit/>
          </a:bodyPr>
          <a:lstStyle/>
          <a:p>
            <a:pPr algn="just"/>
            <a:r>
              <a:rPr lang="es-ES" sz="1700" dirty="0">
                <a:solidFill>
                  <a:schemeClr val="accent1">
                    <a:lumMod val="75000"/>
                  </a:schemeClr>
                </a:solidFill>
              </a:rPr>
              <a:t>Las y los regidores son representantes elegidos por elección popular para fiscalizar la gestión Municipal y aprobar normas locales.</a:t>
            </a:r>
          </a:p>
          <a:p>
            <a:pPr algn="just"/>
            <a:r>
              <a:rPr lang="es-ES" sz="1700" dirty="0">
                <a:solidFill>
                  <a:schemeClr val="accent1">
                    <a:lumMod val="75000"/>
                  </a:schemeClr>
                </a:solidFill>
              </a:rPr>
              <a:t>El Regidor(a) es una autoridad Municipal, que integra el Ayuntamiento de un Municipio y participa en la toma de decisiones en forma colegiada. Para ser parte de la toma de decisiones en el Ayuntamiento, el Regidor(a) deberá participar en las Sesiones de Cabildo y trabajar en comisiones.</a:t>
            </a:r>
          </a:p>
          <a:p>
            <a:pPr algn="just"/>
            <a:r>
              <a:rPr lang="es-ES" sz="1700" dirty="0">
                <a:solidFill>
                  <a:schemeClr val="accent1">
                    <a:lumMod val="75000"/>
                  </a:schemeClr>
                </a:solidFill>
              </a:rPr>
              <a:t>Los regidores son la representación de los habitantes de un Municipio en el Cabildo. Entendemos por municipio a una de las entidades en las que se divide un estado de la República, las cuales tienen su propio gobierno o Ayuntamiento, este se conforma por un Presidente Municipal o Alcalde, uno o dos síndicos y varios regidores, cuya función es vigilar las comisiones a su cargo, proponer soluciones y tomar decisiones en conjunto en beneficio de la comunidad.</a:t>
            </a:r>
          </a:p>
          <a:p>
            <a:pPr algn="just"/>
            <a:r>
              <a:rPr lang="es-ES" sz="1700" dirty="0">
                <a:solidFill>
                  <a:schemeClr val="accent1">
                    <a:lumMod val="75000"/>
                  </a:schemeClr>
                </a:solidFill>
              </a:rPr>
              <a:t>Regidor Suplente El que por razones de ausencia, excusa o retiro definitivo sustituye al regidor propietario y desempeña sus funciones transitoriamente.</a:t>
            </a:r>
            <a:endParaRPr lang="es-MX" sz="1700" dirty="0">
              <a:solidFill>
                <a:schemeClr val="accent1">
                  <a:lumMod val="75000"/>
                </a:schemeClr>
              </a:solidFill>
            </a:endParaRPr>
          </a:p>
        </p:txBody>
      </p:sp>
    </p:spTree>
    <p:extLst>
      <p:ext uri="{BB962C8B-B14F-4D97-AF65-F5344CB8AC3E}">
        <p14:creationId xmlns:p14="http://schemas.microsoft.com/office/powerpoint/2010/main" val="1499045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sz="half" idx="2"/>
          </p:nvPr>
        </p:nvSpPr>
        <p:spPr/>
        <p:txBody>
          <a:bodyPr>
            <a:normAutofit lnSpcReduction="10000"/>
          </a:bodyPr>
          <a:lstStyle/>
          <a:p>
            <a:r>
              <a:rPr lang="es-ES" dirty="0"/>
              <a:t>PRESIDENTE de la comisión edilicia alejandro alcázar chávez </a:t>
            </a:r>
            <a:endParaRPr lang="es-MX" dirty="0"/>
          </a:p>
        </p:txBody>
      </p:sp>
      <p:sp>
        <p:nvSpPr>
          <p:cNvPr id="4" name="3 Título"/>
          <p:cNvSpPr>
            <a:spLocks noGrp="1"/>
          </p:cNvSpPr>
          <p:nvPr>
            <p:ph type="title"/>
          </p:nvPr>
        </p:nvSpPr>
        <p:spPr>
          <a:xfrm>
            <a:off x="685800" y="6516217"/>
            <a:ext cx="5496386" cy="988376"/>
          </a:xfrm>
        </p:spPr>
        <p:txBody>
          <a:bodyPr>
            <a:normAutofit fontScale="90000"/>
          </a:bodyPr>
          <a:lstStyle/>
          <a:p>
            <a:r>
              <a:rPr lang="es-ES" b="1" dirty="0"/>
              <a:t>COMISIÓN EDILICIA DE ASUNTOS METROPOLITANOS Y DE ATENCIÓN AL MIGRANTE 2024</a:t>
            </a:r>
            <a:endParaRPr lang="es-MX" b="1" dirty="0"/>
          </a:p>
        </p:txBody>
      </p:sp>
      <p:sp>
        <p:nvSpPr>
          <p:cNvPr id="5" name="4 Rectángulo"/>
          <p:cNvSpPr/>
          <p:nvPr/>
        </p:nvSpPr>
        <p:spPr>
          <a:xfrm>
            <a:off x="551709" y="467544"/>
            <a:ext cx="5832648" cy="5940088"/>
          </a:xfrm>
          <a:prstGeom prst="rect">
            <a:avLst/>
          </a:prstGeom>
        </p:spPr>
        <p:txBody>
          <a:bodyPr wrap="square">
            <a:spAutoFit/>
          </a:bodyPr>
          <a:lstStyle/>
          <a:p>
            <a:pPr algn="just"/>
            <a:r>
              <a:rPr lang="es-ES" b="1" dirty="0">
                <a:solidFill>
                  <a:schemeClr val="accent1">
                    <a:lumMod val="75000"/>
                  </a:schemeClr>
                </a:solidFill>
              </a:rPr>
              <a:t>EL PLAN DE TRABAJO DE LA COMISIÓN EDILICIA</a:t>
            </a:r>
            <a:r>
              <a:rPr lang="es-ES" sz="2000" b="1" dirty="0">
                <a:solidFill>
                  <a:schemeClr val="accent1">
                    <a:lumMod val="75000"/>
                  </a:schemeClr>
                </a:solidFill>
              </a:rPr>
              <a:t>:</a:t>
            </a:r>
          </a:p>
          <a:p>
            <a:pPr algn="just"/>
            <a:endParaRPr lang="es-ES" sz="2000" b="1" dirty="0">
              <a:solidFill>
                <a:schemeClr val="accent1">
                  <a:lumMod val="75000"/>
                </a:schemeClr>
              </a:solidFill>
            </a:endParaRPr>
          </a:p>
          <a:p>
            <a:pPr algn="just"/>
            <a:r>
              <a:rPr lang="es-ES" sz="2000" dirty="0">
                <a:solidFill>
                  <a:schemeClr val="accent1">
                    <a:lumMod val="75000"/>
                  </a:schemeClr>
                </a:solidFill>
              </a:rPr>
              <a:t>Contempla las acciones y estrategias prioritarias y fundamentales para el desarrollo de la Comisión de Asuntos Metropolitanos y de Atención al Migrante; así mismo se detallan los compromisos y obligaciones para el cumplimiento de los ordenamientos y reglamentos que rigen al Ayuntamiento de Tlajomulco de Zúñiga, Jalisco; con fundamento en el articulo 43 fracción I del Reglamento del Ayuntamiento del Municipio de Tlajomulco de Zúñiga, Jalisco; así mismo tiene su fundamento legal como Comisión Permanente en los artículos 30, 31, 32, 33, 34, 35, 36, 37, 38, 39, 43, 44 fracción XIII, 64 fracción II, 66 del Reglamento del Ayuntamiento del Municipio de Tlajomulco de Zúñiga, Jalisco.</a:t>
            </a:r>
          </a:p>
        </p:txBody>
      </p:sp>
    </p:spTree>
    <p:extLst>
      <p:ext uri="{BB962C8B-B14F-4D97-AF65-F5344CB8AC3E}">
        <p14:creationId xmlns:p14="http://schemas.microsoft.com/office/powerpoint/2010/main" val="32864233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sz="half" idx="2"/>
          </p:nvPr>
        </p:nvSpPr>
        <p:spPr/>
        <p:txBody>
          <a:bodyPr/>
          <a:lstStyle/>
          <a:p>
            <a:r>
              <a:rPr lang="es-ES" dirty="0"/>
              <a:t>REGIDOR ALEJANDRO ALCÁZAR CHÁVEZ </a:t>
            </a:r>
            <a:endParaRPr lang="es-MX" dirty="0"/>
          </a:p>
        </p:txBody>
      </p:sp>
      <p:sp>
        <p:nvSpPr>
          <p:cNvPr id="4" name="3 Título"/>
          <p:cNvSpPr>
            <a:spLocks noGrp="1"/>
          </p:cNvSpPr>
          <p:nvPr>
            <p:ph type="title"/>
          </p:nvPr>
        </p:nvSpPr>
        <p:spPr/>
        <p:txBody>
          <a:bodyPr>
            <a:normAutofit/>
          </a:bodyPr>
          <a:lstStyle/>
          <a:p>
            <a:r>
              <a:rPr lang="es-ES" sz="1600" b="1" dirty="0"/>
              <a:t>INTEGRANTES DEL AYUNTAMIENTO DE TLAJOMULCO DE ZÚÑIGA, JALISCO  2021-2024</a:t>
            </a:r>
            <a:endParaRPr lang="es-MX" sz="1600" b="1" dirty="0"/>
          </a:p>
        </p:txBody>
      </p:sp>
      <p:graphicFrame>
        <p:nvGraphicFramePr>
          <p:cNvPr id="5" name="4 Tabla"/>
          <p:cNvGraphicFramePr>
            <a:graphicFrameLocks noGrp="1"/>
          </p:cNvGraphicFramePr>
          <p:nvPr>
            <p:extLst>
              <p:ext uri="{D42A27DB-BD31-4B8C-83A1-F6EECF244321}">
                <p14:modId xmlns:p14="http://schemas.microsoft.com/office/powerpoint/2010/main" val="3395670860"/>
              </p:ext>
            </p:extLst>
          </p:nvPr>
        </p:nvGraphicFramePr>
        <p:xfrm>
          <a:off x="548680" y="251520"/>
          <a:ext cx="5760640" cy="6091398"/>
        </p:xfrm>
        <a:graphic>
          <a:graphicData uri="http://schemas.openxmlformats.org/drawingml/2006/table">
            <a:tbl>
              <a:tblPr firstRow="1" bandRow="1">
                <a:tableStyleId>{5C22544A-7EE6-4342-B048-85BDC9FD1C3A}</a:tableStyleId>
              </a:tblPr>
              <a:tblGrid>
                <a:gridCol w="2880320">
                  <a:extLst>
                    <a:ext uri="{9D8B030D-6E8A-4147-A177-3AD203B41FA5}">
                      <a16:colId xmlns:a16="http://schemas.microsoft.com/office/drawing/2014/main" val="20000"/>
                    </a:ext>
                  </a:extLst>
                </a:gridCol>
                <a:gridCol w="2880320">
                  <a:extLst>
                    <a:ext uri="{9D8B030D-6E8A-4147-A177-3AD203B41FA5}">
                      <a16:colId xmlns:a16="http://schemas.microsoft.com/office/drawing/2014/main" val="20001"/>
                    </a:ext>
                  </a:extLst>
                </a:gridCol>
              </a:tblGrid>
              <a:tr h="356664">
                <a:tc>
                  <a:txBody>
                    <a:bodyPr/>
                    <a:lstStyle/>
                    <a:p>
                      <a:r>
                        <a:rPr lang="es-ES" dirty="0"/>
                        <a:t>NOMBRE</a:t>
                      </a:r>
                      <a:endParaRPr lang="es-MX" dirty="0"/>
                    </a:p>
                  </a:txBody>
                  <a:tcPr/>
                </a:tc>
                <a:tc>
                  <a:txBody>
                    <a:bodyPr/>
                    <a:lstStyle/>
                    <a:p>
                      <a:r>
                        <a:rPr lang="es-ES" dirty="0"/>
                        <a:t>CARGO</a:t>
                      </a:r>
                      <a:endParaRPr lang="es-MX" dirty="0"/>
                    </a:p>
                  </a:txBody>
                  <a:tcPr/>
                </a:tc>
                <a:extLst>
                  <a:ext uri="{0D108BD9-81ED-4DB2-BD59-A6C34878D82A}">
                    <a16:rowId xmlns:a16="http://schemas.microsoft.com/office/drawing/2014/main" val="10000"/>
                  </a:ext>
                </a:extLst>
              </a:tr>
              <a:tr h="551736">
                <a:tc>
                  <a:txBody>
                    <a:bodyPr/>
                    <a:lstStyle/>
                    <a:p>
                      <a:r>
                        <a:rPr lang="es-ES" sz="1500" dirty="0">
                          <a:solidFill>
                            <a:schemeClr val="accent1">
                              <a:lumMod val="75000"/>
                            </a:schemeClr>
                          </a:solidFill>
                        </a:rPr>
                        <a:t>ING. SALVADOR ZAMORA </a:t>
                      </a:r>
                      <a:r>
                        <a:rPr lang="es-ES" sz="1500" dirty="0" err="1">
                          <a:solidFill>
                            <a:schemeClr val="accent1">
                              <a:lumMod val="75000"/>
                            </a:schemeClr>
                          </a:solidFill>
                        </a:rPr>
                        <a:t>ZAMORA</a:t>
                      </a:r>
                      <a:endParaRPr lang="es-MX" sz="1500" dirty="0">
                        <a:solidFill>
                          <a:schemeClr val="accent1">
                            <a:lumMod val="75000"/>
                          </a:schemeClr>
                        </a:solidFill>
                      </a:endParaRPr>
                    </a:p>
                  </a:txBody>
                  <a:tcPr/>
                </a:tc>
                <a:tc>
                  <a:txBody>
                    <a:bodyPr/>
                    <a:lstStyle/>
                    <a:p>
                      <a:r>
                        <a:rPr lang="es-ES" sz="1500" dirty="0">
                          <a:solidFill>
                            <a:schemeClr val="accent1">
                              <a:lumMod val="75000"/>
                            </a:schemeClr>
                          </a:solidFill>
                        </a:rPr>
                        <a:t>PRESIDENTE</a:t>
                      </a:r>
                      <a:r>
                        <a:rPr lang="es-ES" sz="1500" baseline="0" dirty="0">
                          <a:solidFill>
                            <a:schemeClr val="accent1">
                              <a:lumMod val="75000"/>
                            </a:schemeClr>
                          </a:solidFill>
                        </a:rPr>
                        <a:t> MUNICIPAL</a:t>
                      </a:r>
                      <a:endParaRPr lang="es-MX" sz="1500" dirty="0">
                        <a:solidFill>
                          <a:schemeClr val="accent1">
                            <a:lumMod val="75000"/>
                          </a:schemeClr>
                        </a:solidFill>
                      </a:endParaRPr>
                    </a:p>
                  </a:txBody>
                  <a:tcPr/>
                </a:tc>
                <a:extLst>
                  <a:ext uri="{0D108BD9-81ED-4DB2-BD59-A6C34878D82A}">
                    <a16:rowId xmlns:a16="http://schemas.microsoft.com/office/drawing/2014/main" val="10001"/>
                  </a:ext>
                </a:extLst>
              </a:tr>
              <a:tr h="551736">
                <a:tc>
                  <a:txBody>
                    <a:bodyPr/>
                    <a:lstStyle/>
                    <a:p>
                      <a:r>
                        <a:rPr lang="es-ES" sz="1500" dirty="0">
                          <a:solidFill>
                            <a:schemeClr val="accent1">
                              <a:lumMod val="75000"/>
                            </a:schemeClr>
                          </a:solidFill>
                        </a:rPr>
                        <a:t>LIC. GERARDO RAFAEL TRUJILLO VEGA</a:t>
                      </a:r>
                      <a:endParaRPr lang="es-MX" sz="1500" dirty="0">
                        <a:solidFill>
                          <a:schemeClr val="accent1">
                            <a:lumMod val="75000"/>
                          </a:schemeClr>
                        </a:solidFill>
                      </a:endParaRPr>
                    </a:p>
                  </a:txBody>
                  <a:tcPr/>
                </a:tc>
                <a:tc>
                  <a:txBody>
                    <a:bodyPr/>
                    <a:lstStyle/>
                    <a:p>
                      <a:r>
                        <a:rPr lang="es-ES" sz="1500" dirty="0">
                          <a:solidFill>
                            <a:schemeClr val="accent1">
                              <a:lumMod val="75000"/>
                            </a:schemeClr>
                          </a:solidFill>
                        </a:rPr>
                        <a:t>PRESIDENTE MUNICIPAL INTERINO</a:t>
                      </a:r>
                      <a:endParaRPr lang="es-MX" sz="1500" dirty="0">
                        <a:solidFill>
                          <a:schemeClr val="accent1">
                            <a:lumMod val="75000"/>
                          </a:schemeClr>
                        </a:solidFill>
                      </a:endParaRPr>
                    </a:p>
                  </a:txBody>
                  <a:tcPr/>
                </a:tc>
                <a:extLst>
                  <a:ext uri="{0D108BD9-81ED-4DB2-BD59-A6C34878D82A}">
                    <a16:rowId xmlns:a16="http://schemas.microsoft.com/office/drawing/2014/main" val="10002"/>
                  </a:ext>
                </a:extLst>
              </a:tr>
              <a:tr h="474983">
                <a:tc>
                  <a:txBody>
                    <a:bodyPr/>
                    <a:lstStyle/>
                    <a:p>
                      <a:r>
                        <a:rPr lang="es-ES" sz="1500" dirty="0">
                          <a:solidFill>
                            <a:schemeClr val="accent1">
                              <a:lumMod val="75000"/>
                            </a:schemeClr>
                          </a:solidFill>
                        </a:rPr>
                        <a:t>MAESTRO MIGUEL </a:t>
                      </a:r>
                      <a:r>
                        <a:rPr lang="es-ES" sz="1500" dirty="0" err="1">
                          <a:solidFill>
                            <a:schemeClr val="accent1">
                              <a:lumMod val="75000"/>
                            </a:schemeClr>
                          </a:solidFill>
                        </a:rPr>
                        <a:t>OSBALDO</a:t>
                      </a:r>
                      <a:r>
                        <a:rPr lang="es-ES" sz="1500" baseline="0" dirty="0">
                          <a:solidFill>
                            <a:schemeClr val="accent1">
                              <a:lumMod val="75000"/>
                            </a:schemeClr>
                          </a:solidFill>
                        </a:rPr>
                        <a:t> CARREÓN PÉREZ</a:t>
                      </a:r>
                    </a:p>
                  </a:txBody>
                  <a:tcPr/>
                </a:tc>
                <a:tc>
                  <a:txBody>
                    <a:bodyPr/>
                    <a:lstStyle/>
                    <a:p>
                      <a:r>
                        <a:rPr lang="es-ES" sz="1500" dirty="0">
                          <a:solidFill>
                            <a:schemeClr val="accent1">
                              <a:lumMod val="75000"/>
                            </a:schemeClr>
                          </a:solidFill>
                        </a:rPr>
                        <a:t>SINDICO MUNICIPAL</a:t>
                      </a:r>
                      <a:endParaRPr lang="es-MX" sz="1500" dirty="0">
                        <a:solidFill>
                          <a:schemeClr val="accent1">
                            <a:lumMod val="75000"/>
                          </a:schemeClr>
                        </a:solidFill>
                      </a:endParaRPr>
                    </a:p>
                  </a:txBody>
                  <a:tcPr/>
                </a:tc>
                <a:extLst>
                  <a:ext uri="{0D108BD9-81ED-4DB2-BD59-A6C34878D82A}">
                    <a16:rowId xmlns:a16="http://schemas.microsoft.com/office/drawing/2014/main" val="10003"/>
                  </a:ext>
                </a:extLst>
              </a:tr>
              <a:tr h="513267">
                <a:tc>
                  <a:txBody>
                    <a:bodyPr/>
                    <a:lstStyle/>
                    <a:p>
                      <a:r>
                        <a:rPr lang="es-ES" sz="1500" dirty="0">
                          <a:solidFill>
                            <a:schemeClr val="accent1">
                              <a:lumMod val="75000"/>
                            </a:schemeClr>
                          </a:solidFill>
                        </a:rPr>
                        <a:t>MAESTRO OSCAR EDUARDO ZARAGOZA CERÓN</a:t>
                      </a:r>
                      <a:endParaRPr lang="es-MX" sz="1500" dirty="0">
                        <a:solidFill>
                          <a:schemeClr val="accent1">
                            <a:lumMod val="75000"/>
                          </a:schemeClr>
                        </a:solidFill>
                      </a:endParaRPr>
                    </a:p>
                  </a:txBody>
                  <a:tcPr/>
                </a:tc>
                <a:tc>
                  <a:txBody>
                    <a:bodyPr/>
                    <a:lstStyle/>
                    <a:p>
                      <a:r>
                        <a:rPr lang="es-ES" sz="1500" dirty="0">
                          <a:solidFill>
                            <a:schemeClr val="accent1">
                              <a:lumMod val="75000"/>
                            </a:schemeClr>
                          </a:solidFill>
                        </a:rPr>
                        <a:t>NUEVO SINDICO MUNICIPAL</a:t>
                      </a:r>
                      <a:endParaRPr lang="es-MX" sz="1500" dirty="0">
                        <a:solidFill>
                          <a:schemeClr val="accent1">
                            <a:lumMod val="75000"/>
                          </a:schemeClr>
                        </a:solidFill>
                      </a:endParaRPr>
                    </a:p>
                  </a:txBody>
                  <a:tcPr/>
                </a:tc>
                <a:extLst>
                  <a:ext uri="{0D108BD9-81ED-4DB2-BD59-A6C34878D82A}">
                    <a16:rowId xmlns:a16="http://schemas.microsoft.com/office/drawing/2014/main" val="10004"/>
                  </a:ext>
                </a:extLst>
              </a:tr>
              <a:tr h="506742">
                <a:tc>
                  <a:txBody>
                    <a:bodyPr/>
                    <a:lstStyle/>
                    <a:p>
                      <a:r>
                        <a:rPr lang="es-ES" sz="1500" dirty="0">
                          <a:solidFill>
                            <a:schemeClr val="accent1">
                              <a:lumMod val="75000"/>
                            </a:schemeClr>
                          </a:solidFill>
                        </a:rPr>
                        <a:t>LIZBETH SANTILLÁN</a:t>
                      </a:r>
                      <a:r>
                        <a:rPr lang="es-ES" sz="1500" baseline="0" dirty="0">
                          <a:solidFill>
                            <a:schemeClr val="accent1">
                              <a:lumMod val="75000"/>
                            </a:schemeClr>
                          </a:solidFill>
                        </a:rPr>
                        <a:t> REGALADO</a:t>
                      </a:r>
                      <a:endParaRPr lang="es-MX" sz="1500" dirty="0">
                        <a:solidFill>
                          <a:schemeClr val="accent1">
                            <a:lumMod val="75000"/>
                          </a:schemeClr>
                        </a:solidFill>
                      </a:endParaRPr>
                    </a:p>
                  </a:txBody>
                  <a:tcPr/>
                </a:tc>
                <a:tc>
                  <a:txBody>
                    <a:bodyPr/>
                    <a:lstStyle/>
                    <a:p>
                      <a:r>
                        <a:rPr lang="es-ES" sz="1500" dirty="0">
                          <a:solidFill>
                            <a:schemeClr val="accent1">
                              <a:lumMod val="75000"/>
                            </a:schemeClr>
                          </a:solidFill>
                        </a:rPr>
                        <a:t>REGIDORA</a:t>
                      </a:r>
                      <a:endParaRPr lang="es-MX" sz="1500" dirty="0">
                        <a:solidFill>
                          <a:schemeClr val="accent1">
                            <a:lumMod val="75000"/>
                          </a:schemeClr>
                        </a:solidFill>
                      </a:endParaRPr>
                    </a:p>
                  </a:txBody>
                  <a:tcPr/>
                </a:tc>
                <a:extLst>
                  <a:ext uri="{0D108BD9-81ED-4DB2-BD59-A6C34878D82A}">
                    <a16:rowId xmlns:a16="http://schemas.microsoft.com/office/drawing/2014/main" val="10005"/>
                  </a:ext>
                </a:extLst>
              </a:tr>
              <a:tr h="276987">
                <a:tc>
                  <a:txBody>
                    <a:bodyPr/>
                    <a:lstStyle/>
                    <a:p>
                      <a:r>
                        <a:rPr lang="es-ES" sz="1500" dirty="0">
                          <a:solidFill>
                            <a:schemeClr val="accent1">
                              <a:lumMod val="75000"/>
                            </a:schemeClr>
                          </a:solidFill>
                        </a:rPr>
                        <a:t>AMOR ISABEL PÉREZ</a:t>
                      </a:r>
                      <a:r>
                        <a:rPr lang="es-ES" sz="1500" baseline="0" dirty="0">
                          <a:solidFill>
                            <a:schemeClr val="accent1">
                              <a:lumMod val="75000"/>
                            </a:schemeClr>
                          </a:solidFill>
                        </a:rPr>
                        <a:t> Y PÉREZ</a:t>
                      </a:r>
                      <a:endParaRPr lang="es-MX" sz="1500" dirty="0">
                        <a:solidFill>
                          <a:schemeClr val="accent1">
                            <a:lumMod val="75000"/>
                          </a:schemeClr>
                        </a:solidFill>
                      </a:endParaRPr>
                    </a:p>
                  </a:txBody>
                  <a:tcPr/>
                </a:tc>
                <a:tc>
                  <a:txBody>
                    <a:bodyPr/>
                    <a:lstStyle/>
                    <a:p>
                      <a:r>
                        <a:rPr lang="es-ES" sz="1500" dirty="0">
                          <a:solidFill>
                            <a:schemeClr val="accent1">
                              <a:lumMod val="75000"/>
                            </a:schemeClr>
                          </a:solidFill>
                        </a:rPr>
                        <a:t>REGIDORA</a:t>
                      </a:r>
                      <a:endParaRPr lang="es-MX" sz="1500" dirty="0">
                        <a:solidFill>
                          <a:schemeClr val="accent1">
                            <a:lumMod val="75000"/>
                          </a:schemeClr>
                        </a:solidFill>
                      </a:endParaRPr>
                    </a:p>
                  </a:txBody>
                  <a:tcPr/>
                </a:tc>
                <a:extLst>
                  <a:ext uri="{0D108BD9-81ED-4DB2-BD59-A6C34878D82A}">
                    <a16:rowId xmlns:a16="http://schemas.microsoft.com/office/drawing/2014/main" val="10006"/>
                  </a:ext>
                </a:extLst>
              </a:tr>
              <a:tr h="551736">
                <a:tc>
                  <a:txBody>
                    <a:bodyPr/>
                    <a:lstStyle/>
                    <a:p>
                      <a:r>
                        <a:rPr lang="es-ES" sz="1500" dirty="0">
                          <a:solidFill>
                            <a:schemeClr val="accent1">
                              <a:lumMod val="75000"/>
                            </a:schemeClr>
                          </a:solidFill>
                        </a:rPr>
                        <a:t>LUIS JAVIER GÓMEZ RODRÍGUEZ</a:t>
                      </a:r>
                      <a:endParaRPr lang="es-MX" sz="1500" dirty="0">
                        <a:solidFill>
                          <a:schemeClr val="accent1">
                            <a:lumMod val="75000"/>
                          </a:schemeClr>
                        </a:solidFill>
                      </a:endParaRPr>
                    </a:p>
                  </a:txBody>
                  <a:tcPr/>
                </a:tc>
                <a:tc>
                  <a:txBody>
                    <a:bodyPr/>
                    <a:lstStyle/>
                    <a:p>
                      <a:r>
                        <a:rPr lang="es-ES" sz="1500" dirty="0">
                          <a:solidFill>
                            <a:schemeClr val="accent1">
                              <a:lumMod val="75000"/>
                            </a:schemeClr>
                          </a:solidFill>
                        </a:rPr>
                        <a:t>REGIDOR</a:t>
                      </a:r>
                      <a:endParaRPr lang="es-MX" sz="1500" dirty="0">
                        <a:solidFill>
                          <a:schemeClr val="accent1">
                            <a:lumMod val="75000"/>
                          </a:schemeClr>
                        </a:solidFill>
                      </a:endParaRPr>
                    </a:p>
                  </a:txBody>
                  <a:tcPr/>
                </a:tc>
                <a:extLst>
                  <a:ext uri="{0D108BD9-81ED-4DB2-BD59-A6C34878D82A}">
                    <a16:rowId xmlns:a16="http://schemas.microsoft.com/office/drawing/2014/main" val="10007"/>
                  </a:ext>
                </a:extLst>
              </a:tr>
              <a:tr h="382470">
                <a:tc>
                  <a:txBody>
                    <a:bodyPr/>
                    <a:lstStyle/>
                    <a:p>
                      <a:r>
                        <a:rPr lang="es-ES" sz="1500" dirty="0">
                          <a:solidFill>
                            <a:schemeClr val="accent1">
                              <a:lumMod val="75000"/>
                            </a:schemeClr>
                          </a:solidFill>
                        </a:rPr>
                        <a:t>ELSA PATRICIA LIZARDO DE LA CRUZ</a:t>
                      </a:r>
                      <a:endParaRPr lang="es-MX" sz="1500" dirty="0">
                        <a:solidFill>
                          <a:schemeClr val="accent1">
                            <a:lumMod val="75000"/>
                          </a:schemeClr>
                        </a:solidFill>
                      </a:endParaRPr>
                    </a:p>
                  </a:txBody>
                  <a:tcPr/>
                </a:tc>
                <a:tc>
                  <a:txBody>
                    <a:bodyPr/>
                    <a:lstStyle/>
                    <a:p>
                      <a:r>
                        <a:rPr lang="es-ES" sz="1500" dirty="0">
                          <a:solidFill>
                            <a:schemeClr val="accent1">
                              <a:lumMod val="75000"/>
                            </a:schemeClr>
                          </a:solidFill>
                        </a:rPr>
                        <a:t>REGIDORA</a:t>
                      </a:r>
                      <a:endParaRPr lang="es-MX" sz="1500" dirty="0">
                        <a:solidFill>
                          <a:schemeClr val="accent1">
                            <a:lumMod val="75000"/>
                          </a:schemeClr>
                        </a:solidFill>
                      </a:endParaRPr>
                    </a:p>
                  </a:txBody>
                  <a:tcPr/>
                </a:tc>
                <a:extLst>
                  <a:ext uri="{0D108BD9-81ED-4DB2-BD59-A6C34878D82A}">
                    <a16:rowId xmlns:a16="http://schemas.microsoft.com/office/drawing/2014/main" val="10008"/>
                  </a:ext>
                </a:extLst>
              </a:tr>
              <a:tr h="551736">
                <a:tc>
                  <a:txBody>
                    <a:bodyPr/>
                    <a:lstStyle/>
                    <a:p>
                      <a:r>
                        <a:rPr lang="es-ES" sz="1500" dirty="0">
                          <a:solidFill>
                            <a:schemeClr val="accent1">
                              <a:lumMod val="75000"/>
                            </a:schemeClr>
                          </a:solidFill>
                        </a:rPr>
                        <a:t>JOSÉ GABRIEL VELÁZQUEZ CHÁVEZ</a:t>
                      </a:r>
                      <a:endParaRPr lang="es-MX" sz="1500" dirty="0">
                        <a:solidFill>
                          <a:schemeClr val="accent1">
                            <a:lumMod val="75000"/>
                          </a:schemeClr>
                        </a:solidFill>
                      </a:endParaRPr>
                    </a:p>
                  </a:txBody>
                  <a:tcPr/>
                </a:tc>
                <a:tc>
                  <a:txBody>
                    <a:bodyPr/>
                    <a:lstStyle/>
                    <a:p>
                      <a:r>
                        <a:rPr lang="es-ES" sz="1500" dirty="0">
                          <a:solidFill>
                            <a:schemeClr val="accent1">
                              <a:lumMod val="75000"/>
                            </a:schemeClr>
                          </a:solidFill>
                        </a:rPr>
                        <a:t>REGIDOR</a:t>
                      </a:r>
                      <a:endParaRPr lang="es-MX" sz="1500" dirty="0">
                        <a:solidFill>
                          <a:schemeClr val="accent1">
                            <a:lumMod val="75000"/>
                          </a:schemeClr>
                        </a:solidFill>
                      </a:endParaRPr>
                    </a:p>
                  </a:txBody>
                  <a:tcPr/>
                </a:tc>
                <a:extLst>
                  <a:ext uri="{0D108BD9-81ED-4DB2-BD59-A6C34878D82A}">
                    <a16:rowId xmlns:a16="http://schemas.microsoft.com/office/drawing/2014/main" val="10009"/>
                  </a:ext>
                </a:extLst>
              </a:tr>
              <a:tr h="364014">
                <a:tc>
                  <a:txBody>
                    <a:bodyPr/>
                    <a:lstStyle/>
                    <a:p>
                      <a:r>
                        <a:rPr lang="es-ES" sz="1500" dirty="0">
                          <a:solidFill>
                            <a:schemeClr val="accent1">
                              <a:lumMod val="75000"/>
                            </a:schemeClr>
                          </a:solidFill>
                        </a:rPr>
                        <a:t>ISMAEL</a:t>
                      </a:r>
                      <a:r>
                        <a:rPr lang="es-ES" sz="1500" baseline="0" dirty="0">
                          <a:solidFill>
                            <a:schemeClr val="accent1">
                              <a:lumMod val="75000"/>
                            </a:schemeClr>
                          </a:solidFill>
                        </a:rPr>
                        <a:t> ESPANTA TEJEDA</a:t>
                      </a:r>
                      <a:endParaRPr lang="es-MX" sz="1500" dirty="0">
                        <a:solidFill>
                          <a:schemeClr val="accent1">
                            <a:lumMod val="75000"/>
                          </a:schemeClr>
                        </a:solidFill>
                      </a:endParaRPr>
                    </a:p>
                  </a:txBody>
                  <a:tcPr/>
                </a:tc>
                <a:tc>
                  <a:txBody>
                    <a:bodyPr/>
                    <a:lstStyle/>
                    <a:p>
                      <a:r>
                        <a:rPr lang="es-ES" sz="1500" dirty="0">
                          <a:solidFill>
                            <a:schemeClr val="accent1">
                              <a:lumMod val="75000"/>
                            </a:schemeClr>
                          </a:solidFill>
                        </a:rPr>
                        <a:t>REGIDOR </a:t>
                      </a:r>
                      <a:endParaRPr lang="es-MX" sz="1500" dirty="0">
                        <a:solidFill>
                          <a:schemeClr val="accent1">
                            <a:lumMod val="75000"/>
                          </a:schemeClr>
                        </a:solidFill>
                      </a:endParaRPr>
                    </a:p>
                  </a:txBody>
                  <a:tcPr/>
                </a:tc>
                <a:extLst>
                  <a:ext uri="{0D108BD9-81ED-4DB2-BD59-A6C34878D82A}">
                    <a16:rowId xmlns:a16="http://schemas.microsoft.com/office/drawing/2014/main" val="10010"/>
                  </a:ext>
                </a:extLst>
              </a:tr>
              <a:tr h="303129">
                <a:tc>
                  <a:txBody>
                    <a:bodyPr/>
                    <a:lstStyle/>
                    <a:p>
                      <a:r>
                        <a:rPr lang="es-ES" sz="1500" dirty="0">
                          <a:solidFill>
                            <a:schemeClr val="accent1">
                              <a:lumMod val="75000"/>
                            </a:schemeClr>
                          </a:solidFill>
                        </a:rPr>
                        <a:t>ADELA GARCÍA DE LA PAZ</a:t>
                      </a:r>
                      <a:endParaRPr lang="es-MX" sz="1500" dirty="0">
                        <a:solidFill>
                          <a:schemeClr val="accent1">
                            <a:lumMod val="75000"/>
                          </a:schemeClr>
                        </a:solidFill>
                      </a:endParaRPr>
                    </a:p>
                  </a:txBody>
                  <a:tcPr/>
                </a:tc>
                <a:tc>
                  <a:txBody>
                    <a:bodyPr/>
                    <a:lstStyle/>
                    <a:p>
                      <a:r>
                        <a:rPr lang="es-ES" sz="1500" dirty="0">
                          <a:solidFill>
                            <a:schemeClr val="accent1">
                              <a:lumMod val="75000"/>
                            </a:schemeClr>
                          </a:solidFill>
                        </a:rPr>
                        <a:t>REGIDORA</a:t>
                      </a:r>
                      <a:endParaRPr lang="es-MX" sz="1500" dirty="0">
                        <a:solidFill>
                          <a:schemeClr val="accent1">
                            <a:lumMod val="75000"/>
                          </a:schemeClr>
                        </a:solidFill>
                      </a:endParaRPr>
                    </a:p>
                  </a:txBody>
                  <a:tcPr/>
                </a:tc>
                <a:extLst>
                  <a:ext uri="{0D108BD9-81ED-4DB2-BD59-A6C34878D82A}">
                    <a16:rowId xmlns:a16="http://schemas.microsoft.com/office/drawing/2014/main" val="10011"/>
                  </a:ext>
                </a:extLst>
              </a:tr>
              <a:tr h="271121">
                <a:tc>
                  <a:txBody>
                    <a:bodyPr/>
                    <a:lstStyle/>
                    <a:p>
                      <a:r>
                        <a:rPr lang="es-ES" sz="1500" dirty="0">
                          <a:solidFill>
                            <a:schemeClr val="accent1">
                              <a:lumMod val="75000"/>
                            </a:schemeClr>
                          </a:solidFill>
                        </a:rPr>
                        <a:t>RICARDO MÁRQUEZ RIVAS</a:t>
                      </a:r>
                      <a:endParaRPr lang="es-MX" sz="1500" dirty="0">
                        <a:solidFill>
                          <a:schemeClr val="accent1">
                            <a:lumMod val="75000"/>
                          </a:schemeClr>
                        </a:solidFill>
                      </a:endParaRPr>
                    </a:p>
                  </a:txBody>
                  <a:tcPr/>
                </a:tc>
                <a:tc>
                  <a:txBody>
                    <a:bodyPr/>
                    <a:lstStyle/>
                    <a:p>
                      <a:r>
                        <a:rPr lang="es-ES" sz="1500" dirty="0">
                          <a:solidFill>
                            <a:schemeClr val="accent1">
                              <a:lumMod val="75000"/>
                            </a:schemeClr>
                          </a:solidFill>
                        </a:rPr>
                        <a:t>REGIDOR</a:t>
                      </a:r>
                      <a:endParaRPr lang="es-MX" sz="1500" dirty="0">
                        <a:solidFill>
                          <a:schemeClr val="accent1">
                            <a:lumMod val="75000"/>
                          </a:schemeClr>
                        </a:solidFill>
                      </a:endParaRPr>
                    </a:p>
                  </a:txBody>
                  <a:tcPr/>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21692902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sz="half" idx="2"/>
          </p:nvPr>
        </p:nvSpPr>
        <p:spPr/>
        <p:txBody>
          <a:bodyPr/>
          <a:lstStyle/>
          <a:p>
            <a:r>
              <a:rPr lang="es-ES" dirty="0"/>
              <a:t>REGIDOR ALEJANDRO ALCÁZAR CHÁVEZ </a:t>
            </a:r>
            <a:endParaRPr lang="es-MX" dirty="0"/>
          </a:p>
        </p:txBody>
      </p:sp>
      <p:sp>
        <p:nvSpPr>
          <p:cNvPr id="4" name="3 Título"/>
          <p:cNvSpPr>
            <a:spLocks noGrp="1"/>
          </p:cNvSpPr>
          <p:nvPr>
            <p:ph type="title"/>
          </p:nvPr>
        </p:nvSpPr>
        <p:spPr/>
        <p:txBody>
          <a:bodyPr>
            <a:normAutofit/>
          </a:bodyPr>
          <a:lstStyle/>
          <a:p>
            <a:r>
              <a:rPr lang="es-ES" sz="1600" b="1" dirty="0"/>
              <a:t>INTEGRANTES DEL AYUNTAMIENTO DE TLAJOMULCO DE ZÚÑIGA, JALISCO   2021-2024</a:t>
            </a:r>
            <a:endParaRPr lang="es-MX" sz="1600" b="1" dirty="0"/>
          </a:p>
        </p:txBody>
      </p:sp>
      <p:graphicFrame>
        <p:nvGraphicFramePr>
          <p:cNvPr id="5" name="4 Tabla"/>
          <p:cNvGraphicFramePr>
            <a:graphicFrameLocks noGrp="1"/>
          </p:cNvGraphicFramePr>
          <p:nvPr>
            <p:extLst>
              <p:ext uri="{D42A27DB-BD31-4B8C-83A1-F6EECF244321}">
                <p14:modId xmlns:p14="http://schemas.microsoft.com/office/powerpoint/2010/main" val="2444950010"/>
              </p:ext>
            </p:extLst>
          </p:nvPr>
        </p:nvGraphicFramePr>
        <p:xfrm>
          <a:off x="548680" y="323528"/>
          <a:ext cx="5760640" cy="5992572"/>
        </p:xfrm>
        <a:graphic>
          <a:graphicData uri="http://schemas.openxmlformats.org/drawingml/2006/table">
            <a:tbl>
              <a:tblPr firstRow="1" bandRow="1">
                <a:tableStyleId>{5C22544A-7EE6-4342-B048-85BDC9FD1C3A}</a:tableStyleId>
              </a:tblPr>
              <a:tblGrid>
                <a:gridCol w="2880320">
                  <a:extLst>
                    <a:ext uri="{9D8B030D-6E8A-4147-A177-3AD203B41FA5}">
                      <a16:colId xmlns:a16="http://schemas.microsoft.com/office/drawing/2014/main" val="20000"/>
                    </a:ext>
                  </a:extLst>
                </a:gridCol>
                <a:gridCol w="2880320">
                  <a:extLst>
                    <a:ext uri="{9D8B030D-6E8A-4147-A177-3AD203B41FA5}">
                      <a16:colId xmlns:a16="http://schemas.microsoft.com/office/drawing/2014/main" val="20001"/>
                    </a:ext>
                  </a:extLst>
                </a:gridCol>
              </a:tblGrid>
              <a:tr h="349854">
                <a:tc>
                  <a:txBody>
                    <a:bodyPr/>
                    <a:lstStyle/>
                    <a:p>
                      <a:r>
                        <a:rPr lang="es-ES" dirty="0">
                          <a:solidFill>
                            <a:schemeClr val="bg1"/>
                          </a:solidFill>
                        </a:rPr>
                        <a:t>NOMBRE</a:t>
                      </a:r>
                      <a:endParaRPr lang="es-MX" dirty="0">
                        <a:solidFill>
                          <a:schemeClr val="bg1"/>
                        </a:solidFill>
                      </a:endParaRPr>
                    </a:p>
                  </a:txBody>
                  <a:tcPr/>
                </a:tc>
                <a:tc>
                  <a:txBody>
                    <a:bodyPr/>
                    <a:lstStyle/>
                    <a:p>
                      <a:r>
                        <a:rPr lang="es-ES" dirty="0">
                          <a:solidFill>
                            <a:schemeClr val="bg1"/>
                          </a:solidFill>
                        </a:rPr>
                        <a:t>CARGO</a:t>
                      </a:r>
                      <a:endParaRPr lang="es-MX" dirty="0">
                        <a:solidFill>
                          <a:schemeClr val="bg1"/>
                        </a:solidFill>
                      </a:endParaRPr>
                    </a:p>
                  </a:txBody>
                  <a:tcPr/>
                </a:tc>
                <a:extLst>
                  <a:ext uri="{0D108BD9-81ED-4DB2-BD59-A6C34878D82A}">
                    <a16:rowId xmlns:a16="http://schemas.microsoft.com/office/drawing/2014/main" val="10000"/>
                  </a:ext>
                </a:extLst>
              </a:tr>
              <a:tr h="495626">
                <a:tc>
                  <a:txBody>
                    <a:bodyPr/>
                    <a:lstStyle/>
                    <a:p>
                      <a:r>
                        <a:rPr lang="es-ES" sz="1300" dirty="0">
                          <a:solidFill>
                            <a:schemeClr val="accent1">
                              <a:lumMod val="75000"/>
                            </a:schemeClr>
                          </a:solidFill>
                        </a:rPr>
                        <a:t>SAGRARIO</a:t>
                      </a:r>
                      <a:r>
                        <a:rPr lang="es-ES" sz="1300" baseline="0" dirty="0">
                          <a:solidFill>
                            <a:schemeClr val="accent1">
                              <a:lumMod val="75000"/>
                            </a:schemeClr>
                          </a:solidFill>
                        </a:rPr>
                        <a:t> ELIZABETH GUZMÁN UREÑA</a:t>
                      </a:r>
                      <a:endParaRPr lang="es-MX" sz="1300" dirty="0">
                        <a:solidFill>
                          <a:schemeClr val="accent1">
                            <a:lumMod val="75000"/>
                          </a:schemeClr>
                        </a:solidFill>
                      </a:endParaRPr>
                    </a:p>
                  </a:txBody>
                  <a:tcPr/>
                </a:tc>
                <a:tc>
                  <a:txBody>
                    <a:bodyPr/>
                    <a:lstStyle/>
                    <a:p>
                      <a:r>
                        <a:rPr lang="es-ES" sz="1300" dirty="0">
                          <a:solidFill>
                            <a:schemeClr val="accent1">
                              <a:lumMod val="75000"/>
                            </a:schemeClr>
                          </a:solidFill>
                        </a:rPr>
                        <a:t>REGIDORA</a:t>
                      </a:r>
                      <a:endParaRPr lang="es-MX" sz="1300" dirty="0">
                        <a:solidFill>
                          <a:schemeClr val="accent1">
                            <a:lumMod val="75000"/>
                          </a:schemeClr>
                        </a:solidFill>
                      </a:endParaRPr>
                    </a:p>
                  </a:txBody>
                  <a:tcPr/>
                </a:tc>
                <a:extLst>
                  <a:ext uri="{0D108BD9-81ED-4DB2-BD59-A6C34878D82A}">
                    <a16:rowId xmlns:a16="http://schemas.microsoft.com/office/drawing/2014/main" val="10001"/>
                  </a:ext>
                </a:extLst>
              </a:tr>
              <a:tr h="495626">
                <a:tc>
                  <a:txBody>
                    <a:bodyPr/>
                    <a:lstStyle/>
                    <a:p>
                      <a:r>
                        <a:rPr lang="es-ES" sz="1300" dirty="0">
                          <a:solidFill>
                            <a:schemeClr val="accent1">
                              <a:lumMod val="75000"/>
                            </a:schemeClr>
                          </a:solidFill>
                        </a:rPr>
                        <a:t>ANA MÁYELA</a:t>
                      </a:r>
                      <a:r>
                        <a:rPr lang="es-ES" sz="1300" baseline="0" dirty="0">
                          <a:solidFill>
                            <a:schemeClr val="accent1">
                              <a:lumMod val="75000"/>
                            </a:schemeClr>
                          </a:solidFill>
                        </a:rPr>
                        <a:t> RODRÍGUEZ SORIA</a:t>
                      </a:r>
                      <a:endParaRPr lang="es-MX" sz="1300" dirty="0">
                        <a:solidFill>
                          <a:schemeClr val="accent1">
                            <a:lumMod val="75000"/>
                          </a:schemeClr>
                        </a:solidFill>
                      </a:endParaRPr>
                    </a:p>
                  </a:txBody>
                  <a:tcPr/>
                </a:tc>
                <a:tc>
                  <a:txBody>
                    <a:bodyPr/>
                    <a:lstStyle/>
                    <a:p>
                      <a:r>
                        <a:rPr lang="es-ES" sz="1300" dirty="0">
                          <a:solidFill>
                            <a:schemeClr val="accent1">
                              <a:lumMod val="75000"/>
                            </a:schemeClr>
                          </a:solidFill>
                        </a:rPr>
                        <a:t>REGIDORA</a:t>
                      </a:r>
                      <a:endParaRPr lang="es-MX" sz="1300" dirty="0">
                        <a:solidFill>
                          <a:schemeClr val="accent1">
                            <a:lumMod val="75000"/>
                          </a:schemeClr>
                        </a:solidFill>
                      </a:endParaRPr>
                    </a:p>
                  </a:txBody>
                  <a:tcPr/>
                </a:tc>
                <a:extLst>
                  <a:ext uri="{0D108BD9-81ED-4DB2-BD59-A6C34878D82A}">
                    <a16:rowId xmlns:a16="http://schemas.microsoft.com/office/drawing/2014/main" val="10002"/>
                  </a:ext>
                </a:extLst>
              </a:tr>
              <a:tr h="49562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300" dirty="0">
                          <a:solidFill>
                            <a:schemeClr val="accent1">
                              <a:lumMod val="75000"/>
                            </a:schemeClr>
                          </a:solidFill>
                        </a:rPr>
                        <a:t>JUAN CARLOS BUSTAMANTE</a:t>
                      </a:r>
                      <a:r>
                        <a:rPr lang="es-ES" sz="1300" baseline="0" dirty="0">
                          <a:solidFill>
                            <a:schemeClr val="accent1">
                              <a:lumMod val="75000"/>
                            </a:schemeClr>
                          </a:solidFill>
                        </a:rPr>
                        <a:t> BARRAGÁN</a:t>
                      </a:r>
                      <a:endParaRPr lang="es-MX" sz="1300" dirty="0">
                        <a:solidFill>
                          <a:schemeClr val="accent1">
                            <a:lumMod val="75000"/>
                          </a:schemeClr>
                        </a:solidFill>
                      </a:endParaRPr>
                    </a:p>
                  </a:txBody>
                  <a:tcPr/>
                </a:tc>
                <a:tc>
                  <a:txBody>
                    <a:bodyPr/>
                    <a:lstStyle/>
                    <a:p>
                      <a:r>
                        <a:rPr lang="es-ES" sz="1300" dirty="0">
                          <a:solidFill>
                            <a:schemeClr val="accent1">
                              <a:lumMod val="75000"/>
                            </a:schemeClr>
                          </a:solidFill>
                        </a:rPr>
                        <a:t>REGIDOR</a:t>
                      </a:r>
                      <a:endParaRPr lang="es-MX" sz="1300" dirty="0">
                        <a:solidFill>
                          <a:schemeClr val="accent1">
                            <a:lumMod val="75000"/>
                          </a:schemeClr>
                        </a:solidFill>
                      </a:endParaRPr>
                    </a:p>
                  </a:txBody>
                  <a:tcPr/>
                </a:tc>
                <a:extLst>
                  <a:ext uri="{0D108BD9-81ED-4DB2-BD59-A6C34878D82A}">
                    <a16:rowId xmlns:a16="http://schemas.microsoft.com/office/drawing/2014/main" val="10003"/>
                  </a:ext>
                </a:extLst>
              </a:tr>
              <a:tr h="306122">
                <a:tc>
                  <a:txBody>
                    <a:bodyPr/>
                    <a:lstStyle/>
                    <a:p>
                      <a:r>
                        <a:rPr lang="es-ES" sz="1300" dirty="0">
                          <a:solidFill>
                            <a:schemeClr val="accent1">
                              <a:lumMod val="75000"/>
                            </a:schemeClr>
                          </a:solidFill>
                        </a:rPr>
                        <a:t>MARCELA MICHEL LÓPEZ</a:t>
                      </a:r>
                      <a:endParaRPr lang="es-MX" sz="1300" dirty="0">
                        <a:solidFill>
                          <a:schemeClr val="accent1">
                            <a:lumMod val="75000"/>
                          </a:schemeClr>
                        </a:solidFill>
                      </a:endParaRPr>
                    </a:p>
                  </a:txBody>
                  <a:tcPr/>
                </a:tc>
                <a:tc>
                  <a:txBody>
                    <a:bodyPr/>
                    <a:lstStyle/>
                    <a:p>
                      <a:r>
                        <a:rPr lang="es-ES" sz="1300" dirty="0">
                          <a:solidFill>
                            <a:schemeClr val="accent1">
                              <a:lumMod val="75000"/>
                            </a:schemeClr>
                          </a:solidFill>
                        </a:rPr>
                        <a:t>REGIDORA</a:t>
                      </a:r>
                      <a:endParaRPr lang="es-MX" sz="1300" dirty="0">
                        <a:solidFill>
                          <a:schemeClr val="accent1">
                            <a:lumMod val="75000"/>
                          </a:schemeClr>
                        </a:solidFill>
                      </a:endParaRPr>
                    </a:p>
                  </a:txBody>
                  <a:tcPr/>
                </a:tc>
                <a:extLst>
                  <a:ext uri="{0D108BD9-81ED-4DB2-BD59-A6C34878D82A}">
                    <a16:rowId xmlns:a16="http://schemas.microsoft.com/office/drawing/2014/main" val="10004"/>
                  </a:ext>
                </a:extLst>
              </a:tr>
              <a:tr h="495626">
                <a:tc>
                  <a:txBody>
                    <a:bodyPr/>
                    <a:lstStyle/>
                    <a:p>
                      <a:r>
                        <a:rPr lang="es-ES" sz="1300" dirty="0">
                          <a:solidFill>
                            <a:schemeClr val="accent1">
                              <a:lumMod val="75000"/>
                            </a:schemeClr>
                          </a:solidFill>
                        </a:rPr>
                        <a:t>SARA ALEJANDRA ESTRADA GALÁN</a:t>
                      </a:r>
                      <a:endParaRPr lang="es-MX" sz="1300" dirty="0">
                        <a:solidFill>
                          <a:schemeClr val="accent1">
                            <a:lumMod val="75000"/>
                          </a:schemeClr>
                        </a:solidFill>
                      </a:endParaRPr>
                    </a:p>
                  </a:txBody>
                  <a:tcPr/>
                </a:tc>
                <a:tc>
                  <a:txBody>
                    <a:bodyPr/>
                    <a:lstStyle/>
                    <a:p>
                      <a:r>
                        <a:rPr lang="es-ES" sz="1300" dirty="0">
                          <a:solidFill>
                            <a:schemeClr val="accent1">
                              <a:lumMod val="75000"/>
                            </a:schemeClr>
                          </a:solidFill>
                        </a:rPr>
                        <a:t>REGIDORA</a:t>
                      </a:r>
                      <a:endParaRPr lang="es-MX" sz="1300" dirty="0">
                        <a:solidFill>
                          <a:schemeClr val="accent1">
                            <a:lumMod val="75000"/>
                          </a:schemeClr>
                        </a:solidFill>
                      </a:endParaRPr>
                    </a:p>
                  </a:txBody>
                  <a:tcPr/>
                </a:tc>
                <a:extLst>
                  <a:ext uri="{0D108BD9-81ED-4DB2-BD59-A6C34878D82A}">
                    <a16:rowId xmlns:a16="http://schemas.microsoft.com/office/drawing/2014/main" val="10005"/>
                  </a:ext>
                </a:extLst>
              </a:tr>
              <a:tr h="495626">
                <a:tc>
                  <a:txBody>
                    <a:bodyPr/>
                    <a:lstStyle/>
                    <a:p>
                      <a:r>
                        <a:rPr lang="es-ES" sz="1300" dirty="0" err="1">
                          <a:solidFill>
                            <a:schemeClr val="accent1">
                              <a:lumMod val="75000"/>
                            </a:schemeClr>
                          </a:solidFill>
                        </a:rPr>
                        <a:t>ADIN</a:t>
                      </a:r>
                      <a:r>
                        <a:rPr lang="es-ES" sz="1300" dirty="0">
                          <a:solidFill>
                            <a:schemeClr val="accent1">
                              <a:lumMod val="75000"/>
                            </a:schemeClr>
                          </a:solidFill>
                        </a:rPr>
                        <a:t> </a:t>
                      </a:r>
                      <a:r>
                        <a:rPr lang="es-ES" sz="1300" dirty="0" err="1">
                          <a:solidFill>
                            <a:schemeClr val="accent1">
                              <a:lumMod val="75000"/>
                            </a:schemeClr>
                          </a:solidFill>
                        </a:rPr>
                        <a:t>AVSHAI</a:t>
                      </a:r>
                      <a:r>
                        <a:rPr lang="es-ES" sz="1300" dirty="0">
                          <a:solidFill>
                            <a:schemeClr val="accent1">
                              <a:lumMod val="75000"/>
                            </a:schemeClr>
                          </a:solidFill>
                        </a:rPr>
                        <a:t> MENCHACA SIERRA</a:t>
                      </a:r>
                      <a:endParaRPr lang="es-MX" sz="1300" dirty="0">
                        <a:solidFill>
                          <a:schemeClr val="accent1">
                            <a:lumMod val="75000"/>
                          </a:schemeClr>
                        </a:solidFill>
                      </a:endParaRPr>
                    </a:p>
                  </a:txBody>
                  <a:tcPr/>
                </a:tc>
                <a:tc>
                  <a:txBody>
                    <a:bodyPr/>
                    <a:lstStyle/>
                    <a:p>
                      <a:r>
                        <a:rPr lang="es-ES" sz="1300" dirty="0">
                          <a:solidFill>
                            <a:schemeClr val="accent1">
                              <a:lumMod val="75000"/>
                            </a:schemeClr>
                          </a:solidFill>
                        </a:rPr>
                        <a:t>REGIDOR</a:t>
                      </a:r>
                      <a:endParaRPr lang="es-MX" sz="1300" dirty="0">
                        <a:solidFill>
                          <a:schemeClr val="accent1">
                            <a:lumMod val="75000"/>
                          </a:schemeClr>
                        </a:solidFill>
                      </a:endParaRPr>
                    </a:p>
                  </a:txBody>
                  <a:tcPr/>
                </a:tc>
                <a:extLst>
                  <a:ext uri="{0D108BD9-81ED-4DB2-BD59-A6C34878D82A}">
                    <a16:rowId xmlns:a16="http://schemas.microsoft.com/office/drawing/2014/main" val="10006"/>
                  </a:ext>
                </a:extLst>
              </a:tr>
              <a:tr h="495626">
                <a:tc>
                  <a:txBody>
                    <a:bodyPr/>
                    <a:lstStyle/>
                    <a:p>
                      <a:r>
                        <a:rPr lang="es-ES" sz="1300" dirty="0">
                          <a:solidFill>
                            <a:schemeClr val="accent1">
                              <a:lumMod val="75000"/>
                            </a:schemeClr>
                          </a:solidFill>
                        </a:rPr>
                        <a:t>MARÍA DE LOURDES BARRERA</a:t>
                      </a:r>
                      <a:r>
                        <a:rPr lang="es-ES" sz="1300" baseline="0" dirty="0">
                          <a:solidFill>
                            <a:schemeClr val="accent1">
                              <a:lumMod val="75000"/>
                            </a:schemeClr>
                          </a:solidFill>
                        </a:rPr>
                        <a:t> RAZO</a:t>
                      </a:r>
                      <a:endParaRPr lang="es-MX" sz="1300" dirty="0">
                        <a:solidFill>
                          <a:schemeClr val="accent1">
                            <a:lumMod val="75000"/>
                          </a:schemeClr>
                        </a:solidFill>
                      </a:endParaRPr>
                    </a:p>
                  </a:txBody>
                  <a:tcPr/>
                </a:tc>
                <a:tc>
                  <a:txBody>
                    <a:bodyPr/>
                    <a:lstStyle/>
                    <a:p>
                      <a:r>
                        <a:rPr lang="es-ES" sz="1300" dirty="0">
                          <a:solidFill>
                            <a:schemeClr val="accent1">
                              <a:lumMod val="75000"/>
                            </a:schemeClr>
                          </a:solidFill>
                        </a:rPr>
                        <a:t>REGIDORA</a:t>
                      </a:r>
                      <a:endParaRPr lang="es-MX" sz="1300" dirty="0">
                        <a:solidFill>
                          <a:schemeClr val="accent1">
                            <a:lumMod val="75000"/>
                          </a:schemeClr>
                        </a:solidFill>
                      </a:endParaRPr>
                    </a:p>
                  </a:txBody>
                  <a:tcPr/>
                </a:tc>
                <a:extLst>
                  <a:ext uri="{0D108BD9-81ED-4DB2-BD59-A6C34878D82A}">
                    <a16:rowId xmlns:a16="http://schemas.microsoft.com/office/drawing/2014/main" val="10007"/>
                  </a:ext>
                </a:extLst>
              </a:tr>
              <a:tr h="306122">
                <a:tc>
                  <a:txBody>
                    <a:bodyPr/>
                    <a:lstStyle/>
                    <a:p>
                      <a:r>
                        <a:rPr lang="es-ES" sz="1300" dirty="0">
                          <a:solidFill>
                            <a:schemeClr val="accent1">
                              <a:lumMod val="75000"/>
                            </a:schemeClr>
                          </a:solidFill>
                        </a:rPr>
                        <a:t>SILVIA RUIZ OLIVA</a:t>
                      </a:r>
                      <a:endParaRPr lang="es-MX" sz="1300" dirty="0">
                        <a:solidFill>
                          <a:schemeClr val="accent1">
                            <a:lumMod val="75000"/>
                          </a:schemeClr>
                        </a:solidFill>
                      </a:endParaRPr>
                    </a:p>
                  </a:txBody>
                  <a:tcPr/>
                </a:tc>
                <a:tc>
                  <a:txBody>
                    <a:bodyPr/>
                    <a:lstStyle/>
                    <a:p>
                      <a:r>
                        <a:rPr lang="es-ES" sz="1300" dirty="0">
                          <a:solidFill>
                            <a:schemeClr val="accent1">
                              <a:lumMod val="75000"/>
                            </a:schemeClr>
                          </a:solidFill>
                        </a:rPr>
                        <a:t>REGIDORA</a:t>
                      </a:r>
                      <a:endParaRPr lang="es-MX" sz="1300" dirty="0">
                        <a:solidFill>
                          <a:schemeClr val="accent1">
                            <a:lumMod val="75000"/>
                          </a:schemeClr>
                        </a:solidFill>
                      </a:endParaRPr>
                    </a:p>
                  </a:txBody>
                  <a:tcPr/>
                </a:tc>
                <a:extLst>
                  <a:ext uri="{0D108BD9-81ED-4DB2-BD59-A6C34878D82A}">
                    <a16:rowId xmlns:a16="http://schemas.microsoft.com/office/drawing/2014/main" val="10008"/>
                  </a:ext>
                </a:extLst>
              </a:tr>
              <a:tr h="524780">
                <a:tc>
                  <a:txBody>
                    <a:bodyPr/>
                    <a:lstStyle/>
                    <a:p>
                      <a:r>
                        <a:rPr lang="es-ES" sz="1300" dirty="0">
                          <a:solidFill>
                            <a:schemeClr val="accent1">
                              <a:lumMod val="75000"/>
                            </a:schemeClr>
                          </a:solidFill>
                        </a:rPr>
                        <a:t>MARÍA ELENA</a:t>
                      </a:r>
                      <a:r>
                        <a:rPr lang="es-ES" sz="1300" baseline="0" dirty="0">
                          <a:solidFill>
                            <a:schemeClr val="accent1">
                              <a:lumMod val="75000"/>
                            </a:schemeClr>
                          </a:solidFill>
                        </a:rPr>
                        <a:t> RIVERA ESTRADA</a:t>
                      </a:r>
                      <a:endParaRPr lang="es-MX" sz="1300" dirty="0">
                        <a:solidFill>
                          <a:schemeClr val="accent1">
                            <a:lumMod val="75000"/>
                          </a:schemeClr>
                        </a:solidFill>
                      </a:endParaRPr>
                    </a:p>
                  </a:txBody>
                  <a:tcPr/>
                </a:tc>
                <a:tc>
                  <a:txBody>
                    <a:bodyPr/>
                    <a:lstStyle/>
                    <a:p>
                      <a:r>
                        <a:rPr lang="es-ES" sz="1300" dirty="0">
                          <a:solidFill>
                            <a:schemeClr val="accent1">
                              <a:lumMod val="75000"/>
                            </a:schemeClr>
                          </a:solidFill>
                        </a:rPr>
                        <a:t>REGIDORA</a:t>
                      </a:r>
                      <a:endParaRPr lang="es-MX" sz="1300" dirty="0">
                        <a:solidFill>
                          <a:schemeClr val="accent1">
                            <a:lumMod val="75000"/>
                          </a:schemeClr>
                        </a:solidFill>
                      </a:endParaRPr>
                    </a:p>
                  </a:txBody>
                  <a:tcPr/>
                </a:tc>
                <a:extLst>
                  <a:ext uri="{0D108BD9-81ED-4DB2-BD59-A6C34878D82A}">
                    <a16:rowId xmlns:a16="http://schemas.microsoft.com/office/drawing/2014/main" val="10009"/>
                  </a:ext>
                </a:extLst>
              </a:tr>
              <a:tr h="524780">
                <a:tc>
                  <a:txBody>
                    <a:bodyPr/>
                    <a:lstStyle/>
                    <a:p>
                      <a:r>
                        <a:rPr lang="es-ES" sz="1300" dirty="0">
                          <a:solidFill>
                            <a:schemeClr val="accent1">
                              <a:lumMod val="75000"/>
                            </a:schemeClr>
                          </a:solidFill>
                        </a:rPr>
                        <a:t>EDGAR RUBÉN </a:t>
                      </a:r>
                      <a:r>
                        <a:rPr lang="es-ES" sz="1300" dirty="0" err="1">
                          <a:solidFill>
                            <a:schemeClr val="accent1">
                              <a:lumMod val="75000"/>
                            </a:schemeClr>
                          </a:solidFill>
                        </a:rPr>
                        <a:t>TRIPP</a:t>
                      </a:r>
                      <a:r>
                        <a:rPr lang="es-ES" sz="1300" dirty="0">
                          <a:solidFill>
                            <a:schemeClr val="accent1">
                              <a:lumMod val="75000"/>
                            </a:schemeClr>
                          </a:solidFill>
                        </a:rPr>
                        <a:t> HERNÁNDEZ</a:t>
                      </a:r>
                      <a:endParaRPr lang="es-MX" sz="1300" dirty="0">
                        <a:solidFill>
                          <a:schemeClr val="accent1">
                            <a:lumMod val="75000"/>
                          </a:schemeClr>
                        </a:solidFill>
                      </a:endParaRPr>
                    </a:p>
                  </a:txBody>
                  <a:tcPr/>
                </a:tc>
                <a:tc>
                  <a:txBody>
                    <a:bodyPr/>
                    <a:lstStyle/>
                    <a:p>
                      <a:r>
                        <a:rPr lang="es-ES" sz="1300" dirty="0">
                          <a:solidFill>
                            <a:schemeClr val="accent1">
                              <a:lumMod val="75000"/>
                            </a:schemeClr>
                          </a:solidFill>
                        </a:rPr>
                        <a:t>REGIDOR</a:t>
                      </a:r>
                      <a:endParaRPr lang="es-MX" sz="1300" dirty="0">
                        <a:solidFill>
                          <a:schemeClr val="accent1">
                            <a:lumMod val="75000"/>
                          </a:schemeClr>
                        </a:solidFill>
                      </a:endParaRPr>
                    </a:p>
                  </a:txBody>
                  <a:tcPr/>
                </a:tc>
                <a:extLst>
                  <a:ext uri="{0D108BD9-81ED-4DB2-BD59-A6C34878D82A}">
                    <a16:rowId xmlns:a16="http://schemas.microsoft.com/office/drawing/2014/main" val="10010"/>
                  </a:ext>
                </a:extLst>
              </a:tr>
              <a:tr h="495626">
                <a:tc>
                  <a:txBody>
                    <a:bodyPr/>
                    <a:lstStyle/>
                    <a:p>
                      <a:r>
                        <a:rPr lang="es-ES" sz="1300" dirty="0">
                          <a:solidFill>
                            <a:schemeClr val="accent1">
                              <a:lumMod val="75000"/>
                            </a:schemeClr>
                          </a:solidFill>
                        </a:rPr>
                        <a:t>LIC. OMAR ENRIQUE CERVANTES RIVERA</a:t>
                      </a:r>
                      <a:endParaRPr lang="es-MX" sz="1300" dirty="0">
                        <a:solidFill>
                          <a:schemeClr val="accent1">
                            <a:lumMod val="75000"/>
                          </a:schemeClr>
                        </a:solidFill>
                      </a:endParaRPr>
                    </a:p>
                  </a:txBody>
                  <a:tcPr/>
                </a:tc>
                <a:tc>
                  <a:txBody>
                    <a:bodyPr/>
                    <a:lstStyle/>
                    <a:p>
                      <a:r>
                        <a:rPr lang="es-ES" sz="1300" dirty="0">
                          <a:solidFill>
                            <a:schemeClr val="accent1">
                              <a:lumMod val="75000"/>
                            </a:schemeClr>
                          </a:solidFill>
                        </a:rPr>
                        <a:t>SECRETARIO GENERAL</a:t>
                      </a:r>
                      <a:endParaRPr lang="es-MX" sz="1300" dirty="0">
                        <a:solidFill>
                          <a:schemeClr val="accent1">
                            <a:lumMod val="75000"/>
                          </a:schemeClr>
                        </a:solidFill>
                      </a:endParaRPr>
                    </a:p>
                  </a:txBody>
                  <a:tcPr/>
                </a:tc>
                <a:extLst>
                  <a:ext uri="{0D108BD9-81ED-4DB2-BD59-A6C34878D82A}">
                    <a16:rowId xmlns:a16="http://schemas.microsoft.com/office/drawing/2014/main" val="10011"/>
                  </a:ext>
                </a:extLst>
              </a:tr>
              <a:tr h="495626">
                <a:tc>
                  <a:txBody>
                    <a:bodyPr/>
                    <a:lstStyle/>
                    <a:p>
                      <a:r>
                        <a:rPr lang="es-ES" sz="1300" dirty="0">
                          <a:solidFill>
                            <a:schemeClr val="accent1">
                              <a:lumMod val="75000"/>
                            </a:schemeClr>
                          </a:solidFill>
                        </a:rPr>
                        <a:t>LIC. JOSÉ</a:t>
                      </a:r>
                      <a:r>
                        <a:rPr lang="es-ES" sz="1300" baseline="0" dirty="0">
                          <a:solidFill>
                            <a:schemeClr val="accent1">
                              <a:lumMod val="75000"/>
                            </a:schemeClr>
                          </a:solidFill>
                        </a:rPr>
                        <a:t> LUIS OCHOA GONZÁLEZ</a:t>
                      </a:r>
                      <a:endParaRPr lang="es-MX" sz="1300" dirty="0">
                        <a:solidFill>
                          <a:schemeClr val="accent1">
                            <a:lumMod val="75000"/>
                          </a:schemeClr>
                        </a:solidFill>
                      </a:endParaRPr>
                    </a:p>
                  </a:txBody>
                  <a:tcPr/>
                </a:tc>
                <a:tc>
                  <a:txBody>
                    <a:bodyPr/>
                    <a:lstStyle/>
                    <a:p>
                      <a:r>
                        <a:rPr lang="es-ES" sz="1300" dirty="0">
                          <a:solidFill>
                            <a:schemeClr val="accent1">
                              <a:lumMod val="75000"/>
                            </a:schemeClr>
                          </a:solidFill>
                        </a:rPr>
                        <a:t>NUEVO SECRETARIO</a:t>
                      </a:r>
                      <a:r>
                        <a:rPr lang="es-ES" sz="1300" baseline="0" dirty="0">
                          <a:solidFill>
                            <a:schemeClr val="accent1">
                              <a:lumMod val="75000"/>
                            </a:schemeClr>
                          </a:solidFill>
                        </a:rPr>
                        <a:t> GENERAL</a:t>
                      </a:r>
                      <a:endParaRPr lang="es-MX" sz="1300" dirty="0">
                        <a:solidFill>
                          <a:schemeClr val="accent1">
                            <a:lumMod val="75000"/>
                          </a:schemeClr>
                        </a:solidFill>
                      </a:endParaRPr>
                    </a:p>
                  </a:txBody>
                  <a:tcPr/>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10178654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sz="half" idx="2"/>
          </p:nvPr>
        </p:nvSpPr>
        <p:spPr/>
        <p:txBody>
          <a:bodyPr/>
          <a:lstStyle/>
          <a:p>
            <a:r>
              <a:rPr lang="es-ES" dirty="0"/>
              <a:t>REGIDOR ALEJANDRO ALCÁZAR CHÁVEZ </a:t>
            </a:r>
            <a:endParaRPr lang="es-MX" dirty="0"/>
          </a:p>
          <a:p>
            <a:endParaRPr lang="es-MX" dirty="0"/>
          </a:p>
        </p:txBody>
      </p:sp>
      <p:sp>
        <p:nvSpPr>
          <p:cNvPr id="4" name="3 Título"/>
          <p:cNvSpPr>
            <a:spLocks noGrp="1"/>
          </p:cNvSpPr>
          <p:nvPr>
            <p:ph type="title"/>
          </p:nvPr>
        </p:nvSpPr>
        <p:spPr/>
        <p:txBody>
          <a:bodyPr>
            <a:normAutofit/>
          </a:bodyPr>
          <a:lstStyle/>
          <a:p>
            <a:r>
              <a:rPr lang="es-ES" sz="1600" b="1" dirty="0"/>
              <a:t>INTEGRANTES DEL AYUNTAMIENTO DE TLAJOMULCO DE ZÚÑIGA, JALISCO  2021-2024</a:t>
            </a:r>
            <a:endParaRPr lang="es-MX" sz="1600" dirty="0"/>
          </a:p>
        </p:txBody>
      </p:sp>
      <p:graphicFrame>
        <p:nvGraphicFramePr>
          <p:cNvPr id="5" name="4 Tabla"/>
          <p:cNvGraphicFramePr>
            <a:graphicFrameLocks noGrp="1"/>
          </p:cNvGraphicFramePr>
          <p:nvPr>
            <p:extLst>
              <p:ext uri="{D42A27DB-BD31-4B8C-83A1-F6EECF244321}">
                <p14:modId xmlns:p14="http://schemas.microsoft.com/office/powerpoint/2010/main" val="1340933184"/>
              </p:ext>
            </p:extLst>
          </p:nvPr>
        </p:nvGraphicFramePr>
        <p:xfrm>
          <a:off x="548680" y="899592"/>
          <a:ext cx="5760640" cy="4998274"/>
        </p:xfrm>
        <a:graphic>
          <a:graphicData uri="http://schemas.openxmlformats.org/drawingml/2006/table">
            <a:tbl>
              <a:tblPr firstRow="1" bandRow="1">
                <a:tableStyleId>{5C22544A-7EE6-4342-B048-85BDC9FD1C3A}</a:tableStyleId>
              </a:tblPr>
              <a:tblGrid>
                <a:gridCol w="2880320">
                  <a:extLst>
                    <a:ext uri="{9D8B030D-6E8A-4147-A177-3AD203B41FA5}">
                      <a16:colId xmlns:a16="http://schemas.microsoft.com/office/drawing/2014/main" val="20000"/>
                    </a:ext>
                  </a:extLst>
                </a:gridCol>
                <a:gridCol w="2880320">
                  <a:extLst>
                    <a:ext uri="{9D8B030D-6E8A-4147-A177-3AD203B41FA5}">
                      <a16:colId xmlns:a16="http://schemas.microsoft.com/office/drawing/2014/main" val="20001"/>
                    </a:ext>
                  </a:extLst>
                </a:gridCol>
              </a:tblGrid>
              <a:tr h="386351">
                <a:tc>
                  <a:txBody>
                    <a:bodyPr/>
                    <a:lstStyle/>
                    <a:p>
                      <a:r>
                        <a:rPr lang="es-ES" sz="1600" dirty="0">
                          <a:solidFill>
                            <a:schemeClr val="bg1"/>
                          </a:solidFill>
                        </a:rPr>
                        <a:t>NOMBRE</a:t>
                      </a:r>
                      <a:endParaRPr lang="es-MX" sz="1600" dirty="0">
                        <a:solidFill>
                          <a:schemeClr val="bg1"/>
                        </a:solidFill>
                      </a:endParaRPr>
                    </a:p>
                  </a:txBody>
                  <a:tcPr/>
                </a:tc>
                <a:tc>
                  <a:txBody>
                    <a:bodyPr/>
                    <a:lstStyle/>
                    <a:p>
                      <a:r>
                        <a:rPr lang="es-ES" sz="1600" dirty="0">
                          <a:solidFill>
                            <a:schemeClr val="bg1"/>
                          </a:solidFill>
                        </a:rPr>
                        <a:t>CARGO</a:t>
                      </a:r>
                      <a:endParaRPr lang="es-MX" sz="1600" dirty="0">
                        <a:solidFill>
                          <a:schemeClr val="bg1"/>
                        </a:solidFill>
                      </a:endParaRPr>
                    </a:p>
                  </a:txBody>
                  <a:tcPr/>
                </a:tc>
                <a:extLst>
                  <a:ext uri="{0D108BD9-81ED-4DB2-BD59-A6C34878D82A}">
                    <a16:rowId xmlns:a16="http://schemas.microsoft.com/office/drawing/2014/main" val="10000"/>
                  </a:ext>
                </a:extLst>
              </a:tr>
              <a:tr h="557270">
                <a:tc>
                  <a:txBody>
                    <a:bodyPr/>
                    <a:lstStyle/>
                    <a:p>
                      <a:r>
                        <a:rPr lang="es-ES" sz="1600" dirty="0">
                          <a:solidFill>
                            <a:schemeClr val="accent1">
                              <a:lumMod val="75000"/>
                            </a:schemeClr>
                          </a:solidFill>
                        </a:rPr>
                        <a:t>ALEJANDRO ALCÁZAR CHÁVEZ</a:t>
                      </a:r>
                      <a:endParaRPr lang="es-MX" sz="1600" dirty="0">
                        <a:solidFill>
                          <a:schemeClr val="accent1">
                            <a:lumMod val="75000"/>
                          </a:schemeClr>
                        </a:solidFill>
                      </a:endParaRPr>
                    </a:p>
                  </a:txBody>
                  <a:tcPr/>
                </a:tc>
                <a:tc>
                  <a:txBody>
                    <a:bodyPr/>
                    <a:lstStyle/>
                    <a:p>
                      <a:r>
                        <a:rPr lang="es-ES" sz="1600" dirty="0">
                          <a:solidFill>
                            <a:schemeClr val="accent1">
                              <a:lumMod val="75000"/>
                            </a:schemeClr>
                          </a:solidFill>
                        </a:rPr>
                        <a:t>REGIDOR SUPLENTE</a:t>
                      </a:r>
                      <a:endParaRPr lang="es-MX" sz="1600" dirty="0">
                        <a:solidFill>
                          <a:schemeClr val="accent1">
                            <a:lumMod val="75000"/>
                          </a:schemeClr>
                        </a:solidFill>
                      </a:endParaRPr>
                    </a:p>
                  </a:txBody>
                  <a:tcPr/>
                </a:tc>
                <a:extLst>
                  <a:ext uri="{0D108BD9-81ED-4DB2-BD59-A6C34878D82A}">
                    <a16:rowId xmlns:a16="http://schemas.microsoft.com/office/drawing/2014/main" val="10001"/>
                  </a:ext>
                </a:extLst>
              </a:tr>
              <a:tr h="386351">
                <a:tc>
                  <a:txBody>
                    <a:bodyPr/>
                    <a:lstStyle/>
                    <a:p>
                      <a:r>
                        <a:rPr lang="es-ES" sz="1600" dirty="0">
                          <a:solidFill>
                            <a:schemeClr val="accent1">
                              <a:lumMod val="75000"/>
                            </a:schemeClr>
                          </a:solidFill>
                        </a:rPr>
                        <a:t>MARÍA</a:t>
                      </a:r>
                      <a:r>
                        <a:rPr lang="es-ES" sz="1600" baseline="0" dirty="0">
                          <a:solidFill>
                            <a:schemeClr val="accent1">
                              <a:lumMod val="75000"/>
                            </a:schemeClr>
                          </a:solidFill>
                        </a:rPr>
                        <a:t> </a:t>
                      </a:r>
                      <a:r>
                        <a:rPr lang="es-ES" sz="1600" baseline="0" dirty="0" err="1">
                          <a:solidFill>
                            <a:schemeClr val="accent1">
                              <a:lumMod val="75000"/>
                            </a:schemeClr>
                          </a:solidFill>
                        </a:rPr>
                        <a:t>VELIA</a:t>
                      </a:r>
                      <a:r>
                        <a:rPr lang="es-ES" sz="1600" baseline="0" dirty="0">
                          <a:solidFill>
                            <a:schemeClr val="accent1">
                              <a:lumMod val="75000"/>
                            </a:schemeClr>
                          </a:solidFill>
                        </a:rPr>
                        <a:t> REYES LÓPEZ</a:t>
                      </a:r>
                      <a:endParaRPr lang="es-MX" sz="1600" dirty="0">
                        <a:solidFill>
                          <a:schemeClr val="accent1">
                            <a:lumMod val="75000"/>
                          </a:schemeClr>
                        </a:solidFill>
                      </a:endParaRPr>
                    </a:p>
                  </a:txBody>
                  <a:tcPr/>
                </a:tc>
                <a:tc>
                  <a:txBody>
                    <a:bodyPr/>
                    <a:lstStyle/>
                    <a:p>
                      <a:r>
                        <a:rPr lang="es-ES" sz="1600" dirty="0">
                          <a:solidFill>
                            <a:schemeClr val="accent1">
                              <a:lumMod val="75000"/>
                            </a:schemeClr>
                          </a:solidFill>
                        </a:rPr>
                        <a:t>REGIDORA SUPLENTE</a:t>
                      </a:r>
                      <a:endParaRPr lang="es-MX" sz="1600" dirty="0">
                        <a:solidFill>
                          <a:schemeClr val="accent1">
                            <a:lumMod val="75000"/>
                          </a:schemeClr>
                        </a:solidFill>
                      </a:endParaRPr>
                    </a:p>
                  </a:txBody>
                  <a:tcPr/>
                </a:tc>
                <a:extLst>
                  <a:ext uri="{0D108BD9-81ED-4DB2-BD59-A6C34878D82A}">
                    <a16:rowId xmlns:a16="http://schemas.microsoft.com/office/drawing/2014/main" val="10002"/>
                  </a:ext>
                </a:extLst>
              </a:tr>
              <a:tr h="557270">
                <a:tc>
                  <a:txBody>
                    <a:bodyPr/>
                    <a:lstStyle/>
                    <a:p>
                      <a:r>
                        <a:rPr lang="es-ES" sz="1600" dirty="0" err="1">
                          <a:solidFill>
                            <a:schemeClr val="accent1">
                              <a:lumMod val="75000"/>
                            </a:schemeClr>
                          </a:solidFill>
                        </a:rPr>
                        <a:t>AGUEDA</a:t>
                      </a:r>
                      <a:r>
                        <a:rPr lang="es-ES" sz="1600" dirty="0">
                          <a:solidFill>
                            <a:schemeClr val="accent1">
                              <a:lumMod val="75000"/>
                            </a:schemeClr>
                          </a:solidFill>
                        </a:rPr>
                        <a:t> SANDOVAL GALLEGOS</a:t>
                      </a:r>
                      <a:endParaRPr lang="es-MX" sz="1600" dirty="0">
                        <a:solidFill>
                          <a:schemeClr val="accent1">
                            <a:lumMod val="75000"/>
                          </a:schemeClr>
                        </a:solidFill>
                      </a:endParaRPr>
                    </a:p>
                  </a:txBody>
                  <a:tcPr/>
                </a:tc>
                <a:tc>
                  <a:txBody>
                    <a:bodyPr/>
                    <a:lstStyle/>
                    <a:p>
                      <a:r>
                        <a:rPr lang="es-ES" sz="1600" dirty="0">
                          <a:solidFill>
                            <a:schemeClr val="accent1">
                              <a:lumMod val="75000"/>
                            </a:schemeClr>
                          </a:solidFill>
                        </a:rPr>
                        <a:t>REGIDORA</a:t>
                      </a:r>
                      <a:r>
                        <a:rPr lang="es-ES" sz="1600" baseline="0" dirty="0">
                          <a:solidFill>
                            <a:schemeClr val="accent1">
                              <a:lumMod val="75000"/>
                            </a:schemeClr>
                          </a:solidFill>
                        </a:rPr>
                        <a:t> SUPLENTE</a:t>
                      </a:r>
                      <a:endParaRPr lang="es-MX" sz="1600" dirty="0">
                        <a:solidFill>
                          <a:schemeClr val="accent1">
                            <a:lumMod val="75000"/>
                          </a:schemeClr>
                        </a:solidFill>
                      </a:endParaRPr>
                    </a:p>
                  </a:txBody>
                  <a:tcPr/>
                </a:tc>
                <a:extLst>
                  <a:ext uri="{0D108BD9-81ED-4DB2-BD59-A6C34878D82A}">
                    <a16:rowId xmlns:a16="http://schemas.microsoft.com/office/drawing/2014/main" val="10003"/>
                  </a:ext>
                </a:extLst>
              </a:tr>
              <a:tr h="386351">
                <a:tc>
                  <a:txBody>
                    <a:bodyPr/>
                    <a:lstStyle/>
                    <a:p>
                      <a:r>
                        <a:rPr lang="es-ES" sz="1600" dirty="0">
                          <a:solidFill>
                            <a:schemeClr val="accent1">
                              <a:lumMod val="75000"/>
                            </a:schemeClr>
                          </a:solidFill>
                        </a:rPr>
                        <a:t>FÉLIX CASILLAS GUTIÉRREZ</a:t>
                      </a:r>
                      <a:endParaRPr lang="es-MX" sz="1600" dirty="0">
                        <a:solidFill>
                          <a:schemeClr val="accent1">
                            <a:lumMod val="75000"/>
                          </a:schemeClr>
                        </a:solidFill>
                      </a:endParaRPr>
                    </a:p>
                  </a:txBody>
                  <a:tcPr/>
                </a:tc>
                <a:tc>
                  <a:txBody>
                    <a:bodyPr/>
                    <a:lstStyle/>
                    <a:p>
                      <a:r>
                        <a:rPr lang="es-ES" sz="1600" dirty="0">
                          <a:solidFill>
                            <a:schemeClr val="accent1">
                              <a:lumMod val="75000"/>
                            </a:schemeClr>
                          </a:solidFill>
                        </a:rPr>
                        <a:t>REGIDOR SUPLENTE</a:t>
                      </a:r>
                      <a:endParaRPr lang="es-MX" sz="1600" dirty="0">
                        <a:solidFill>
                          <a:schemeClr val="accent1">
                            <a:lumMod val="75000"/>
                          </a:schemeClr>
                        </a:solidFill>
                      </a:endParaRPr>
                    </a:p>
                  </a:txBody>
                  <a:tcPr/>
                </a:tc>
                <a:extLst>
                  <a:ext uri="{0D108BD9-81ED-4DB2-BD59-A6C34878D82A}">
                    <a16:rowId xmlns:a16="http://schemas.microsoft.com/office/drawing/2014/main" val="10004"/>
                  </a:ext>
                </a:extLst>
              </a:tr>
              <a:tr h="55727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600" dirty="0">
                          <a:solidFill>
                            <a:schemeClr val="accent1">
                              <a:lumMod val="75000"/>
                            </a:schemeClr>
                          </a:solidFill>
                        </a:rPr>
                        <a:t>PABLO ANTONIO DEL CAMPO </a:t>
                      </a:r>
                      <a:r>
                        <a:rPr lang="es-ES" sz="1600" dirty="0" err="1">
                          <a:solidFill>
                            <a:schemeClr val="accent1">
                              <a:lumMod val="75000"/>
                            </a:schemeClr>
                          </a:solidFill>
                        </a:rPr>
                        <a:t>COMPARÁN</a:t>
                      </a:r>
                      <a:endParaRPr lang="es-MX" sz="1600" dirty="0">
                        <a:solidFill>
                          <a:schemeClr val="accent1">
                            <a:lumMod val="75000"/>
                          </a:schemeClr>
                        </a:solidFill>
                      </a:endParaRPr>
                    </a:p>
                  </a:txBody>
                  <a:tcPr/>
                </a:tc>
                <a:tc>
                  <a:txBody>
                    <a:bodyPr/>
                    <a:lstStyle/>
                    <a:p>
                      <a:r>
                        <a:rPr lang="es-ES" sz="1600" dirty="0">
                          <a:solidFill>
                            <a:schemeClr val="accent1">
                              <a:lumMod val="75000"/>
                            </a:schemeClr>
                          </a:solidFill>
                        </a:rPr>
                        <a:t>REGIDOR SUPLENTE</a:t>
                      </a:r>
                      <a:endParaRPr lang="es-MX" sz="1600" dirty="0">
                        <a:solidFill>
                          <a:schemeClr val="accent1">
                            <a:lumMod val="75000"/>
                          </a:schemeClr>
                        </a:solidFill>
                      </a:endParaRPr>
                    </a:p>
                  </a:txBody>
                  <a:tcPr/>
                </a:tc>
                <a:extLst>
                  <a:ext uri="{0D108BD9-81ED-4DB2-BD59-A6C34878D82A}">
                    <a16:rowId xmlns:a16="http://schemas.microsoft.com/office/drawing/2014/main" val="10005"/>
                  </a:ext>
                </a:extLst>
              </a:tr>
              <a:tr h="3863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600" dirty="0">
                          <a:solidFill>
                            <a:schemeClr val="accent1">
                              <a:lumMod val="75000"/>
                            </a:schemeClr>
                          </a:solidFill>
                        </a:rPr>
                        <a:t>CARLOS ALBERTO RODRÍGUEZ GAVILÁN</a:t>
                      </a:r>
                      <a:endParaRPr lang="es-MX" sz="1600" dirty="0">
                        <a:solidFill>
                          <a:schemeClr val="accent1">
                            <a:lumMod val="75000"/>
                          </a:schemeClr>
                        </a:solidFill>
                      </a:endParaRPr>
                    </a:p>
                  </a:txBody>
                  <a:tcPr/>
                </a:tc>
                <a:tc>
                  <a:txBody>
                    <a:bodyPr/>
                    <a:lstStyle/>
                    <a:p>
                      <a:r>
                        <a:rPr lang="es-ES" sz="1600" dirty="0">
                          <a:solidFill>
                            <a:schemeClr val="accent1">
                              <a:lumMod val="75000"/>
                            </a:schemeClr>
                          </a:solidFill>
                        </a:rPr>
                        <a:t>REGIDOR SUPLENTE</a:t>
                      </a:r>
                      <a:endParaRPr lang="es-MX" sz="1600" dirty="0">
                        <a:solidFill>
                          <a:schemeClr val="accent1">
                            <a:lumMod val="75000"/>
                          </a:schemeClr>
                        </a:solidFill>
                      </a:endParaRPr>
                    </a:p>
                  </a:txBody>
                  <a:tcPr/>
                </a:tc>
                <a:extLst>
                  <a:ext uri="{0D108BD9-81ED-4DB2-BD59-A6C34878D82A}">
                    <a16:rowId xmlns:a16="http://schemas.microsoft.com/office/drawing/2014/main" val="10006"/>
                  </a:ext>
                </a:extLst>
              </a:tr>
              <a:tr h="3863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600" dirty="0">
                          <a:solidFill>
                            <a:schemeClr val="accent1">
                              <a:lumMod val="75000"/>
                            </a:schemeClr>
                          </a:solidFill>
                        </a:rPr>
                        <a:t>PEDRO OCTAVIO DÍAZ </a:t>
                      </a:r>
                      <a:r>
                        <a:rPr lang="es-ES" sz="1600" dirty="0" err="1">
                          <a:solidFill>
                            <a:schemeClr val="accent1">
                              <a:lumMod val="75000"/>
                            </a:schemeClr>
                          </a:solidFill>
                        </a:rPr>
                        <a:t>DÍAZ</a:t>
                      </a:r>
                      <a:endParaRPr lang="es-MX" sz="1600" dirty="0">
                        <a:solidFill>
                          <a:schemeClr val="accent1">
                            <a:lumMod val="75000"/>
                          </a:schemeClr>
                        </a:solidFill>
                      </a:endParaRPr>
                    </a:p>
                  </a:txBody>
                  <a:tcPr/>
                </a:tc>
                <a:tc>
                  <a:txBody>
                    <a:bodyPr/>
                    <a:lstStyle/>
                    <a:p>
                      <a:r>
                        <a:rPr lang="es-ES" sz="1600" dirty="0">
                          <a:solidFill>
                            <a:schemeClr val="accent1">
                              <a:lumMod val="75000"/>
                            </a:schemeClr>
                          </a:solidFill>
                        </a:rPr>
                        <a:t>REGIDOR SUPLENTE</a:t>
                      </a:r>
                      <a:endParaRPr lang="es-MX" sz="1600" dirty="0">
                        <a:solidFill>
                          <a:schemeClr val="accent1">
                            <a:lumMod val="75000"/>
                          </a:schemeClr>
                        </a:solidFill>
                      </a:endParaRPr>
                    </a:p>
                  </a:txBody>
                  <a:tcPr/>
                </a:tc>
                <a:extLst>
                  <a:ext uri="{0D108BD9-81ED-4DB2-BD59-A6C34878D82A}">
                    <a16:rowId xmlns:a16="http://schemas.microsoft.com/office/drawing/2014/main" val="10007"/>
                  </a:ext>
                </a:extLst>
              </a:tr>
              <a:tr h="557270">
                <a:tc>
                  <a:txBody>
                    <a:bodyPr/>
                    <a:lstStyle/>
                    <a:p>
                      <a:r>
                        <a:rPr lang="es-ES" sz="1600" dirty="0">
                          <a:solidFill>
                            <a:schemeClr val="accent1">
                              <a:lumMod val="75000"/>
                            </a:schemeClr>
                          </a:solidFill>
                        </a:rPr>
                        <a:t>EDGAR RUBÉN</a:t>
                      </a:r>
                      <a:r>
                        <a:rPr lang="es-ES" sz="1600" baseline="0" dirty="0">
                          <a:solidFill>
                            <a:schemeClr val="accent1">
                              <a:lumMod val="75000"/>
                            </a:schemeClr>
                          </a:solidFill>
                        </a:rPr>
                        <a:t> </a:t>
                      </a:r>
                      <a:r>
                        <a:rPr lang="es-ES" sz="1600" baseline="0" dirty="0" err="1">
                          <a:solidFill>
                            <a:schemeClr val="accent1">
                              <a:lumMod val="75000"/>
                            </a:schemeClr>
                          </a:solidFill>
                        </a:rPr>
                        <a:t>TRIPP</a:t>
                      </a:r>
                      <a:r>
                        <a:rPr lang="es-ES" sz="1600" baseline="0" dirty="0">
                          <a:solidFill>
                            <a:schemeClr val="accent1">
                              <a:lumMod val="75000"/>
                            </a:schemeClr>
                          </a:solidFill>
                        </a:rPr>
                        <a:t> HERNÁNDEZ</a:t>
                      </a:r>
                      <a:endParaRPr lang="es-MX" sz="1600" dirty="0">
                        <a:solidFill>
                          <a:schemeClr val="accent1">
                            <a:lumMod val="75000"/>
                          </a:schemeClr>
                        </a:solidFill>
                      </a:endParaRPr>
                    </a:p>
                  </a:txBody>
                  <a:tcPr/>
                </a:tc>
                <a:tc>
                  <a:txBody>
                    <a:bodyPr/>
                    <a:lstStyle/>
                    <a:p>
                      <a:r>
                        <a:rPr lang="es-ES" sz="1600" dirty="0">
                          <a:solidFill>
                            <a:schemeClr val="accent1">
                              <a:lumMod val="75000"/>
                            </a:schemeClr>
                          </a:solidFill>
                        </a:rPr>
                        <a:t>REGIDOR SUPLENTE</a:t>
                      </a:r>
                      <a:endParaRPr lang="es-MX" sz="1600" dirty="0">
                        <a:solidFill>
                          <a:schemeClr val="accent1">
                            <a:lumMod val="75000"/>
                          </a:schemeClr>
                        </a:solidFill>
                      </a:endParaRPr>
                    </a:p>
                  </a:txBody>
                  <a:tcPr/>
                </a:tc>
                <a:extLst>
                  <a:ext uri="{0D108BD9-81ED-4DB2-BD59-A6C34878D82A}">
                    <a16:rowId xmlns:a16="http://schemas.microsoft.com/office/drawing/2014/main" val="10008"/>
                  </a:ext>
                </a:extLst>
              </a:tr>
              <a:tr h="557270">
                <a:tc>
                  <a:txBody>
                    <a:bodyPr/>
                    <a:lstStyle/>
                    <a:p>
                      <a:endParaRPr lang="es-MX" sz="1600" dirty="0">
                        <a:solidFill>
                          <a:schemeClr val="accent1">
                            <a:lumMod val="75000"/>
                          </a:schemeClr>
                        </a:solidFill>
                      </a:endParaRPr>
                    </a:p>
                  </a:txBody>
                  <a:tcPr/>
                </a:tc>
                <a:tc>
                  <a:txBody>
                    <a:bodyPr/>
                    <a:lstStyle/>
                    <a:p>
                      <a:endParaRPr lang="es-MX" sz="1600" dirty="0">
                        <a:solidFill>
                          <a:schemeClr val="accent1">
                            <a:lumMod val="75000"/>
                          </a:schemeClr>
                        </a:solidFill>
                      </a:endParaRPr>
                    </a:p>
                  </a:txBody>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57830406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sz="half" idx="2"/>
          </p:nvPr>
        </p:nvSpPr>
        <p:spPr/>
        <p:txBody>
          <a:bodyPr/>
          <a:lstStyle/>
          <a:p>
            <a:r>
              <a:rPr lang="es-ES" dirty="0"/>
              <a:t>REGIDOR alejandro alcázar Chávez </a:t>
            </a:r>
            <a:endParaRPr lang="es-MX" dirty="0"/>
          </a:p>
        </p:txBody>
      </p:sp>
      <p:sp>
        <p:nvSpPr>
          <p:cNvPr id="4" name="3 Título"/>
          <p:cNvSpPr>
            <a:spLocks noGrp="1"/>
          </p:cNvSpPr>
          <p:nvPr>
            <p:ph type="title"/>
          </p:nvPr>
        </p:nvSpPr>
        <p:spPr/>
        <p:txBody>
          <a:bodyPr>
            <a:normAutofit fontScale="90000"/>
          </a:bodyPr>
          <a:lstStyle/>
          <a:p>
            <a:r>
              <a:rPr lang="es-ES" b="1" dirty="0"/>
              <a:t>AYUNTAMIENTO   DE   TLAJOMULCO   DE ZÚÑIGA,   JALISCO</a:t>
            </a:r>
            <a:endParaRPr lang="es-MX" b="1" dirty="0"/>
          </a:p>
        </p:txBody>
      </p:sp>
      <p:sp>
        <p:nvSpPr>
          <p:cNvPr id="5" name="4 CuadroTexto"/>
          <p:cNvSpPr txBox="1"/>
          <p:nvPr/>
        </p:nvSpPr>
        <p:spPr>
          <a:xfrm>
            <a:off x="260648" y="740767"/>
            <a:ext cx="6120680" cy="1200329"/>
          </a:xfrm>
          <a:prstGeom prst="rect">
            <a:avLst/>
          </a:prstGeom>
          <a:noFill/>
        </p:spPr>
        <p:txBody>
          <a:bodyPr wrap="square" rtlCol="0">
            <a:spAutoFit/>
          </a:bodyPr>
          <a:lstStyle/>
          <a:p>
            <a:pPr algn="ctr"/>
            <a:r>
              <a:rPr lang="es-ES" sz="2400" dirty="0">
                <a:solidFill>
                  <a:schemeClr val="accent1">
                    <a:lumMod val="75000"/>
                  </a:schemeClr>
                </a:solidFill>
              </a:rPr>
              <a:t>CALENDARIO DE SESIONES DEL AYUNTAMIENTO DE TLAJOMULCO DE ZÚÑIGA, JALISCO</a:t>
            </a:r>
            <a:endParaRPr lang="es-MX" sz="2400" dirty="0">
              <a:solidFill>
                <a:schemeClr val="accent1">
                  <a:lumMod val="75000"/>
                </a:schemeClr>
              </a:solidFill>
            </a:endParaRPr>
          </a:p>
        </p:txBody>
      </p:sp>
      <p:graphicFrame>
        <p:nvGraphicFramePr>
          <p:cNvPr id="6" name="5 Tabla"/>
          <p:cNvGraphicFramePr>
            <a:graphicFrameLocks noGrp="1"/>
          </p:cNvGraphicFramePr>
          <p:nvPr>
            <p:extLst>
              <p:ext uri="{D42A27DB-BD31-4B8C-83A1-F6EECF244321}">
                <p14:modId xmlns:p14="http://schemas.microsoft.com/office/powerpoint/2010/main" val="3642466684"/>
              </p:ext>
            </p:extLst>
          </p:nvPr>
        </p:nvGraphicFramePr>
        <p:xfrm>
          <a:off x="579904" y="2123728"/>
          <a:ext cx="5801424" cy="3888431"/>
        </p:xfrm>
        <a:graphic>
          <a:graphicData uri="http://schemas.openxmlformats.org/drawingml/2006/table">
            <a:tbl>
              <a:tblPr firstRow="1" bandRow="1">
                <a:tableStyleId>{5C22544A-7EE6-4342-B048-85BDC9FD1C3A}</a:tableStyleId>
              </a:tblPr>
              <a:tblGrid>
                <a:gridCol w="2900712">
                  <a:extLst>
                    <a:ext uri="{9D8B030D-6E8A-4147-A177-3AD203B41FA5}">
                      <a16:colId xmlns:a16="http://schemas.microsoft.com/office/drawing/2014/main" val="20000"/>
                    </a:ext>
                  </a:extLst>
                </a:gridCol>
                <a:gridCol w="2900712">
                  <a:extLst>
                    <a:ext uri="{9D8B030D-6E8A-4147-A177-3AD203B41FA5}">
                      <a16:colId xmlns:a16="http://schemas.microsoft.com/office/drawing/2014/main" val="20001"/>
                    </a:ext>
                  </a:extLst>
                </a:gridCol>
              </a:tblGrid>
              <a:tr h="567063">
                <a:tc>
                  <a:txBody>
                    <a:bodyPr/>
                    <a:lstStyle/>
                    <a:p>
                      <a:r>
                        <a:rPr lang="es-ES" dirty="0"/>
                        <a:t>Fecha</a:t>
                      </a:r>
                      <a:endParaRPr lang="es-MX" dirty="0"/>
                    </a:p>
                  </a:txBody>
                  <a:tcPr/>
                </a:tc>
                <a:tc>
                  <a:txBody>
                    <a:bodyPr/>
                    <a:lstStyle/>
                    <a:p>
                      <a:r>
                        <a:rPr lang="es-ES" dirty="0"/>
                        <a:t>Tipo de Sesión</a:t>
                      </a:r>
                      <a:endParaRPr lang="es-MX" dirty="0"/>
                    </a:p>
                  </a:txBody>
                  <a:tcPr/>
                </a:tc>
                <a:extLst>
                  <a:ext uri="{0D108BD9-81ED-4DB2-BD59-A6C34878D82A}">
                    <a16:rowId xmlns:a16="http://schemas.microsoft.com/office/drawing/2014/main" val="10000"/>
                  </a:ext>
                </a:extLst>
              </a:tr>
              <a:tr h="567063">
                <a:tc>
                  <a:txBody>
                    <a:bodyPr/>
                    <a:lstStyle/>
                    <a:p>
                      <a:r>
                        <a:rPr lang="es-ES" dirty="0">
                          <a:solidFill>
                            <a:schemeClr val="accent1">
                              <a:lumMod val="75000"/>
                            </a:schemeClr>
                          </a:solidFill>
                        </a:rPr>
                        <a:t>23 de</a:t>
                      </a:r>
                      <a:r>
                        <a:rPr lang="es-ES" baseline="0" dirty="0">
                          <a:solidFill>
                            <a:schemeClr val="accent1">
                              <a:lumMod val="75000"/>
                            </a:schemeClr>
                          </a:solidFill>
                        </a:rPr>
                        <a:t> Febrero </a:t>
                      </a:r>
                      <a:r>
                        <a:rPr lang="es-ES" dirty="0">
                          <a:solidFill>
                            <a:schemeClr val="accent1">
                              <a:lumMod val="75000"/>
                            </a:schemeClr>
                          </a:solidFill>
                        </a:rPr>
                        <a:t> 2024</a:t>
                      </a:r>
                      <a:endParaRPr lang="es-MX" dirty="0">
                        <a:solidFill>
                          <a:schemeClr val="accent1">
                            <a:lumMod val="75000"/>
                          </a:schemeClr>
                        </a:solidFill>
                      </a:endParaRPr>
                    </a:p>
                  </a:txBody>
                  <a:tcPr/>
                </a:tc>
                <a:tc>
                  <a:txBody>
                    <a:bodyPr/>
                    <a:lstStyle/>
                    <a:p>
                      <a:r>
                        <a:rPr lang="es-ES" dirty="0">
                          <a:solidFill>
                            <a:schemeClr val="accent1">
                              <a:lumMod val="75000"/>
                            </a:schemeClr>
                          </a:solidFill>
                        </a:rPr>
                        <a:t>Ordinaria </a:t>
                      </a:r>
                      <a:endParaRPr lang="es-MX" dirty="0">
                        <a:solidFill>
                          <a:schemeClr val="accent1">
                            <a:lumMod val="75000"/>
                          </a:schemeClr>
                        </a:solidFill>
                      </a:endParaRPr>
                    </a:p>
                  </a:txBody>
                  <a:tcPr/>
                </a:tc>
                <a:extLst>
                  <a:ext uri="{0D108BD9-81ED-4DB2-BD59-A6C34878D82A}">
                    <a16:rowId xmlns:a16="http://schemas.microsoft.com/office/drawing/2014/main" val="10001"/>
                  </a:ext>
                </a:extLst>
              </a:tr>
              <a:tr h="567063">
                <a:tc>
                  <a:txBody>
                    <a:bodyPr/>
                    <a:lstStyle/>
                    <a:p>
                      <a:r>
                        <a:rPr lang="es-ES" dirty="0">
                          <a:solidFill>
                            <a:schemeClr val="accent1">
                              <a:lumMod val="75000"/>
                            </a:schemeClr>
                          </a:solidFill>
                        </a:rPr>
                        <a:t>04 de Marzo 2024</a:t>
                      </a:r>
                      <a:endParaRPr lang="es-MX" dirty="0">
                        <a:solidFill>
                          <a:schemeClr val="accent1">
                            <a:lumMod val="75000"/>
                          </a:schemeClr>
                        </a:solidFill>
                      </a:endParaRPr>
                    </a:p>
                  </a:txBody>
                  <a:tcPr/>
                </a:tc>
                <a:tc>
                  <a:txBody>
                    <a:bodyPr/>
                    <a:lstStyle/>
                    <a:p>
                      <a:r>
                        <a:rPr lang="es-ES" dirty="0">
                          <a:solidFill>
                            <a:schemeClr val="accent1">
                              <a:lumMod val="75000"/>
                            </a:schemeClr>
                          </a:solidFill>
                        </a:rPr>
                        <a:t>Extraordinaria</a:t>
                      </a:r>
                      <a:endParaRPr lang="es-MX" dirty="0">
                        <a:solidFill>
                          <a:schemeClr val="accent1">
                            <a:lumMod val="75000"/>
                          </a:schemeClr>
                        </a:solidFill>
                      </a:endParaRPr>
                    </a:p>
                  </a:txBody>
                  <a:tcPr/>
                </a:tc>
                <a:extLst>
                  <a:ext uri="{0D108BD9-81ED-4DB2-BD59-A6C34878D82A}">
                    <a16:rowId xmlns:a16="http://schemas.microsoft.com/office/drawing/2014/main" val="10002"/>
                  </a:ext>
                </a:extLst>
              </a:tr>
              <a:tr h="486053">
                <a:tc>
                  <a:txBody>
                    <a:bodyPr/>
                    <a:lstStyle/>
                    <a:p>
                      <a:r>
                        <a:rPr lang="es-ES" dirty="0">
                          <a:solidFill>
                            <a:schemeClr val="accent1">
                              <a:lumMod val="75000"/>
                            </a:schemeClr>
                          </a:solidFill>
                        </a:rPr>
                        <a:t>15 de Marzo 2024</a:t>
                      </a:r>
                      <a:endParaRPr lang="es-MX" dirty="0">
                        <a:solidFill>
                          <a:schemeClr val="accent1">
                            <a:lumMod val="75000"/>
                          </a:schemeClr>
                        </a:solidFill>
                      </a:endParaRPr>
                    </a:p>
                  </a:txBody>
                  <a:tcPr/>
                </a:tc>
                <a:tc>
                  <a:txBody>
                    <a:bodyPr/>
                    <a:lstStyle/>
                    <a:p>
                      <a:r>
                        <a:rPr lang="es-ES" dirty="0">
                          <a:solidFill>
                            <a:schemeClr val="accent1">
                              <a:lumMod val="75000"/>
                            </a:schemeClr>
                          </a:solidFill>
                        </a:rPr>
                        <a:t>Ordinaria</a:t>
                      </a:r>
                      <a:endParaRPr lang="es-MX" dirty="0">
                        <a:solidFill>
                          <a:schemeClr val="accent1">
                            <a:lumMod val="75000"/>
                          </a:schemeClr>
                        </a:solidFill>
                      </a:endParaRPr>
                    </a:p>
                  </a:txBody>
                  <a:tcPr/>
                </a:tc>
                <a:extLst>
                  <a:ext uri="{0D108BD9-81ED-4DB2-BD59-A6C34878D82A}">
                    <a16:rowId xmlns:a16="http://schemas.microsoft.com/office/drawing/2014/main" val="10003"/>
                  </a:ext>
                </a:extLst>
              </a:tr>
              <a:tr h="567063">
                <a:tc>
                  <a:txBody>
                    <a:bodyPr/>
                    <a:lstStyle/>
                    <a:p>
                      <a:r>
                        <a:rPr lang="es-ES" dirty="0">
                          <a:solidFill>
                            <a:schemeClr val="accent1">
                              <a:lumMod val="75000"/>
                            </a:schemeClr>
                          </a:solidFill>
                        </a:rPr>
                        <a:t>21 de Marzo 2024</a:t>
                      </a:r>
                      <a:endParaRPr lang="es-MX" dirty="0">
                        <a:solidFill>
                          <a:schemeClr val="accent1">
                            <a:lumMod val="75000"/>
                          </a:schemeClr>
                        </a:solidFill>
                      </a:endParaRPr>
                    </a:p>
                  </a:txBody>
                  <a:tcPr/>
                </a:tc>
                <a:tc>
                  <a:txBody>
                    <a:bodyPr/>
                    <a:lstStyle/>
                    <a:p>
                      <a:r>
                        <a:rPr lang="es-ES" dirty="0">
                          <a:solidFill>
                            <a:schemeClr val="accent1">
                              <a:lumMod val="75000"/>
                            </a:schemeClr>
                          </a:solidFill>
                        </a:rPr>
                        <a:t>Extraordinaria</a:t>
                      </a:r>
                      <a:endParaRPr lang="es-MX" dirty="0">
                        <a:solidFill>
                          <a:schemeClr val="accent1">
                            <a:lumMod val="75000"/>
                          </a:schemeClr>
                        </a:solidFill>
                      </a:endParaRPr>
                    </a:p>
                  </a:txBody>
                  <a:tcPr/>
                </a:tc>
                <a:extLst>
                  <a:ext uri="{0D108BD9-81ED-4DB2-BD59-A6C34878D82A}">
                    <a16:rowId xmlns:a16="http://schemas.microsoft.com/office/drawing/2014/main" val="10004"/>
                  </a:ext>
                </a:extLst>
              </a:tr>
              <a:tr h="567063">
                <a:tc>
                  <a:txBody>
                    <a:bodyPr/>
                    <a:lstStyle/>
                    <a:p>
                      <a:r>
                        <a:rPr lang="es-ES" dirty="0">
                          <a:solidFill>
                            <a:schemeClr val="accent1">
                              <a:lumMod val="75000"/>
                            </a:schemeClr>
                          </a:solidFill>
                        </a:rPr>
                        <a:t>26 de Abril 2024</a:t>
                      </a:r>
                      <a:endParaRPr lang="es-MX" dirty="0">
                        <a:solidFill>
                          <a:schemeClr val="accent1">
                            <a:lumMod val="75000"/>
                          </a:schemeClr>
                        </a:solidFill>
                      </a:endParaRPr>
                    </a:p>
                  </a:txBody>
                  <a:tcPr/>
                </a:tc>
                <a:tc>
                  <a:txBody>
                    <a:bodyPr/>
                    <a:lstStyle/>
                    <a:p>
                      <a:r>
                        <a:rPr lang="es-ES" dirty="0">
                          <a:solidFill>
                            <a:schemeClr val="accent1">
                              <a:lumMod val="75000"/>
                            </a:schemeClr>
                          </a:solidFill>
                        </a:rPr>
                        <a:t>Extraordinaria</a:t>
                      </a:r>
                      <a:endParaRPr lang="es-MX" dirty="0">
                        <a:solidFill>
                          <a:schemeClr val="accent1">
                            <a:lumMod val="75000"/>
                          </a:schemeClr>
                        </a:solidFill>
                      </a:endParaRPr>
                    </a:p>
                  </a:txBody>
                  <a:tcPr/>
                </a:tc>
                <a:extLst>
                  <a:ext uri="{0D108BD9-81ED-4DB2-BD59-A6C34878D82A}">
                    <a16:rowId xmlns:a16="http://schemas.microsoft.com/office/drawing/2014/main" val="10005"/>
                  </a:ext>
                </a:extLst>
              </a:tr>
              <a:tr h="567063">
                <a:tc>
                  <a:txBody>
                    <a:bodyPr/>
                    <a:lstStyle/>
                    <a:p>
                      <a:r>
                        <a:rPr lang="es-ES" dirty="0">
                          <a:solidFill>
                            <a:schemeClr val="accent1">
                              <a:lumMod val="75000"/>
                            </a:schemeClr>
                          </a:solidFill>
                        </a:rPr>
                        <a:t>26 de Abril 2024</a:t>
                      </a:r>
                      <a:endParaRPr lang="es-MX" dirty="0">
                        <a:solidFill>
                          <a:schemeClr val="accent1">
                            <a:lumMod val="75000"/>
                          </a:schemeClr>
                        </a:solidFill>
                      </a:endParaRPr>
                    </a:p>
                  </a:txBody>
                  <a:tcPr/>
                </a:tc>
                <a:tc>
                  <a:txBody>
                    <a:bodyPr/>
                    <a:lstStyle/>
                    <a:p>
                      <a:r>
                        <a:rPr lang="es-ES" dirty="0">
                          <a:solidFill>
                            <a:schemeClr val="accent1">
                              <a:lumMod val="75000"/>
                            </a:schemeClr>
                          </a:solidFill>
                        </a:rPr>
                        <a:t>Ordinaria</a:t>
                      </a:r>
                      <a:endParaRPr lang="es-MX" dirty="0">
                        <a:solidFill>
                          <a:schemeClr val="accent1">
                            <a:lumMod val="75000"/>
                          </a:schemeClr>
                        </a:solidFill>
                      </a:endParaRPr>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19994286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sz="half" idx="2"/>
          </p:nvPr>
        </p:nvSpPr>
        <p:spPr/>
        <p:txBody>
          <a:bodyPr/>
          <a:lstStyle/>
          <a:p>
            <a:r>
              <a:rPr lang="es-ES" dirty="0"/>
              <a:t>REGIDOR alejandro alcázar Chávez </a:t>
            </a:r>
            <a:endParaRPr lang="es-MX" dirty="0"/>
          </a:p>
        </p:txBody>
      </p:sp>
      <p:sp>
        <p:nvSpPr>
          <p:cNvPr id="4" name="3 Título"/>
          <p:cNvSpPr>
            <a:spLocks noGrp="1"/>
          </p:cNvSpPr>
          <p:nvPr>
            <p:ph type="title"/>
          </p:nvPr>
        </p:nvSpPr>
        <p:spPr/>
        <p:txBody>
          <a:bodyPr>
            <a:normAutofit fontScale="90000"/>
          </a:bodyPr>
          <a:lstStyle/>
          <a:p>
            <a:r>
              <a:rPr lang="es-ES" b="1" dirty="0"/>
              <a:t>AYUNTAMIENTO   DE   TLAJOMULCO   DE ZÚÑIGA,   JALISCO</a:t>
            </a:r>
            <a:endParaRPr lang="es-MX" b="1" dirty="0"/>
          </a:p>
        </p:txBody>
      </p:sp>
      <p:sp>
        <p:nvSpPr>
          <p:cNvPr id="5" name="4 CuadroTexto"/>
          <p:cNvSpPr txBox="1"/>
          <p:nvPr/>
        </p:nvSpPr>
        <p:spPr>
          <a:xfrm>
            <a:off x="260648" y="611560"/>
            <a:ext cx="6120680" cy="1200329"/>
          </a:xfrm>
          <a:prstGeom prst="rect">
            <a:avLst/>
          </a:prstGeom>
          <a:noFill/>
        </p:spPr>
        <p:txBody>
          <a:bodyPr wrap="square" rtlCol="0">
            <a:spAutoFit/>
          </a:bodyPr>
          <a:lstStyle/>
          <a:p>
            <a:pPr algn="ctr"/>
            <a:r>
              <a:rPr lang="es-ES" sz="2400" dirty="0">
                <a:solidFill>
                  <a:schemeClr val="accent1">
                    <a:lumMod val="75000"/>
                  </a:schemeClr>
                </a:solidFill>
              </a:rPr>
              <a:t>CALENDARIO DE SESIONES DEL AYUNTAMIENTO DE TLAJOMULCO DE ZÚÑIGA, JALISCO</a:t>
            </a:r>
            <a:endParaRPr lang="es-MX" sz="2400" dirty="0">
              <a:solidFill>
                <a:schemeClr val="accent1">
                  <a:lumMod val="75000"/>
                </a:schemeClr>
              </a:solidFill>
            </a:endParaRPr>
          </a:p>
        </p:txBody>
      </p:sp>
      <p:graphicFrame>
        <p:nvGraphicFramePr>
          <p:cNvPr id="6" name="5 Tabla"/>
          <p:cNvGraphicFramePr>
            <a:graphicFrameLocks noGrp="1"/>
          </p:cNvGraphicFramePr>
          <p:nvPr>
            <p:extLst>
              <p:ext uri="{D42A27DB-BD31-4B8C-83A1-F6EECF244321}">
                <p14:modId xmlns:p14="http://schemas.microsoft.com/office/powerpoint/2010/main" val="973789864"/>
              </p:ext>
            </p:extLst>
          </p:nvPr>
        </p:nvGraphicFramePr>
        <p:xfrm>
          <a:off x="595928" y="2123728"/>
          <a:ext cx="5760640" cy="4104459"/>
        </p:xfrm>
        <a:graphic>
          <a:graphicData uri="http://schemas.openxmlformats.org/drawingml/2006/table">
            <a:tbl>
              <a:tblPr firstRow="1" bandRow="1">
                <a:tableStyleId>{5C22544A-7EE6-4342-B048-85BDC9FD1C3A}</a:tableStyleId>
              </a:tblPr>
              <a:tblGrid>
                <a:gridCol w="2916324">
                  <a:extLst>
                    <a:ext uri="{9D8B030D-6E8A-4147-A177-3AD203B41FA5}">
                      <a16:colId xmlns:a16="http://schemas.microsoft.com/office/drawing/2014/main" val="20000"/>
                    </a:ext>
                  </a:extLst>
                </a:gridCol>
                <a:gridCol w="2844316">
                  <a:extLst>
                    <a:ext uri="{9D8B030D-6E8A-4147-A177-3AD203B41FA5}">
                      <a16:colId xmlns:a16="http://schemas.microsoft.com/office/drawing/2014/main" val="20001"/>
                    </a:ext>
                  </a:extLst>
                </a:gridCol>
              </a:tblGrid>
              <a:tr h="598567">
                <a:tc>
                  <a:txBody>
                    <a:bodyPr/>
                    <a:lstStyle/>
                    <a:p>
                      <a:r>
                        <a:rPr lang="es-ES" dirty="0"/>
                        <a:t>Fecha</a:t>
                      </a:r>
                      <a:endParaRPr lang="es-MX" dirty="0"/>
                    </a:p>
                  </a:txBody>
                  <a:tcPr/>
                </a:tc>
                <a:tc>
                  <a:txBody>
                    <a:bodyPr/>
                    <a:lstStyle/>
                    <a:p>
                      <a:r>
                        <a:rPr lang="es-ES" dirty="0"/>
                        <a:t>Tipo de Sesión</a:t>
                      </a:r>
                      <a:endParaRPr lang="es-MX" dirty="0"/>
                    </a:p>
                  </a:txBody>
                  <a:tcPr/>
                </a:tc>
                <a:extLst>
                  <a:ext uri="{0D108BD9-81ED-4DB2-BD59-A6C34878D82A}">
                    <a16:rowId xmlns:a16="http://schemas.microsoft.com/office/drawing/2014/main" val="10000"/>
                  </a:ext>
                </a:extLst>
              </a:tr>
              <a:tr h="598567">
                <a:tc>
                  <a:txBody>
                    <a:bodyPr/>
                    <a:lstStyle/>
                    <a:p>
                      <a:r>
                        <a:rPr lang="es-ES" dirty="0">
                          <a:solidFill>
                            <a:schemeClr val="accent1">
                              <a:lumMod val="75000"/>
                            </a:schemeClr>
                          </a:solidFill>
                        </a:rPr>
                        <a:t>20 de Mayo 2024</a:t>
                      </a:r>
                      <a:endParaRPr lang="es-MX" dirty="0">
                        <a:solidFill>
                          <a:schemeClr val="accent1">
                            <a:lumMod val="75000"/>
                          </a:schemeClr>
                        </a:solidFill>
                      </a:endParaRPr>
                    </a:p>
                  </a:txBody>
                  <a:tcPr/>
                </a:tc>
                <a:tc>
                  <a:txBody>
                    <a:bodyPr/>
                    <a:lstStyle/>
                    <a:p>
                      <a:r>
                        <a:rPr lang="es-ES" dirty="0">
                          <a:solidFill>
                            <a:schemeClr val="accent1">
                              <a:lumMod val="75000"/>
                            </a:schemeClr>
                          </a:solidFill>
                        </a:rPr>
                        <a:t>Ordinaria</a:t>
                      </a:r>
                      <a:endParaRPr lang="es-MX" dirty="0">
                        <a:solidFill>
                          <a:schemeClr val="accent1">
                            <a:lumMod val="75000"/>
                          </a:schemeClr>
                        </a:solidFill>
                      </a:endParaRPr>
                    </a:p>
                  </a:txBody>
                  <a:tcPr/>
                </a:tc>
                <a:extLst>
                  <a:ext uri="{0D108BD9-81ED-4DB2-BD59-A6C34878D82A}">
                    <a16:rowId xmlns:a16="http://schemas.microsoft.com/office/drawing/2014/main" val="10001"/>
                  </a:ext>
                </a:extLst>
              </a:tr>
              <a:tr h="598567">
                <a:tc>
                  <a:txBody>
                    <a:bodyPr/>
                    <a:lstStyle/>
                    <a:p>
                      <a:r>
                        <a:rPr lang="es-ES" dirty="0">
                          <a:solidFill>
                            <a:schemeClr val="accent1">
                              <a:lumMod val="75000"/>
                            </a:schemeClr>
                          </a:solidFill>
                        </a:rPr>
                        <a:t>14 de Junio 2024</a:t>
                      </a:r>
                      <a:endParaRPr lang="es-MX" dirty="0">
                        <a:solidFill>
                          <a:schemeClr val="accent1">
                            <a:lumMod val="75000"/>
                          </a:schemeClr>
                        </a:solidFill>
                      </a:endParaRPr>
                    </a:p>
                  </a:txBody>
                  <a:tcPr/>
                </a:tc>
                <a:tc>
                  <a:txBody>
                    <a:bodyPr/>
                    <a:lstStyle/>
                    <a:p>
                      <a:r>
                        <a:rPr lang="es-ES" dirty="0">
                          <a:solidFill>
                            <a:schemeClr val="accent1">
                              <a:lumMod val="75000"/>
                            </a:schemeClr>
                          </a:solidFill>
                        </a:rPr>
                        <a:t>Solemne</a:t>
                      </a:r>
                      <a:endParaRPr lang="es-MX" dirty="0">
                        <a:solidFill>
                          <a:schemeClr val="accent1">
                            <a:lumMod val="75000"/>
                          </a:schemeClr>
                        </a:solidFill>
                      </a:endParaRPr>
                    </a:p>
                  </a:txBody>
                  <a:tcPr/>
                </a:tc>
                <a:extLst>
                  <a:ext uri="{0D108BD9-81ED-4DB2-BD59-A6C34878D82A}">
                    <a16:rowId xmlns:a16="http://schemas.microsoft.com/office/drawing/2014/main" val="10002"/>
                  </a:ext>
                </a:extLst>
              </a:tr>
              <a:tr h="513057">
                <a:tc>
                  <a:txBody>
                    <a:bodyPr/>
                    <a:lstStyle/>
                    <a:p>
                      <a:r>
                        <a:rPr lang="es-ES" dirty="0">
                          <a:solidFill>
                            <a:schemeClr val="accent1">
                              <a:lumMod val="75000"/>
                            </a:schemeClr>
                          </a:solidFill>
                        </a:rPr>
                        <a:t>26 de Junio 2024</a:t>
                      </a:r>
                      <a:endParaRPr lang="es-MX" dirty="0">
                        <a:solidFill>
                          <a:schemeClr val="accent1">
                            <a:lumMod val="75000"/>
                          </a:schemeClr>
                        </a:solidFill>
                      </a:endParaRPr>
                    </a:p>
                  </a:txBody>
                  <a:tcPr/>
                </a:tc>
                <a:tc>
                  <a:txBody>
                    <a:bodyPr/>
                    <a:lstStyle/>
                    <a:p>
                      <a:r>
                        <a:rPr lang="es-ES" dirty="0">
                          <a:solidFill>
                            <a:schemeClr val="accent1">
                              <a:lumMod val="75000"/>
                            </a:schemeClr>
                          </a:solidFill>
                        </a:rPr>
                        <a:t>Solemne</a:t>
                      </a:r>
                      <a:endParaRPr lang="es-MX" dirty="0">
                        <a:solidFill>
                          <a:schemeClr val="accent1">
                            <a:lumMod val="75000"/>
                          </a:schemeClr>
                        </a:solidFill>
                      </a:endParaRPr>
                    </a:p>
                  </a:txBody>
                  <a:tcPr/>
                </a:tc>
                <a:extLst>
                  <a:ext uri="{0D108BD9-81ED-4DB2-BD59-A6C34878D82A}">
                    <a16:rowId xmlns:a16="http://schemas.microsoft.com/office/drawing/2014/main" val="10003"/>
                  </a:ext>
                </a:extLst>
              </a:tr>
              <a:tr h="598567">
                <a:tc>
                  <a:txBody>
                    <a:bodyPr/>
                    <a:lstStyle/>
                    <a:p>
                      <a:r>
                        <a:rPr lang="es-ES" dirty="0">
                          <a:solidFill>
                            <a:schemeClr val="accent1">
                              <a:lumMod val="75000"/>
                            </a:schemeClr>
                          </a:solidFill>
                        </a:rPr>
                        <a:t>19 de Julio 2024</a:t>
                      </a:r>
                      <a:endParaRPr lang="es-MX" dirty="0">
                        <a:solidFill>
                          <a:schemeClr val="accent1">
                            <a:lumMod val="75000"/>
                          </a:schemeClr>
                        </a:solidFill>
                      </a:endParaRPr>
                    </a:p>
                  </a:txBody>
                  <a:tcPr/>
                </a:tc>
                <a:tc>
                  <a:txBody>
                    <a:bodyPr/>
                    <a:lstStyle/>
                    <a:p>
                      <a:r>
                        <a:rPr lang="es-ES" dirty="0">
                          <a:solidFill>
                            <a:schemeClr val="accent1">
                              <a:lumMod val="75000"/>
                            </a:schemeClr>
                          </a:solidFill>
                        </a:rPr>
                        <a:t>Ordinaria</a:t>
                      </a:r>
                      <a:endParaRPr lang="es-MX" dirty="0">
                        <a:solidFill>
                          <a:schemeClr val="accent1">
                            <a:lumMod val="75000"/>
                          </a:schemeClr>
                        </a:solidFill>
                      </a:endParaRPr>
                    </a:p>
                  </a:txBody>
                  <a:tcPr/>
                </a:tc>
                <a:extLst>
                  <a:ext uri="{0D108BD9-81ED-4DB2-BD59-A6C34878D82A}">
                    <a16:rowId xmlns:a16="http://schemas.microsoft.com/office/drawing/2014/main" val="10004"/>
                  </a:ext>
                </a:extLst>
              </a:tr>
              <a:tr h="598567">
                <a:tc>
                  <a:txBody>
                    <a:bodyPr/>
                    <a:lstStyle/>
                    <a:p>
                      <a:r>
                        <a:rPr lang="es-ES" dirty="0">
                          <a:solidFill>
                            <a:schemeClr val="accent1">
                              <a:lumMod val="75000"/>
                            </a:schemeClr>
                          </a:solidFill>
                        </a:rPr>
                        <a:t>09 de</a:t>
                      </a:r>
                      <a:r>
                        <a:rPr lang="es-ES" baseline="0" dirty="0">
                          <a:solidFill>
                            <a:schemeClr val="accent1">
                              <a:lumMod val="75000"/>
                            </a:schemeClr>
                          </a:solidFill>
                        </a:rPr>
                        <a:t> Agosto 2024</a:t>
                      </a:r>
                      <a:endParaRPr lang="es-MX" dirty="0">
                        <a:solidFill>
                          <a:schemeClr val="accent1">
                            <a:lumMod val="75000"/>
                          </a:schemeClr>
                        </a:solidFill>
                      </a:endParaRPr>
                    </a:p>
                  </a:txBody>
                  <a:tcPr/>
                </a:tc>
                <a:tc>
                  <a:txBody>
                    <a:bodyPr/>
                    <a:lstStyle/>
                    <a:p>
                      <a:r>
                        <a:rPr lang="es-ES" dirty="0">
                          <a:solidFill>
                            <a:schemeClr val="accent1">
                              <a:lumMod val="75000"/>
                            </a:schemeClr>
                          </a:solidFill>
                        </a:rPr>
                        <a:t>Ordinaria </a:t>
                      </a:r>
                      <a:endParaRPr lang="es-MX" dirty="0">
                        <a:solidFill>
                          <a:schemeClr val="accent1">
                            <a:lumMod val="75000"/>
                          </a:schemeClr>
                        </a:solidFill>
                      </a:endParaRPr>
                    </a:p>
                  </a:txBody>
                  <a:tcPr/>
                </a:tc>
                <a:extLst>
                  <a:ext uri="{0D108BD9-81ED-4DB2-BD59-A6C34878D82A}">
                    <a16:rowId xmlns:a16="http://schemas.microsoft.com/office/drawing/2014/main" val="10005"/>
                  </a:ext>
                </a:extLst>
              </a:tr>
              <a:tr h="598567">
                <a:tc>
                  <a:txBody>
                    <a:bodyPr/>
                    <a:lstStyle/>
                    <a:p>
                      <a:r>
                        <a:rPr lang="es-ES" dirty="0">
                          <a:solidFill>
                            <a:schemeClr val="accent1">
                              <a:lumMod val="75000"/>
                            </a:schemeClr>
                          </a:solidFill>
                        </a:rPr>
                        <a:t>22 de Agosto 2024</a:t>
                      </a:r>
                      <a:endParaRPr lang="es-MX" dirty="0">
                        <a:solidFill>
                          <a:schemeClr val="accent1">
                            <a:lumMod val="75000"/>
                          </a:schemeClr>
                        </a:solidFill>
                      </a:endParaRPr>
                    </a:p>
                  </a:txBody>
                  <a:tcPr/>
                </a:tc>
                <a:tc>
                  <a:txBody>
                    <a:bodyPr/>
                    <a:lstStyle/>
                    <a:p>
                      <a:r>
                        <a:rPr lang="es-ES" dirty="0">
                          <a:solidFill>
                            <a:schemeClr val="accent1">
                              <a:lumMod val="75000"/>
                            </a:schemeClr>
                          </a:solidFill>
                        </a:rPr>
                        <a:t>Extraordinaria</a:t>
                      </a:r>
                      <a:endParaRPr lang="es-MX" dirty="0">
                        <a:solidFill>
                          <a:schemeClr val="accent1">
                            <a:lumMod val="75000"/>
                          </a:schemeClr>
                        </a:solidFill>
                      </a:endParaRPr>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59207546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sz="half" idx="2"/>
          </p:nvPr>
        </p:nvSpPr>
        <p:spPr>
          <a:xfrm>
            <a:off x="717217" y="7452320"/>
            <a:ext cx="5433552" cy="936104"/>
          </a:xfrm>
        </p:spPr>
        <p:txBody>
          <a:bodyPr>
            <a:normAutofit/>
          </a:bodyPr>
          <a:lstStyle/>
          <a:p>
            <a:r>
              <a:rPr lang="es-ES" sz="1600" dirty="0"/>
              <a:t>PRESIDENTE de la comisión edilicia alejandro alcázar chávez </a:t>
            </a:r>
            <a:endParaRPr lang="es-MX" sz="1600" dirty="0"/>
          </a:p>
          <a:p>
            <a:endParaRPr lang="es-MX" dirty="0"/>
          </a:p>
        </p:txBody>
      </p:sp>
      <p:sp>
        <p:nvSpPr>
          <p:cNvPr id="4" name="3 Título"/>
          <p:cNvSpPr>
            <a:spLocks noGrp="1"/>
          </p:cNvSpPr>
          <p:nvPr>
            <p:ph type="title"/>
          </p:nvPr>
        </p:nvSpPr>
        <p:spPr>
          <a:xfrm>
            <a:off x="635675" y="6732240"/>
            <a:ext cx="5496386" cy="645119"/>
          </a:xfrm>
        </p:spPr>
        <p:txBody>
          <a:bodyPr>
            <a:normAutofit fontScale="90000"/>
          </a:bodyPr>
          <a:lstStyle/>
          <a:p>
            <a:r>
              <a:rPr lang="es-ES" b="1" dirty="0"/>
              <a:t>COMISIÓN EDILICIA DE ASUNTOS METROPOLITANOS Y DE ATENCIÓN AL MIGRANTE 2024</a:t>
            </a:r>
            <a:endParaRPr lang="es-MX" b="1" dirty="0"/>
          </a:p>
        </p:txBody>
      </p:sp>
      <p:sp>
        <p:nvSpPr>
          <p:cNvPr id="6" name="5 CuadroTexto"/>
          <p:cNvSpPr txBox="1"/>
          <p:nvPr/>
        </p:nvSpPr>
        <p:spPr>
          <a:xfrm>
            <a:off x="620688" y="1763688"/>
            <a:ext cx="5679504" cy="4154984"/>
          </a:xfrm>
          <a:prstGeom prst="rect">
            <a:avLst/>
          </a:prstGeom>
          <a:noFill/>
        </p:spPr>
        <p:txBody>
          <a:bodyPr wrap="square" rtlCol="0">
            <a:spAutoFit/>
          </a:bodyPr>
          <a:lstStyle/>
          <a:p>
            <a:pPr algn="just"/>
            <a:r>
              <a:rPr lang="es-ES" sz="2400" dirty="0">
                <a:solidFill>
                  <a:schemeClr val="accent1">
                    <a:lumMod val="75000"/>
                  </a:schemeClr>
                </a:solidFill>
              </a:rPr>
              <a:t>Iniciativa con carácter de dictamen mediante la cual se propone que el Ayuntamiento de Tlajomulco de Zúñiga, Jalisco; apruebe y autorice realizar la campaña de concientización del Reglamento de Movilidad, Seguridad Vial y Transito, para el Municipio de Tlajomulco de Zúñiga, Jalisco ; que se denominara  </a:t>
            </a:r>
            <a:r>
              <a:rPr lang="es-ES" sz="2400" dirty="0" err="1">
                <a:solidFill>
                  <a:schemeClr val="accent1">
                    <a:lumMod val="75000"/>
                  </a:schemeClr>
                </a:solidFill>
              </a:rPr>
              <a:t>Tlajo</a:t>
            </a:r>
            <a:r>
              <a:rPr lang="es-ES" sz="2400" dirty="0">
                <a:solidFill>
                  <a:schemeClr val="accent1">
                    <a:lumMod val="75000"/>
                  </a:schemeClr>
                </a:solidFill>
              </a:rPr>
              <a:t>  </a:t>
            </a:r>
            <a:r>
              <a:rPr lang="es-ES" sz="2400" dirty="0" err="1">
                <a:solidFill>
                  <a:schemeClr val="accent1">
                    <a:lumMod val="75000"/>
                  </a:schemeClr>
                </a:solidFill>
              </a:rPr>
              <a:t>pa</a:t>
            </a:r>
            <a:r>
              <a:rPr lang="es-ES" sz="2400" dirty="0">
                <a:solidFill>
                  <a:schemeClr val="accent1">
                    <a:lumMod val="75000"/>
                  </a:schemeClr>
                </a:solidFill>
              </a:rPr>
              <a:t> chambear en la movilidad  “Si la rompes, la pagas”.</a:t>
            </a:r>
            <a:endParaRPr lang="es-MX" sz="2400" dirty="0">
              <a:solidFill>
                <a:schemeClr val="accent1">
                  <a:lumMod val="75000"/>
                </a:schemeClr>
              </a:solidFill>
            </a:endParaRPr>
          </a:p>
        </p:txBody>
      </p:sp>
      <p:sp>
        <p:nvSpPr>
          <p:cNvPr id="7" name="6 CuadroTexto"/>
          <p:cNvSpPr txBox="1"/>
          <p:nvPr/>
        </p:nvSpPr>
        <p:spPr>
          <a:xfrm>
            <a:off x="980728" y="842332"/>
            <a:ext cx="5319464" cy="830997"/>
          </a:xfrm>
          <a:prstGeom prst="rect">
            <a:avLst/>
          </a:prstGeom>
          <a:noFill/>
        </p:spPr>
        <p:txBody>
          <a:bodyPr wrap="square" rtlCol="0">
            <a:spAutoFit/>
          </a:bodyPr>
          <a:lstStyle/>
          <a:p>
            <a:r>
              <a:rPr lang="es-ES" sz="2400" b="1" dirty="0">
                <a:solidFill>
                  <a:schemeClr val="accent1">
                    <a:lumMod val="75000"/>
                  </a:schemeClr>
                </a:solidFill>
              </a:rPr>
              <a:t>INICIATIVAS PRESENTADAS EN CABILDO:</a:t>
            </a:r>
            <a:endParaRPr lang="es-MX" sz="2400" b="1" dirty="0">
              <a:solidFill>
                <a:schemeClr val="accent1">
                  <a:lumMod val="75000"/>
                </a:schemeClr>
              </a:solidFill>
            </a:endParaRPr>
          </a:p>
        </p:txBody>
      </p:sp>
    </p:spTree>
    <p:extLst>
      <p:ext uri="{BB962C8B-B14F-4D97-AF65-F5344CB8AC3E}">
        <p14:creationId xmlns:p14="http://schemas.microsoft.com/office/powerpoint/2010/main" val="108019805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sz="half" idx="2"/>
          </p:nvPr>
        </p:nvSpPr>
        <p:spPr/>
        <p:txBody>
          <a:bodyPr/>
          <a:lstStyle/>
          <a:p>
            <a:r>
              <a:rPr lang="es-ES" dirty="0"/>
              <a:t>REGIDOR alejandro alcázar Chávez </a:t>
            </a:r>
            <a:endParaRPr lang="es-MX" dirty="0"/>
          </a:p>
        </p:txBody>
      </p:sp>
      <p:sp>
        <p:nvSpPr>
          <p:cNvPr id="4" name="3 Título"/>
          <p:cNvSpPr>
            <a:spLocks noGrp="1"/>
          </p:cNvSpPr>
          <p:nvPr>
            <p:ph type="title"/>
          </p:nvPr>
        </p:nvSpPr>
        <p:spPr/>
        <p:txBody>
          <a:bodyPr>
            <a:normAutofit fontScale="90000"/>
          </a:bodyPr>
          <a:lstStyle/>
          <a:p>
            <a:r>
              <a:rPr lang="es-ES" b="1" dirty="0"/>
              <a:t>COMISIÓN  MUNICIPAL  DE  REGULARIZACIÓN</a:t>
            </a:r>
            <a:endParaRPr lang="es-MX" b="1" dirty="0"/>
          </a:p>
        </p:txBody>
      </p:sp>
      <p:sp>
        <p:nvSpPr>
          <p:cNvPr id="5" name="4 CuadroTexto"/>
          <p:cNvSpPr txBox="1"/>
          <p:nvPr/>
        </p:nvSpPr>
        <p:spPr>
          <a:xfrm>
            <a:off x="260648" y="941668"/>
            <a:ext cx="6120680" cy="830997"/>
          </a:xfrm>
          <a:prstGeom prst="rect">
            <a:avLst/>
          </a:prstGeom>
          <a:noFill/>
        </p:spPr>
        <p:txBody>
          <a:bodyPr wrap="square" rtlCol="0">
            <a:spAutoFit/>
          </a:bodyPr>
          <a:lstStyle/>
          <a:p>
            <a:pPr algn="ctr"/>
            <a:r>
              <a:rPr lang="es-ES" sz="2400" dirty="0">
                <a:solidFill>
                  <a:schemeClr val="accent1">
                    <a:lumMod val="75000"/>
                  </a:schemeClr>
                </a:solidFill>
              </a:rPr>
              <a:t>CALENDARIO DE SESIONES DE LA </a:t>
            </a:r>
            <a:r>
              <a:rPr lang="es-ES" sz="2400" dirty="0" err="1">
                <a:solidFill>
                  <a:schemeClr val="accent1">
                    <a:lumMod val="75000"/>
                  </a:schemeClr>
                </a:solidFill>
              </a:rPr>
              <a:t>COMUR</a:t>
            </a:r>
            <a:endParaRPr lang="es-MX" sz="2400" dirty="0">
              <a:solidFill>
                <a:schemeClr val="accent1">
                  <a:lumMod val="75000"/>
                </a:schemeClr>
              </a:solidFill>
            </a:endParaRPr>
          </a:p>
        </p:txBody>
      </p:sp>
      <p:graphicFrame>
        <p:nvGraphicFramePr>
          <p:cNvPr id="6" name="5 Tabla"/>
          <p:cNvGraphicFramePr>
            <a:graphicFrameLocks noGrp="1"/>
          </p:cNvGraphicFramePr>
          <p:nvPr>
            <p:extLst>
              <p:ext uri="{D42A27DB-BD31-4B8C-83A1-F6EECF244321}">
                <p14:modId xmlns:p14="http://schemas.microsoft.com/office/powerpoint/2010/main" val="2809819726"/>
              </p:ext>
            </p:extLst>
          </p:nvPr>
        </p:nvGraphicFramePr>
        <p:xfrm>
          <a:off x="548680" y="2339752"/>
          <a:ext cx="5832648" cy="3381755"/>
        </p:xfrm>
        <a:graphic>
          <a:graphicData uri="http://schemas.openxmlformats.org/drawingml/2006/table">
            <a:tbl>
              <a:tblPr firstRow="1" bandRow="1">
                <a:tableStyleId>{5C22544A-7EE6-4342-B048-85BDC9FD1C3A}</a:tableStyleId>
              </a:tblPr>
              <a:tblGrid>
                <a:gridCol w="2953239">
                  <a:extLst>
                    <a:ext uri="{9D8B030D-6E8A-4147-A177-3AD203B41FA5}">
                      <a16:colId xmlns:a16="http://schemas.microsoft.com/office/drawing/2014/main" val="20000"/>
                    </a:ext>
                  </a:extLst>
                </a:gridCol>
                <a:gridCol w="2879409">
                  <a:extLst>
                    <a:ext uri="{9D8B030D-6E8A-4147-A177-3AD203B41FA5}">
                      <a16:colId xmlns:a16="http://schemas.microsoft.com/office/drawing/2014/main" val="20001"/>
                    </a:ext>
                  </a:extLst>
                </a:gridCol>
              </a:tblGrid>
              <a:tr h="577373">
                <a:tc>
                  <a:txBody>
                    <a:bodyPr/>
                    <a:lstStyle/>
                    <a:p>
                      <a:r>
                        <a:rPr lang="es-ES" dirty="0"/>
                        <a:t>Fecha</a:t>
                      </a:r>
                      <a:endParaRPr lang="es-MX" dirty="0"/>
                    </a:p>
                  </a:txBody>
                  <a:tcPr/>
                </a:tc>
                <a:tc>
                  <a:txBody>
                    <a:bodyPr/>
                    <a:lstStyle/>
                    <a:p>
                      <a:r>
                        <a:rPr lang="es-ES" dirty="0"/>
                        <a:t>Tipo de Sesión</a:t>
                      </a:r>
                      <a:endParaRPr lang="es-MX" dirty="0"/>
                    </a:p>
                  </a:txBody>
                  <a:tcPr/>
                </a:tc>
                <a:extLst>
                  <a:ext uri="{0D108BD9-81ED-4DB2-BD59-A6C34878D82A}">
                    <a16:rowId xmlns:a16="http://schemas.microsoft.com/office/drawing/2014/main" val="10000"/>
                  </a:ext>
                </a:extLst>
              </a:tr>
              <a:tr h="577373">
                <a:tc>
                  <a:txBody>
                    <a:bodyPr/>
                    <a:lstStyle/>
                    <a:p>
                      <a:r>
                        <a:rPr lang="es-ES" dirty="0">
                          <a:solidFill>
                            <a:schemeClr val="accent1">
                              <a:lumMod val="75000"/>
                            </a:schemeClr>
                          </a:solidFill>
                        </a:rPr>
                        <a:t>22 de Marzo 2024</a:t>
                      </a:r>
                      <a:endParaRPr lang="es-MX" dirty="0">
                        <a:solidFill>
                          <a:schemeClr val="accent1">
                            <a:lumMod val="75000"/>
                          </a:schemeClr>
                        </a:solidFill>
                      </a:endParaRPr>
                    </a:p>
                  </a:txBody>
                  <a:tcPr/>
                </a:tc>
                <a:tc>
                  <a:txBody>
                    <a:bodyPr/>
                    <a:lstStyle/>
                    <a:p>
                      <a:r>
                        <a:rPr lang="es-ES" dirty="0">
                          <a:solidFill>
                            <a:schemeClr val="accent1">
                              <a:lumMod val="75000"/>
                            </a:schemeClr>
                          </a:solidFill>
                        </a:rPr>
                        <a:t>Ordinaria</a:t>
                      </a:r>
                      <a:endParaRPr lang="es-MX" dirty="0">
                        <a:solidFill>
                          <a:schemeClr val="accent1">
                            <a:lumMod val="75000"/>
                          </a:schemeClr>
                        </a:solidFill>
                      </a:endParaRPr>
                    </a:p>
                  </a:txBody>
                  <a:tcPr/>
                </a:tc>
                <a:extLst>
                  <a:ext uri="{0D108BD9-81ED-4DB2-BD59-A6C34878D82A}">
                    <a16:rowId xmlns:a16="http://schemas.microsoft.com/office/drawing/2014/main" val="10001"/>
                  </a:ext>
                </a:extLst>
              </a:tr>
              <a:tr h="577373">
                <a:tc>
                  <a:txBody>
                    <a:bodyPr/>
                    <a:lstStyle/>
                    <a:p>
                      <a:r>
                        <a:rPr lang="es-ES" dirty="0">
                          <a:solidFill>
                            <a:schemeClr val="accent1">
                              <a:lumMod val="75000"/>
                            </a:schemeClr>
                          </a:solidFill>
                        </a:rPr>
                        <a:t>03 de Mayo 2024</a:t>
                      </a:r>
                      <a:endParaRPr lang="es-MX" dirty="0">
                        <a:solidFill>
                          <a:schemeClr val="accent1">
                            <a:lumMod val="75000"/>
                          </a:schemeClr>
                        </a:solidFill>
                      </a:endParaRPr>
                    </a:p>
                  </a:txBody>
                  <a:tcPr/>
                </a:tc>
                <a:tc>
                  <a:txBody>
                    <a:bodyPr/>
                    <a:lstStyle/>
                    <a:p>
                      <a:r>
                        <a:rPr lang="es-ES" dirty="0">
                          <a:solidFill>
                            <a:schemeClr val="accent1">
                              <a:lumMod val="75000"/>
                            </a:schemeClr>
                          </a:solidFill>
                        </a:rPr>
                        <a:t>Ordinaria</a:t>
                      </a:r>
                      <a:endParaRPr lang="es-MX" dirty="0">
                        <a:solidFill>
                          <a:schemeClr val="accent1">
                            <a:lumMod val="75000"/>
                          </a:schemeClr>
                        </a:solidFill>
                      </a:endParaRPr>
                    </a:p>
                  </a:txBody>
                  <a:tcPr/>
                </a:tc>
                <a:extLst>
                  <a:ext uri="{0D108BD9-81ED-4DB2-BD59-A6C34878D82A}">
                    <a16:rowId xmlns:a16="http://schemas.microsoft.com/office/drawing/2014/main" val="10002"/>
                  </a:ext>
                </a:extLst>
              </a:tr>
              <a:tr h="494890">
                <a:tc>
                  <a:txBody>
                    <a:bodyPr/>
                    <a:lstStyle/>
                    <a:p>
                      <a:r>
                        <a:rPr lang="es-ES" dirty="0">
                          <a:solidFill>
                            <a:schemeClr val="accent1">
                              <a:lumMod val="75000"/>
                            </a:schemeClr>
                          </a:solidFill>
                        </a:rPr>
                        <a:t>21 de</a:t>
                      </a:r>
                      <a:r>
                        <a:rPr lang="es-ES" baseline="0" dirty="0">
                          <a:solidFill>
                            <a:schemeClr val="accent1">
                              <a:lumMod val="75000"/>
                            </a:schemeClr>
                          </a:solidFill>
                        </a:rPr>
                        <a:t> Junio 2024</a:t>
                      </a:r>
                      <a:endParaRPr lang="es-MX" dirty="0">
                        <a:solidFill>
                          <a:schemeClr val="accent1">
                            <a:lumMod val="75000"/>
                          </a:schemeClr>
                        </a:solidFill>
                      </a:endParaRPr>
                    </a:p>
                  </a:txBody>
                  <a:tcPr/>
                </a:tc>
                <a:tc>
                  <a:txBody>
                    <a:bodyPr/>
                    <a:lstStyle/>
                    <a:p>
                      <a:r>
                        <a:rPr lang="es-ES" dirty="0">
                          <a:solidFill>
                            <a:schemeClr val="accent1">
                              <a:lumMod val="75000"/>
                            </a:schemeClr>
                          </a:solidFill>
                        </a:rPr>
                        <a:t>Ordinaria</a:t>
                      </a:r>
                      <a:endParaRPr lang="es-MX" dirty="0">
                        <a:solidFill>
                          <a:schemeClr val="accent1">
                            <a:lumMod val="75000"/>
                          </a:schemeClr>
                        </a:solidFill>
                      </a:endParaRPr>
                    </a:p>
                  </a:txBody>
                  <a:tcPr/>
                </a:tc>
                <a:extLst>
                  <a:ext uri="{0D108BD9-81ED-4DB2-BD59-A6C34878D82A}">
                    <a16:rowId xmlns:a16="http://schemas.microsoft.com/office/drawing/2014/main" val="10003"/>
                  </a:ext>
                </a:extLst>
              </a:tr>
              <a:tr h="577373">
                <a:tc>
                  <a:txBody>
                    <a:bodyPr/>
                    <a:lstStyle/>
                    <a:p>
                      <a:r>
                        <a:rPr lang="es-ES" dirty="0">
                          <a:solidFill>
                            <a:schemeClr val="accent1">
                              <a:lumMod val="75000"/>
                            </a:schemeClr>
                          </a:solidFill>
                        </a:rPr>
                        <a:t>26 de</a:t>
                      </a:r>
                      <a:r>
                        <a:rPr lang="es-ES" baseline="0" dirty="0">
                          <a:solidFill>
                            <a:schemeClr val="accent1">
                              <a:lumMod val="75000"/>
                            </a:schemeClr>
                          </a:solidFill>
                        </a:rPr>
                        <a:t> Julio 2024</a:t>
                      </a:r>
                      <a:endParaRPr lang="es-MX" dirty="0">
                        <a:solidFill>
                          <a:schemeClr val="accent1">
                            <a:lumMod val="75000"/>
                          </a:schemeClr>
                        </a:solidFill>
                      </a:endParaRPr>
                    </a:p>
                  </a:txBody>
                  <a:tcPr/>
                </a:tc>
                <a:tc>
                  <a:txBody>
                    <a:bodyPr/>
                    <a:lstStyle/>
                    <a:p>
                      <a:r>
                        <a:rPr lang="es-ES" dirty="0">
                          <a:solidFill>
                            <a:schemeClr val="accent1">
                              <a:lumMod val="75000"/>
                            </a:schemeClr>
                          </a:solidFill>
                        </a:rPr>
                        <a:t>Ordinaria</a:t>
                      </a:r>
                      <a:endParaRPr lang="es-MX" dirty="0">
                        <a:solidFill>
                          <a:schemeClr val="accent1">
                            <a:lumMod val="75000"/>
                          </a:schemeClr>
                        </a:solidFill>
                      </a:endParaRPr>
                    </a:p>
                  </a:txBody>
                  <a:tcPr/>
                </a:tc>
                <a:extLst>
                  <a:ext uri="{0D108BD9-81ED-4DB2-BD59-A6C34878D82A}">
                    <a16:rowId xmlns:a16="http://schemas.microsoft.com/office/drawing/2014/main" val="10004"/>
                  </a:ext>
                </a:extLst>
              </a:tr>
              <a:tr h="577373">
                <a:tc>
                  <a:txBody>
                    <a:bodyPr/>
                    <a:lstStyle/>
                    <a:p>
                      <a:r>
                        <a:rPr lang="es-ES" dirty="0">
                          <a:solidFill>
                            <a:schemeClr val="accent1">
                              <a:lumMod val="75000"/>
                            </a:schemeClr>
                          </a:solidFill>
                        </a:rPr>
                        <a:t>30 de Agosto 2024</a:t>
                      </a:r>
                      <a:endParaRPr lang="es-MX" dirty="0">
                        <a:solidFill>
                          <a:schemeClr val="accent1">
                            <a:lumMod val="75000"/>
                          </a:schemeClr>
                        </a:solidFill>
                      </a:endParaRPr>
                    </a:p>
                  </a:txBody>
                  <a:tcPr/>
                </a:tc>
                <a:tc>
                  <a:txBody>
                    <a:bodyPr/>
                    <a:lstStyle/>
                    <a:p>
                      <a:r>
                        <a:rPr lang="es-ES" dirty="0">
                          <a:solidFill>
                            <a:schemeClr val="accent1">
                              <a:lumMod val="75000"/>
                            </a:schemeClr>
                          </a:solidFill>
                        </a:rPr>
                        <a:t>Ordinaria</a:t>
                      </a:r>
                      <a:endParaRPr lang="es-MX" dirty="0">
                        <a:solidFill>
                          <a:schemeClr val="accent1">
                            <a:lumMod val="75000"/>
                          </a:schemeClr>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72433279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sz="half" idx="2"/>
          </p:nvPr>
        </p:nvSpPr>
        <p:spPr/>
        <p:txBody>
          <a:bodyPr/>
          <a:lstStyle/>
          <a:p>
            <a:r>
              <a:rPr lang="es-ES" dirty="0"/>
              <a:t>Regidor  </a:t>
            </a:r>
            <a:r>
              <a:rPr lang="es-ES" dirty="0" err="1"/>
              <a:t>alejandro</a:t>
            </a:r>
            <a:r>
              <a:rPr lang="es-ES" dirty="0"/>
              <a:t>  alcázar  Chávez</a:t>
            </a:r>
            <a:endParaRPr lang="es-MX" dirty="0"/>
          </a:p>
        </p:txBody>
      </p:sp>
      <p:sp>
        <p:nvSpPr>
          <p:cNvPr id="2" name="1 CuadroTexto"/>
          <p:cNvSpPr txBox="1"/>
          <p:nvPr/>
        </p:nvSpPr>
        <p:spPr>
          <a:xfrm>
            <a:off x="548680" y="179512"/>
            <a:ext cx="5832648" cy="6186309"/>
          </a:xfrm>
          <a:prstGeom prst="rect">
            <a:avLst/>
          </a:prstGeom>
          <a:noFill/>
        </p:spPr>
        <p:txBody>
          <a:bodyPr wrap="square" rtlCol="0">
            <a:spAutoFit/>
          </a:bodyPr>
          <a:lstStyle/>
          <a:p>
            <a:endParaRPr lang="es-ES" dirty="0"/>
          </a:p>
          <a:p>
            <a:pPr algn="just"/>
            <a:r>
              <a:rPr lang="es-ES" dirty="0"/>
              <a:t>Ser Regidor de Tlajomulco de Zúñiga, Jalisco fue muy importante y significativo para mi, ya que aquí nací, aquí crecí, aquí forme mi hermosa familia, aquí están creciendo mis hijas, aquí moriré. Es un honor trabajar para mi pueblo.</a:t>
            </a:r>
          </a:p>
          <a:p>
            <a:pPr algn="just"/>
            <a:r>
              <a:rPr lang="es-ES" dirty="0"/>
              <a:t>De </a:t>
            </a:r>
            <a:r>
              <a:rPr lang="es-ES" dirty="0" err="1"/>
              <a:t>Tlajo</a:t>
            </a:r>
            <a:r>
              <a:rPr lang="es-ES" dirty="0"/>
              <a:t> para </a:t>
            </a:r>
            <a:r>
              <a:rPr lang="es-ES" dirty="0" err="1"/>
              <a:t>Tlajo</a:t>
            </a:r>
            <a:r>
              <a:rPr lang="es-ES" dirty="0"/>
              <a:t>.</a:t>
            </a:r>
          </a:p>
          <a:p>
            <a:pPr algn="just"/>
            <a:r>
              <a:rPr lang="es-ES" dirty="0"/>
              <a:t>Agradecido con mis  compañeras y compañeros regidores, munícipes, directores y demás de este Ayuntamiento que con su acompañamiento y con su revisión permanente de las actividades que hemos hecho desde el ejecutivo, han legitimado y les han garantizado a los ciudadanos que nuestro actuar ha sido atendiendo las necesidades prioritarias de nuestra sociedad. </a:t>
            </a:r>
          </a:p>
          <a:p>
            <a:pPr algn="just"/>
            <a:r>
              <a:rPr lang="es-ES" dirty="0"/>
              <a:t>Agradecido con Dios, con mi esposa, con mis hijas, con mi madre, con mi hermana, con toda mi familia y mis amigos que me apoyan en todos mis proyectos.</a:t>
            </a:r>
          </a:p>
          <a:p>
            <a:pPr algn="just"/>
            <a:r>
              <a:rPr lang="es-ES" dirty="0"/>
              <a:t>De ese agradecimiento, tengo la seguridad de que quedaré como siempre a la disposición de los habitantes de mi Municipio para servirles.</a:t>
            </a:r>
            <a:endParaRPr lang="es-MX" dirty="0"/>
          </a:p>
        </p:txBody>
      </p:sp>
    </p:spTree>
    <p:extLst>
      <p:ext uri="{BB962C8B-B14F-4D97-AF65-F5344CB8AC3E}">
        <p14:creationId xmlns:p14="http://schemas.microsoft.com/office/powerpoint/2010/main" val="27707515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sz="half" idx="2"/>
          </p:nvPr>
        </p:nvSpPr>
        <p:spPr>
          <a:xfrm>
            <a:off x="717217" y="7542074"/>
            <a:ext cx="5433552" cy="630325"/>
          </a:xfrm>
        </p:spPr>
        <p:txBody>
          <a:bodyPr>
            <a:normAutofit fontScale="55000" lnSpcReduction="20000"/>
          </a:bodyPr>
          <a:lstStyle/>
          <a:p>
            <a:endParaRPr lang="es-MX" dirty="0"/>
          </a:p>
          <a:p>
            <a:r>
              <a:rPr lang="es-ES" sz="2700" dirty="0"/>
              <a:t>PRESIDENTE de la comisión edilicia alejandro alcázar chávez </a:t>
            </a:r>
            <a:endParaRPr lang="es-MX" sz="2700" dirty="0"/>
          </a:p>
          <a:p>
            <a:endParaRPr lang="es-MX" dirty="0"/>
          </a:p>
        </p:txBody>
      </p:sp>
      <p:sp>
        <p:nvSpPr>
          <p:cNvPr id="4" name="3 Título"/>
          <p:cNvSpPr>
            <a:spLocks noGrp="1"/>
          </p:cNvSpPr>
          <p:nvPr>
            <p:ph type="title"/>
          </p:nvPr>
        </p:nvSpPr>
        <p:spPr>
          <a:xfrm>
            <a:off x="692696" y="6660232"/>
            <a:ext cx="5496386" cy="697391"/>
          </a:xfrm>
        </p:spPr>
        <p:txBody>
          <a:bodyPr>
            <a:normAutofit fontScale="90000"/>
          </a:bodyPr>
          <a:lstStyle/>
          <a:p>
            <a:r>
              <a:rPr lang="es-ES" b="1" dirty="0"/>
              <a:t>COMISIÓN EDILICIA DE ASUNTOS METROPOLITANOS Y DE ATENCIÓN AL MIGRANTE 2024</a:t>
            </a:r>
            <a:endParaRPr lang="es-MX" b="1" dirty="0"/>
          </a:p>
        </p:txBody>
      </p:sp>
      <p:sp>
        <p:nvSpPr>
          <p:cNvPr id="5" name="4 CuadroTexto"/>
          <p:cNvSpPr txBox="1"/>
          <p:nvPr/>
        </p:nvSpPr>
        <p:spPr>
          <a:xfrm>
            <a:off x="476672" y="683568"/>
            <a:ext cx="5904656" cy="5940088"/>
          </a:xfrm>
          <a:prstGeom prst="rect">
            <a:avLst/>
          </a:prstGeom>
          <a:noFill/>
        </p:spPr>
        <p:txBody>
          <a:bodyPr wrap="square" rtlCol="0">
            <a:spAutoFit/>
          </a:bodyPr>
          <a:lstStyle/>
          <a:p>
            <a:pPr marL="285750" indent="-285750" algn="just">
              <a:buClr>
                <a:schemeClr val="tx2"/>
              </a:buClr>
              <a:buFont typeface="Wingdings" pitchFamily="2" charset="2"/>
              <a:buChar char="Ø"/>
            </a:pPr>
            <a:r>
              <a:rPr lang="es-ES" sz="2000" b="1" dirty="0">
                <a:solidFill>
                  <a:schemeClr val="accent1">
                    <a:lumMod val="75000"/>
                  </a:schemeClr>
                </a:solidFill>
              </a:rPr>
              <a:t>OBJETIVO:</a:t>
            </a:r>
          </a:p>
          <a:p>
            <a:pPr marL="285750" indent="-285750" algn="just">
              <a:buClr>
                <a:schemeClr val="tx2"/>
              </a:buClr>
              <a:buFont typeface="Wingdings" pitchFamily="2" charset="2"/>
              <a:buChar char="Ø"/>
            </a:pPr>
            <a:endParaRPr lang="es-ES" sz="2000" b="1" dirty="0">
              <a:solidFill>
                <a:schemeClr val="accent1">
                  <a:lumMod val="75000"/>
                </a:schemeClr>
              </a:solidFill>
            </a:endParaRPr>
          </a:p>
          <a:p>
            <a:pPr algn="just"/>
            <a:r>
              <a:rPr lang="es-ES" sz="2000" dirty="0">
                <a:solidFill>
                  <a:schemeClr val="accent1">
                    <a:lumMod val="75000"/>
                  </a:schemeClr>
                </a:solidFill>
              </a:rPr>
              <a:t>Atender los turnos por el Pleno del Ayuntamiento, analizando, evaluando y dictaminando los asuntos de manera eficiente y eficaz para su aprobación.</a:t>
            </a:r>
          </a:p>
          <a:p>
            <a:pPr algn="just"/>
            <a:endParaRPr lang="es-ES" sz="2000" b="1" dirty="0">
              <a:solidFill>
                <a:schemeClr val="accent1">
                  <a:lumMod val="75000"/>
                </a:schemeClr>
              </a:solidFill>
            </a:endParaRPr>
          </a:p>
          <a:p>
            <a:pPr marL="285750" indent="-285750" algn="just">
              <a:buFont typeface="Wingdings" pitchFamily="2" charset="2"/>
              <a:buChar char="Ø"/>
            </a:pPr>
            <a:r>
              <a:rPr lang="es-ES" sz="2000" b="1" dirty="0">
                <a:solidFill>
                  <a:schemeClr val="accent1">
                    <a:lumMod val="75000"/>
                  </a:schemeClr>
                </a:solidFill>
              </a:rPr>
              <a:t>METAS:</a:t>
            </a:r>
          </a:p>
          <a:p>
            <a:pPr marL="285750" indent="-285750" algn="just">
              <a:buFont typeface="Wingdings" pitchFamily="2" charset="2"/>
              <a:buChar char="Ø"/>
            </a:pPr>
            <a:endParaRPr lang="es-ES" sz="2000" b="1" dirty="0">
              <a:solidFill>
                <a:schemeClr val="accent1">
                  <a:lumMod val="75000"/>
                </a:schemeClr>
              </a:solidFill>
            </a:endParaRPr>
          </a:p>
          <a:p>
            <a:pPr algn="just"/>
            <a:r>
              <a:rPr lang="es-ES" sz="2000" dirty="0">
                <a:solidFill>
                  <a:schemeClr val="accent1">
                    <a:lumMod val="75000"/>
                  </a:schemeClr>
                </a:solidFill>
              </a:rPr>
              <a:t>Desarrollar instrumentos jurídicos que le permitan al Municipio una relación integral con el resto de los Municipios Metropolitanos, así como fondos y  convenios de coordinación y asociación intermunicipal metropolitana y de atención a las personas migrantes; respecto a otras instancias ejecutivas de los gobiernos Federal, Estatal y sus organismos autónomos e instancias metropolitanas.</a:t>
            </a:r>
          </a:p>
        </p:txBody>
      </p:sp>
    </p:spTree>
    <p:extLst>
      <p:ext uri="{BB962C8B-B14F-4D97-AF65-F5344CB8AC3E}">
        <p14:creationId xmlns:p14="http://schemas.microsoft.com/office/powerpoint/2010/main" val="12325753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sz="half" idx="2"/>
          </p:nvPr>
        </p:nvSpPr>
        <p:spPr>
          <a:xfrm>
            <a:off x="764704" y="7740352"/>
            <a:ext cx="5433552" cy="535620"/>
          </a:xfrm>
        </p:spPr>
        <p:txBody>
          <a:bodyPr>
            <a:normAutofit lnSpcReduction="10000"/>
          </a:bodyPr>
          <a:lstStyle/>
          <a:p>
            <a:r>
              <a:rPr lang="es-ES" dirty="0"/>
              <a:t>PRESIDENTE de la comisión edilicia </a:t>
            </a:r>
            <a:r>
              <a:rPr lang="es-ES" dirty="0" err="1"/>
              <a:t>alejandro</a:t>
            </a:r>
            <a:r>
              <a:rPr lang="es-ES" dirty="0"/>
              <a:t> alcázar </a:t>
            </a:r>
            <a:r>
              <a:rPr lang="es-ES" dirty="0" err="1"/>
              <a:t>chávez</a:t>
            </a:r>
            <a:r>
              <a:rPr lang="es-ES" dirty="0"/>
              <a:t> </a:t>
            </a:r>
            <a:endParaRPr lang="es-MX" dirty="0"/>
          </a:p>
          <a:p>
            <a:endParaRPr lang="es-MX" dirty="0"/>
          </a:p>
        </p:txBody>
      </p:sp>
      <p:sp>
        <p:nvSpPr>
          <p:cNvPr id="4" name="3 Título"/>
          <p:cNvSpPr>
            <a:spLocks noGrp="1"/>
          </p:cNvSpPr>
          <p:nvPr>
            <p:ph type="title"/>
          </p:nvPr>
        </p:nvSpPr>
        <p:spPr>
          <a:xfrm>
            <a:off x="692696" y="6660232"/>
            <a:ext cx="5496386" cy="697391"/>
          </a:xfrm>
        </p:spPr>
        <p:txBody>
          <a:bodyPr>
            <a:normAutofit fontScale="90000"/>
          </a:bodyPr>
          <a:lstStyle/>
          <a:p>
            <a:r>
              <a:rPr lang="es-ES" b="1" dirty="0"/>
              <a:t>COMISIÓN EDILICIA DE ASUNTOS METROPOLITANOS Y DE ATENCIÓN AL MIGRANTE 2024</a:t>
            </a:r>
            <a:endParaRPr lang="es-MX" dirty="0"/>
          </a:p>
        </p:txBody>
      </p:sp>
      <p:graphicFrame>
        <p:nvGraphicFramePr>
          <p:cNvPr id="5" name="4 Tabla"/>
          <p:cNvGraphicFramePr>
            <a:graphicFrameLocks noGrp="1"/>
          </p:cNvGraphicFramePr>
          <p:nvPr>
            <p:extLst>
              <p:ext uri="{D42A27DB-BD31-4B8C-83A1-F6EECF244321}">
                <p14:modId xmlns:p14="http://schemas.microsoft.com/office/powerpoint/2010/main" val="899350668"/>
              </p:ext>
            </p:extLst>
          </p:nvPr>
        </p:nvGraphicFramePr>
        <p:xfrm>
          <a:off x="548680" y="611561"/>
          <a:ext cx="5760640" cy="5760641"/>
        </p:xfrm>
        <a:graphic>
          <a:graphicData uri="http://schemas.openxmlformats.org/drawingml/2006/table">
            <a:tbl>
              <a:tblPr firstRow="1" bandRow="1">
                <a:tableStyleId>{5C22544A-7EE6-4342-B048-85BDC9FD1C3A}</a:tableStyleId>
              </a:tblPr>
              <a:tblGrid>
                <a:gridCol w="5760640">
                  <a:extLst>
                    <a:ext uri="{9D8B030D-6E8A-4147-A177-3AD203B41FA5}">
                      <a16:colId xmlns:a16="http://schemas.microsoft.com/office/drawing/2014/main" val="20000"/>
                    </a:ext>
                  </a:extLst>
                </a:gridCol>
              </a:tblGrid>
              <a:tr h="404525">
                <a:tc>
                  <a:txBody>
                    <a:bodyPr/>
                    <a:lstStyle/>
                    <a:p>
                      <a:r>
                        <a:rPr lang="es-ES" dirty="0"/>
                        <a:t>INTEGRANTES DE LA COMISIÓN </a:t>
                      </a:r>
                      <a:endParaRPr lang="es-MX" dirty="0"/>
                    </a:p>
                  </a:txBody>
                  <a:tcPr/>
                </a:tc>
                <a:extLst>
                  <a:ext uri="{0D108BD9-81ED-4DB2-BD59-A6C34878D82A}">
                    <a16:rowId xmlns:a16="http://schemas.microsoft.com/office/drawing/2014/main" val="10000"/>
                  </a:ext>
                </a:extLst>
              </a:tr>
              <a:tr h="404525">
                <a:tc>
                  <a:txBody>
                    <a:bodyPr/>
                    <a:lstStyle/>
                    <a:p>
                      <a:r>
                        <a:rPr lang="es-ES" dirty="0">
                          <a:solidFill>
                            <a:schemeClr val="accent1">
                              <a:lumMod val="75000"/>
                            </a:schemeClr>
                          </a:solidFill>
                        </a:rPr>
                        <a:t>PRESIDENTE</a:t>
                      </a:r>
                      <a:r>
                        <a:rPr lang="es-ES" baseline="0" dirty="0">
                          <a:solidFill>
                            <a:schemeClr val="accent1">
                              <a:lumMod val="75000"/>
                            </a:schemeClr>
                          </a:solidFill>
                        </a:rPr>
                        <a:t> ALEJANDRO ALCÁZAR CHÁVEZ </a:t>
                      </a:r>
                      <a:endParaRPr lang="es-MX" dirty="0">
                        <a:solidFill>
                          <a:schemeClr val="accent1">
                            <a:lumMod val="75000"/>
                          </a:schemeClr>
                        </a:solidFill>
                      </a:endParaRPr>
                    </a:p>
                  </a:txBody>
                  <a:tcPr/>
                </a:tc>
                <a:extLst>
                  <a:ext uri="{0D108BD9-81ED-4DB2-BD59-A6C34878D82A}">
                    <a16:rowId xmlns:a16="http://schemas.microsoft.com/office/drawing/2014/main" val="10001"/>
                  </a:ext>
                </a:extLst>
              </a:tr>
              <a:tr h="404525">
                <a:tc>
                  <a:txBody>
                    <a:bodyPr/>
                    <a:lstStyle/>
                    <a:p>
                      <a:r>
                        <a:rPr lang="es-ES" dirty="0">
                          <a:solidFill>
                            <a:schemeClr val="accent1">
                              <a:lumMod val="75000"/>
                            </a:schemeClr>
                          </a:solidFill>
                        </a:rPr>
                        <a:t>VOCALES</a:t>
                      </a:r>
                      <a:endParaRPr lang="es-MX" dirty="0">
                        <a:solidFill>
                          <a:schemeClr val="accent1">
                            <a:lumMod val="75000"/>
                          </a:schemeClr>
                        </a:solidFill>
                      </a:endParaRPr>
                    </a:p>
                  </a:txBody>
                  <a:tcPr/>
                </a:tc>
                <a:extLst>
                  <a:ext uri="{0D108BD9-81ED-4DB2-BD59-A6C34878D82A}">
                    <a16:rowId xmlns:a16="http://schemas.microsoft.com/office/drawing/2014/main" val="10002"/>
                  </a:ext>
                </a:extLst>
              </a:tr>
              <a:tr h="404525">
                <a:tc>
                  <a:txBody>
                    <a:bodyPr/>
                    <a:lstStyle/>
                    <a:p>
                      <a:r>
                        <a:rPr lang="es-ES" dirty="0">
                          <a:solidFill>
                            <a:schemeClr val="accent1">
                              <a:lumMod val="75000"/>
                            </a:schemeClr>
                          </a:solidFill>
                        </a:rPr>
                        <a:t>SINDICO</a:t>
                      </a:r>
                      <a:r>
                        <a:rPr lang="es-ES" baseline="0" dirty="0">
                          <a:solidFill>
                            <a:schemeClr val="accent1">
                              <a:lumMod val="75000"/>
                            </a:schemeClr>
                          </a:solidFill>
                        </a:rPr>
                        <a:t> MIGUEL </a:t>
                      </a:r>
                      <a:r>
                        <a:rPr lang="es-ES" baseline="0" dirty="0" err="1">
                          <a:solidFill>
                            <a:schemeClr val="accent1">
                              <a:lumMod val="75000"/>
                            </a:schemeClr>
                          </a:solidFill>
                        </a:rPr>
                        <a:t>OSBALDO</a:t>
                      </a:r>
                      <a:r>
                        <a:rPr lang="es-ES" baseline="0" dirty="0">
                          <a:solidFill>
                            <a:schemeClr val="accent1">
                              <a:lumMod val="75000"/>
                            </a:schemeClr>
                          </a:solidFill>
                        </a:rPr>
                        <a:t> CARREÓN PÉREZ</a:t>
                      </a:r>
                      <a:endParaRPr lang="es-MX" dirty="0">
                        <a:solidFill>
                          <a:schemeClr val="accent1">
                            <a:lumMod val="75000"/>
                          </a:schemeClr>
                        </a:solidFill>
                      </a:endParaRPr>
                    </a:p>
                  </a:txBody>
                  <a:tcPr/>
                </a:tc>
                <a:extLst>
                  <a:ext uri="{0D108BD9-81ED-4DB2-BD59-A6C34878D82A}">
                    <a16:rowId xmlns:a16="http://schemas.microsoft.com/office/drawing/2014/main" val="10003"/>
                  </a:ext>
                </a:extLst>
              </a:tr>
              <a:tr h="40452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dirty="0">
                          <a:solidFill>
                            <a:schemeClr val="accent1">
                              <a:lumMod val="75000"/>
                            </a:schemeClr>
                          </a:solidFill>
                        </a:rPr>
                        <a:t>SAGRARIO ELIZABETH GUZMÁN</a:t>
                      </a:r>
                      <a:r>
                        <a:rPr lang="es-ES" baseline="0" dirty="0">
                          <a:solidFill>
                            <a:schemeClr val="accent1">
                              <a:lumMod val="75000"/>
                            </a:schemeClr>
                          </a:solidFill>
                        </a:rPr>
                        <a:t> UREÑA</a:t>
                      </a:r>
                      <a:endParaRPr lang="es-MX" dirty="0">
                        <a:solidFill>
                          <a:schemeClr val="accent1">
                            <a:lumMod val="75000"/>
                          </a:schemeClr>
                        </a:solidFill>
                      </a:endParaRPr>
                    </a:p>
                  </a:txBody>
                  <a:tcPr/>
                </a:tc>
                <a:extLst>
                  <a:ext uri="{0D108BD9-81ED-4DB2-BD59-A6C34878D82A}">
                    <a16:rowId xmlns:a16="http://schemas.microsoft.com/office/drawing/2014/main" val="10004"/>
                  </a:ext>
                </a:extLst>
              </a:tr>
              <a:tr h="404525">
                <a:tc>
                  <a:txBody>
                    <a:bodyPr/>
                    <a:lstStyle/>
                    <a:p>
                      <a:r>
                        <a:rPr lang="es-ES" dirty="0">
                          <a:solidFill>
                            <a:schemeClr val="accent1">
                              <a:lumMod val="75000"/>
                            </a:schemeClr>
                          </a:solidFill>
                        </a:rPr>
                        <a:t>RICARDO MÁRQUEZ RIVAS</a:t>
                      </a:r>
                      <a:endParaRPr lang="es-MX" dirty="0">
                        <a:solidFill>
                          <a:schemeClr val="accent1">
                            <a:lumMod val="75000"/>
                          </a:schemeClr>
                        </a:solidFill>
                      </a:endParaRPr>
                    </a:p>
                  </a:txBody>
                  <a:tcPr/>
                </a:tc>
                <a:extLst>
                  <a:ext uri="{0D108BD9-81ED-4DB2-BD59-A6C34878D82A}">
                    <a16:rowId xmlns:a16="http://schemas.microsoft.com/office/drawing/2014/main" val="10005"/>
                  </a:ext>
                </a:extLst>
              </a:tr>
              <a:tr h="404525">
                <a:tc>
                  <a:txBody>
                    <a:bodyPr/>
                    <a:lstStyle/>
                    <a:p>
                      <a:r>
                        <a:rPr lang="es-ES" dirty="0">
                          <a:solidFill>
                            <a:schemeClr val="accent1">
                              <a:lumMod val="75000"/>
                            </a:schemeClr>
                          </a:solidFill>
                        </a:rPr>
                        <a:t>MARÍA ELENA RIVERA</a:t>
                      </a:r>
                      <a:r>
                        <a:rPr lang="es-ES" baseline="0" dirty="0">
                          <a:solidFill>
                            <a:schemeClr val="accent1">
                              <a:lumMod val="75000"/>
                            </a:schemeClr>
                          </a:solidFill>
                        </a:rPr>
                        <a:t> ESTRADA</a:t>
                      </a:r>
                      <a:endParaRPr lang="es-MX" dirty="0">
                        <a:solidFill>
                          <a:schemeClr val="accent1">
                            <a:lumMod val="75000"/>
                          </a:schemeClr>
                        </a:solidFill>
                      </a:endParaRPr>
                    </a:p>
                  </a:txBody>
                  <a:tcPr/>
                </a:tc>
                <a:extLst>
                  <a:ext uri="{0D108BD9-81ED-4DB2-BD59-A6C34878D82A}">
                    <a16:rowId xmlns:a16="http://schemas.microsoft.com/office/drawing/2014/main" val="10006"/>
                  </a:ext>
                </a:extLst>
              </a:tr>
              <a:tr h="404525">
                <a:tc>
                  <a:txBody>
                    <a:bodyPr/>
                    <a:lstStyle/>
                    <a:p>
                      <a:r>
                        <a:rPr lang="es-ES" dirty="0">
                          <a:solidFill>
                            <a:schemeClr val="accent1">
                              <a:lumMod val="75000"/>
                            </a:schemeClr>
                          </a:solidFill>
                        </a:rPr>
                        <a:t>FÉLIX CASILLAS GUTIÉRREZ</a:t>
                      </a:r>
                      <a:endParaRPr lang="es-MX" dirty="0">
                        <a:solidFill>
                          <a:schemeClr val="accent1">
                            <a:lumMod val="75000"/>
                          </a:schemeClr>
                        </a:solidFill>
                      </a:endParaRPr>
                    </a:p>
                  </a:txBody>
                  <a:tcPr/>
                </a:tc>
                <a:extLst>
                  <a:ext uri="{0D108BD9-81ED-4DB2-BD59-A6C34878D82A}">
                    <a16:rowId xmlns:a16="http://schemas.microsoft.com/office/drawing/2014/main" val="10007"/>
                  </a:ext>
                </a:extLst>
              </a:tr>
              <a:tr h="404525">
                <a:tc>
                  <a:txBody>
                    <a:bodyPr/>
                    <a:lstStyle/>
                    <a:p>
                      <a:r>
                        <a:rPr lang="es-ES" dirty="0">
                          <a:solidFill>
                            <a:schemeClr val="accent1">
                              <a:lumMod val="75000"/>
                            </a:schemeClr>
                          </a:solidFill>
                        </a:rPr>
                        <a:t>LIZBETH SANTILLÁN REGALADO</a:t>
                      </a:r>
                      <a:endParaRPr lang="es-MX" dirty="0">
                        <a:solidFill>
                          <a:schemeClr val="accent1">
                            <a:lumMod val="75000"/>
                          </a:schemeClr>
                        </a:solidFill>
                      </a:endParaRPr>
                    </a:p>
                  </a:txBody>
                  <a:tcPr/>
                </a:tc>
                <a:extLst>
                  <a:ext uri="{0D108BD9-81ED-4DB2-BD59-A6C34878D82A}">
                    <a16:rowId xmlns:a16="http://schemas.microsoft.com/office/drawing/2014/main" val="10008"/>
                  </a:ext>
                </a:extLst>
              </a:tr>
              <a:tr h="404525">
                <a:tc>
                  <a:txBody>
                    <a:bodyPr/>
                    <a:lstStyle/>
                    <a:p>
                      <a:r>
                        <a:rPr lang="es-ES" dirty="0">
                          <a:solidFill>
                            <a:schemeClr val="accent1">
                              <a:lumMod val="75000"/>
                            </a:schemeClr>
                          </a:solidFill>
                        </a:rPr>
                        <a:t>JOSÉ GABRIEL VELÁZQUEZ</a:t>
                      </a:r>
                      <a:r>
                        <a:rPr lang="es-ES" baseline="0" dirty="0">
                          <a:solidFill>
                            <a:schemeClr val="accent1">
                              <a:lumMod val="75000"/>
                            </a:schemeClr>
                          </a:solidFill>
                        </a:rPr>
                        <a:t> CHÁVEZ</a:t>
                      </a:r>
                      <a:endParaRPr lang="es-MX" dirty="0">
                        <a:solidFill>
                          <a:schemeClr val="accent1">
                            <a:lumMod val="75000"/>
                          </a:schemeClr>
                        </a:solidFill>
                      </a:endParaRPr>
                    </a:p>
                  </a:txBody>
                  <a:tcPr/>
                </a:tc>
                <a:extLst>
                  <a:ext uri="{0D108BD9-81ED-4DB2-BD59-A6C34878D82A}">
                    <a16:rowId xmlns:a16="http://schemas.microsoft.com/office/drawing/2014/main" val="10009"/>
                  </a:ext>
                </a:extLst>
              </a:tr>
              <a:tr h="40452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dirty="0">
                          <a:solidFill>
                            <a:schemeClr val="accent1">
                              <a:lumMod val="75000"/>
                            </a:schemeClr>
                          </a:solidFill>
                        </a:rPr>
                        <a:t>ADELA GARCÍA DE LA PAZ</a:t>
                      </a:r>
                      <a:endParaRPr lang="es-MX" dirty="0">
                        <a:solidFill>
                          <a:schemeClr val="accent1">
                            <a:lumMod val="75000"/>
                          </a:schemeClr>
                        </a:solidFill>
                      </a:endParaRPr>
                    </a:p>
                  </a:txBody>
                  <a:tcPr/>
                </a:tc>
                <a:extLst>
                  <a:ext uri="{0D108BD9-81ED-4DB2-BD59-A6C34878D82A}">
                    <a16:rowId xmlns:a16="http://schemas.microsoft.com/office/drawing/2014/main" val="10010"/>
                  </a:ext>
                </a:extLst>
              </a:tr>
              <a:tr h="50181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dirty="0">
                          <a:solidFill>
                            <a:schemeClr val="accent1">
                              <a:lumMod val="75000"/>
                            </a:schemeClr>
                          </a:solidFill>
                        </a:rPr>
                        <a:t>AMOR ISABEL PÉREZ Y PÉREZ</a:t>
                      </a:r>
                      <a:endParaRPr lang="es-MX" dirty="0">
                        <a:solidFill>
                          <a:schemeClr val="accent1">
                            <a:lumMod val="75000"/>
                          </a:schemeClr>
                        </a:solidFill>
                      </a:endParaRPr>
                    </a:p>
                  </a:txBody>
                  <a:tcPr/>
                </a:tc>
                <a:extLst>
                  <a:ext uri="{0D108BD9-81ED-4DB2-BD59-A6C34878D82A}">
                    <a16:rowId xmlns:a16="http://schemas.microsoft.com/office/drawing/2014/main" val="10011"/>
                  </a:ext>
                </a:extLst>
              </a:tr>
              <a:tr h="40452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dirty="0">
                          <a:solidFill>
                            <a:schemeClr val="accent1">
                              <a:lumMod val="75000"/>
                            </a:schemeClr>
                          </a:solidFill>
                        </a:rPr>
                        <a:t>ANA MÁYELA RODRÍGUEZ</a:t>
                      </a:r>
                      <a:r>
                        <a:rPr lang="es-ES" baseline="0" dirty="0">
                          <a:solidFill>
                            <a:schemeClr val="accent1">
                              <a:lumMod val="75000"/>
                            </a:schemeClr>
                          </a:solidFill>
                        </a:rPr>
                        <a:t> SORIA</a:t>
                      </a:r>
                      <a:endParaRPr lang="es-MX" dirty="0">
                        <a:solidFill>
                          <a:schemeClr val="accent1">
                            <a:lumMod val="75000"/>
                          </a:schemeClr>
                        </a:solidFill>
                      </a:endParaRPr>
                    </a:p>
                  </a:txBody>
                  <a:tcPr/>
                </a:tc>
                <a:extLst>
                  <a:ext uri="{0D108BD9-81ED-4DB2-BD59-A6C34878D82A}">
                    <a16:rowId xmlns:a16="http://schemas.microsoft.com/office/drawing/2014/main" val="10012"/>
                  </a:ext>
                </a:extLst>
              </a:tr>
              <a:tr h="40452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dirty="0">
                          <a:solidFill>
                            <a:schemeClr val="accent1">
                              <a:lumMod val="75000"/>
                            </a:schemeClr>
                          </a:solidFill>
                        </a:rPr>
                        <a:t>ISMAEL ESPANTA TEJEDA</a:t>
                      </a:r>
                      <a:endParaRPr lang="es-MX" dirty="0">
                        <a:solidFill>
                          <a:schemeClr val="accent1">
                            <a:lumMod val="75000"/>
                          </a:schemeClr>
                        </a:solidFill>
                      </a:endParaRPr>
                    </a:p>
                  </a:txBody>
                  <a:tcPr/>
                </a:tc>
                <a:extLst>
                  <a:ext uri="{0D108BD9-81ED-4DB2-BD59-A6C34878D82A}">
                    <a16:rowId xmlns:a16="http://schemas.microsoft.com/office/drawing/2014/main" val="10013"/>
                  </a:ext>
                </a:extLst>
              </a:tr>
            </a:tbl>
          </a:graphicData>
        </a:graphic>
      </p:graphicFrame>
    </p:spTree>
    <p:extLst>
      <p:ext uri="{BB962C8B-B14F-4D97-AF65-F5344CB8AC3E}">
        <p14:creationId xmlns:p14="http://schemas.microsoft.com/office/powerpoint/2010/main" val="33295373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Marcador de posición de imagen"/>
          <p:cNvGraphicFramePr>
            <a:graphicFrameLocks noGrp="1"/>
          </p:cNvGraphicFramePr>
          <p:nvPr>
            <p:ph type="pic" idx="1"/>
            <p:extLst>
              <p:ext uri="{D42A27DB-BD31-4B8C-83A1-F6EECF244321}">
                <p14:modId xmlns:p14="http://schemas.microsoft.com/office/powerpoint/2010/main" val="1384049890"/>
              </p:ext>
            </p:extLst>
          </p:nvPr>
        </p:nvGraphicFramePr>
        <p:xfrm>
          <a:off x="512676" y="2411760"/>
          <a:ext cx="5868652" cy="3200400"/>
        </p:xfrm>
        <a:graphic>
          <a:graphicData uri="http://schemas.openxmlformats.org/drawingml/2006/table">
            <a:tbl>
              <a:tblPr firstRow="1" bandRow="1">
                <a:tableStyleId>{5C22544A-7EE6-4342-B048-85BDC9FD1C3A}</a:tableStyleId>
              </a:tblPr>
              <a:tblGrid>
                <a:gridCol w="2914650">
                  <a:extLst>
                    <a:ext uri="{9D8B030D-6E8A-4147-A177-3AD203B41FA5}">
                      <a16:colId xmlns:a16="http://schemas.microsoft.com/office/drawing/2014/main" val="20000"/>
                    </a:ext>
                  </a:extLst>
                </a:gridCol>
                <a:gridCol w="2954002">
                  <a:extLst>
                    <a:ext uri="{9D8B030D-6E8A-4147-A177-3AD203B41FA5}">
                      <a16:colId xmlns:a16="http://schemas.microsoft.com/office/drawing/2014/main" val="20001"/>
                    </a:ext>
                  </a:extLst>
                </a:gridCol>
              </a:tblGrid>
              <a:tr h="370840">
                <a:tc>
                  <a:txBody>
                    <a:bodyPr/>
                    <a:lstStyle/>
                    <a:p>
                      <a:r>
                        <a:rPr lang="es-ES" sz="2400" dirty="0"/>
                        <a:t>FECHA</a:t>
                      </a:r>
                      <a:endParaRPr lang="es-MX" sz="2400" dirty="0"/>
                    </a:p>
                  </a:txBody>
                  <a:tcPr/>
                </a:tc>
                <a:tc>
                  <a:txBody>
                    <a:bodyPr/>
                    <a:lstStyle/>
                    <a:p>
                      <a:r>
                        <a:rPr lang="es-ES" sz="2400" dirty="0"/>
                        <a:t>TIPO</a:t>
                      </a:r>
                      <a:r>
                        <a:rPr lang="es-ES" sz="2400" baseline="0" dirty="0"/>
                        <a:t> DE SESIÓN</a:t>
                      </a:r>
                      <a:endParaRPr lang="es-MX" sz="2400" dirty="0"/>
                    </a:p>
                  </a:txBody>
                  <a:tcPr/>
                </a:tc>
                <a:extLst>
                  <a:ext uri="{0D108BD9-81ED-4DB2-BD59-A6C34878D82A}">
                    <a16:rowId xmlns:a16="http://schemas.microsoft.com/office/drawing/2014/main" val="10000"/>
                  </a:ext>
                </a:extLst>
              </a:tr>
              <a:tr h="370840">
                <a:tc>
                  <a:txBody>
                    <a:bodyPr/>
                    <a:lstStyle/>
                    <a:p>
                      <a:r>
                        <a:rPr lang="es-ES" sz="2400" dirty="0">
                          <a:solidFill>
                            <a:schemeClr val="accent1">
                              <a:lumMod val="75000"/>
                            </a:schemeClr>
                          </a:solidFill>
                        </a:rPr>
                        <a:t>27 de</a:t>
                      </a:r>
                      <a:r>
                        <a:rPr lang="es-ES" sz="2400" baseline="0" dirty="0">
                          <a:solidFill>
                            <a:schemeClr val="accent1">
                              <a:lumMod val="75000"/>
                            </a:schemeClr>
                          </a:solidFill>
                        </a:rPr>
                        <a:t> Marzo 2024</a:t>
                      </a:r>
                      <a:endParaRPr lang="es-MX" sz="2400" dirty="0">
                        <a:solidFill>
                          <a:schemeClr val="accent1">
                            <a:lumMod val="75000"/>
                          </a:schemeClr>
                        </a:solidFill>
                      </a:endParaRPr>
                    </a:p>
                  </a:txBody>
                  <a:tcPr/>
                </a:tc>
                <a:tc>
                  <a:txBody>
                    <a:bodyPr/>
                    <a:lstStyle/>
                    <a:p>
                      <a:r>
                        <a:rPr lang="es-ES" sz="2400" dirty="0">
                          <a:solidFill>
                            <a:schemeClr val="accent1">
                              <a:lumMod val="75000"/>
                            </a:schemeClr>
                          </a:solidFill>
                        </a:rPr>
                        <a:t>Extraordinaria</a:t>
                      </a:r>
                      <a:endParaRPr lang="es-MX" sz="2400" dirty="0">
                        <a:solidFill>
                          <a:schemeClr val="accent1">
                            <a:lumMod val="75000"/>
                          </a:schemeClr>
                        </a:solidFill>
                      </a:endParaRPr>
                    </a:p>
                  </a:txBody>
                  <a:tcPr/>
                </a:tc>
                <a:extLst>
                  <a:ext uri="{0D108BD9-81ED-4DB2-BD59-A6C34878D82A}">
                    <a16:rowId xmlns:a16="http://schemas.microsoft.com/office/drawing/2014/main" val="10001"/>
                  </a:ext>
                </a:extLst>
              </a:tr>
              <a:tr h="370840">
                <a:tc>
                  <a:txBody>
                    <a:bodyPr/>
                    <a:lstStyle/>
                    <a:p>
                      <a:r>
                        <a:rPr lang="es-ES" sz="2400" dirty="0">
                          <a:solidFill>
                            <a:schemeClr val="accent1">
                              <a:lumMod val="75000"/>
                            </a:schemeClr>
                          </a:solidFill>
                        </a:rPr>
                        <a:t>29 de Abril 2024</a:t>
                      </a:r>
                      <a:endParaRPr lang="es-MX" sz="2400" dirty="0">
                        <a:solidFill>
                          <a:schemeClr val="accent1">
                            <a:lumMod val="75000"/>
                          </a:schemeClr>
                        </a:solidFill>
                      </a:endParaRPr>
                    </a:p>
                  </a:txBody>
                  <a:tcPr/>
                </a:tc>
                <a:tc>
                  <a:txBody>
                    <a:bodyPr/>
                    <a:lstStyle/>
                    <a:p>
                      <a:r>
                        <a:rPr lang="es-ES" sz="2400" dirty="0">
                          <a:solidFill>
                            <a:schemeClr val="accent1">
                              <a:lumMod val="75000"/>
                            </a:schemeClr>
                          </a:solidFill>
                        </a:rPr>
                        <a:t>Ordinaria</a:t>
                      </a:r>
                      <a:endParaRPr lang="es-MX" sz="2400" dirty="0">
                        <a:solidFill>
                          <a:schemeClr val="accent1">
                            <a:lumMod val="75000"/>
                          </a:schemeClr>
                        </a:solidFill>
                      </a:endParaRPr>
                    </a:p>
                  </a:txBody>
                  <a:tcPr/>
                </a:tc>
                <a:extLst>
                  <a:ext uri="{0D108BD9-81ED-4DB2-BD59-A6C34878D82A}">
                    <a16:rowId xmlns:a16="http://schemas.microsoft.com/office/drawing/2014/main" val="10002"/>
                  </a:ext>
                </a:extLst>
              </a:tr>
              <a:tr h="370840">
                <a:tc>
                  <a:txBody>
                    <a:bodyPr/>
                    <a:lstStyle/>
                    <a:p>
                      <a:r>
                        <a:rPr lang="es-ES" sz="2400" dirty="0">
                          <a:solidFill>
                            <a:schemeClr val="accent1">
                              <a:lumMod val="75000"/>
                            </a:schemeClr>
                          </a:solidFill>
                        </a:rPr>
                        <a:t>30 de Mayo 2024</a:t>
                      </a:r>
                      <a:endParaRPr lang="es-MX" sz="2400" dirty="0">
                        <a:solidFill>
                          <a:schemeClr val="accent1">
                            <a:lumMod val="75000"/>
                          </a:schemeClr>
                        </a:solidFill>
                      </a:endParaRPr>
                    </a:p>
                  </a:txBody>
                  <a:tcPr/>
                </a:tc>
                <a:tc>
                  <a:txBody>
                    <a:bodyPr/>
                    <a:lstStyle/>
                    <a:p>
                      <a:r>
                        <a:rPr lang="es-ES" sz="2400" dirty="0">
                          <a:solidFill>
                            <a:schemeClr val="accent1">
                              <a:lumMod val="75000"/>
                            </a:schemeClr>
                          </a:solidFill>
                        </a:rPr>
                        <a:t>Ordinaria</a:t>
                      </a:r>
                      <a:endParaRPr lang="es-MX" sz="2400" dirty="0">
                        <a:solidFill>
                          <a:schemeClr val="accent1">
                            <a:lumMod val="75000"/>
                          </a:schemeClr>
                        </a:solidFill>
                      </a:endParaRPr>
                    </a:p>
                  </a:txBody>
                  <a:tcPr/>
                </a:tc>
                <a:extLst>
                  <a:ext uri="{0D108BD9-81ED-4DB2-BD59-A6C34878D82A}">
                    <a16:rowId xmlns:a16="http://schemas.microsoft.com/office/drawing/2014/main" val="10003"/>
                  </a:ext>
                </a:extLst>
              </a:tr>
              <a:tr h="370840">
                <a:tc>
                  <a:txBody>
                    <a:bodyPr/>
                    <a:lstStyle/>
                    <a:p>
                      <a:r>
                        <a:rPr lang="es-ES" sz="2400" dirty="0">
                          <a:solidFill>
                            <a:schemeClr val="accent1">
                              <a:lumMod val="75000"/>
                            </a:schemeClr>
                          </a:solidFill>
                        </a:rPr>
                        <a:t>28 de Junio 2024</a:t>
                      </a:r>
                      <a:endParaRPr lang="es-MX" sz="2400" dirty="0">
                        <a:solidFill>
                          <a:schemeClr val="accent1">
                            <a:lumMod val="75000"/>
                          </a:schemeClr>
                        </a:solidFill>
                      </a:endParaRPr>
                    </a:p>
                  </a:txBody>
                  <a:tcPr/>
                </a:tc>
                <a:tc>
                  <a:txBody>
                    <a:bodyPr/>
                    <a:lstStyle/>
                    <a:p>
                      <a:r>
                        <a:rPr lang="es-ES" sz="2400" dirty="0">
                          <a:solidFill>
                            <a:schemeClr val="accent1">
                              <a:lumMod val="75000"/>
                            </a:schemeClr>
                          </a:solidFill>
                        </a:rPr>
                        <a:t>Ordinaria</a:t>
                      </a:r>
                      <a:endParaRPr lang="es-MX" sz="2400" dirty="0">
                        <a:solidFill>
                          <a:schemeClr val="accent1">
                            <a:lumMod val="75000"/>
                          </a:schemeClr>
                        </a:solidFill>
                      </a:endParaRPr>
                    </a:p>
                  </a:txBody>
                  <a:tcPr/>
                </a:tc>
                <a:extLst>
                  <a:ext uri="{0D108BD9-81ED-4DB2-BD59-A6C34878D82A}">
                    <a16:rowId xmlns:a16="http://schemas.microsoft.com/office/drawing/2014/main" val="10004"/>
                  </a:ext>
                </a:extLst>
              </a:tr>
              <a:tr h="370840">
                <a:tc>
                  <a:txBody>
                    <a:bodyPr/>
                    <a:lstStyle/>
                    <a:p>
                      <a:r>
                        <a:rPr lang="es-ES" sz="2400" dirty="0">
                          <a:solidFill>
                            <a:schemeClr val="accent1">
                              <a:lumMod val="75000"/>
                            </a:schemeClr>
                          </a:solidFill>
                        </a:rPr>
                        <a:t>31 de Julio 2024</a:t>
                      </a:r>
                      <a:endParaRPr lang="es-MX" sz="2400" dirty="0">
                        <a:solidFill>
                          <a:schemeClr val="accent1">
                            <a:lumMod val="75000"/>
                          </a:schemeClr>
                        </a:solidFill>
                      </a:endParaRPr>
                    </a:p>
                  </a:txBody>
                  <a:tcPr/>
                </a:tc>
                <a:tc>
                  <a:txBody>
                    <a:bodyPr/>
                    <a:lstStyle/>
                    <a:p>
                      <a:r>
                        <a:rPr lang="es-ES" sz="2400" dirty="0">
                          <a:solidFill>
                            <a:schemeClr val="accent1">
                              <a:lumMod val="75000"/>
                            </a:schemeClr>
                          </a:solidFill>
                        </a:rPr>
                        <a:t>Ordinaria</a:t>
                      </a:r>
                      <a:endParaRPr lang="es-MX" sz="2400" dirty="0">
                        <a:solidFill>
                          <a:schemeClr val="accent1">
                            <a:lumMod val="75000"/>
                          </a:schemeClr>
                        </a:solidFill>
                      </a:endParaRPr>
                    </a:p>
                  </a:txBody>
                  <a:tcPr/>
                </a:tc>
                <a:extLst>
                  <a:ext uri="{0D108BD9-81ED-4DB2-BD59-A6C34878D82A}">
                    <a16:rowId xmlns:a16="http://schemas.microsoft.com/office/drawing/2014/main" val="10005"/>
                  </a:ext>
                </a:extLst>
              </a:tr>
              <a:tr h="370840">
                <a:tc>
                  <a:txBody>
                    <a:bodyPr/>
                    <a:lstStyle/>
                    <a:p>
                      <a:r>
                        <a:rPr lang="es-ES" sz="2400" dirty="0">
                          <a:solidFill>
                            <a:schemeClr val="accent1">
                              <a:lumMod val="75000"/>
                            </a:schemeClr>
                          </a:solidFill>
                        </a:rPr>
                        <a:t>30 de Agosto</a:t>
                      </a:r>
                      <a:r>
                        <a:rPr lang="es-ES" sz="2400" baseline="0" dirty="0">
                          <a:solidFill>
                            <a:schemeClr val="accent1">
                              <a:lumMod val="75000"/>
                            </a:schemeClr>
                          </a:solidFill>
                        </a:rPr>
                        <a:t> 2024</a:t>
                      </a:r>
                      <a:endParaRPr lang="es-MX" sz="2400" dirty="0">
                        <a:solidFill>
                          <a:schemeClr val="accent1">
                            <a:lumMod val="75000"/>
                          </a:schemeClr>
                        </a:solidFill>
                      </a:endParaRPr>
                    </a:p>
                  </a:txBody>
                  <a:tcPr/>
                </a:tc>
                <a:tc>
                  <a:txBody>
                    <a:bodyPr/>
                    <a:lstStyle/>
                    <a:p>
                      <a:r>
                        <a:rPr lang="es-ES" sz="2400" dirty="0">
                          <a:solidFill>
                            <a:schemeClr val="accent1">
                              <a:lumMod val="75000"/>
                            </a:schemeClr>
                          </a:solidFill>
                        </a:rPr>
                        <a:t>Ordinaria</a:t>
                      </a:r>
                      <a:endParaRPr lang="es-MX" sz="2400" dirty="0">
                        <a:solidFill>
                          <a:schemeClr val="accent1">
                            <a:lumMod val="75000"/>
                          </a:schemeClr>
                        </a:solidFill>
                      </a:endParaRPr>
                    </a:p>
                  </a:txBody>
                  <a:tcPr/>
                </a:tc>
                <a:extLst>
                  <a:ext uri="{0D108BD9-81ED-4DB2-BD59-A6C34878D82A}">
                    <a16:rowId xmlns:a16="http://schemas.microsoft.com/office/drawing/2014/main" val="10006"/>
                  </a:ext>
                </a:extLst>
              </a:tr>
            </a:tbl>
          </a:graphicData>
        </a:graphic>
      </p:graphicFrame>
      <p:sp>
        <p:nvSpPr>
          <p:cNvPr id="3" name="2 Marcador de texto"/>
          <p:cNvSpPr>
            <a:spLocks noGrp="1"/>
          </p:cNvSpPr>
          <p:nvPr>
            <p:ph type="body" sz="half" idx="2"/>
          </p:nvPr>
        </p:nvSpPr>
        <p:spPr>
          <a:xfrm>
            <a:off x="748228" y="7524328"/>
            <a:ext cx="5433552" cy="792088"/>
          </a:xfrm>
        </p:spPr>
        <p:txBody>
          <a:bodyPr>
            <a:normAutofit/>
          </a:bodyPr>
          <a:lstStyle/>
          <a:p>
            <a:r>
              <a:rPr lang="es-ES" sz="1600" dirty="0"/>
              <a:t>PRESIDENTE de la comisión edilicia alejandro alcázar chávez </a:t>
            </a:r>
            <a:endParaRPr lang="es-MX" sz="1600" dirty="0"/>
          </a:p>
          <a:p>
            <a:endParaRPr lang="es-MX" dirty="0"/>
          </a:p>
        </p:txBody>
      </p:sp>
      <p:sp>
        <p:nvSpPr>
          <p:cNvPr id="4" name="3 Título"/>
          <p:cNvSpPr>
            <a:spLocks noGrp="1"/>
          </p:cNvSpPr>
          <p:nvPr>
            <p:ph type="title"/>
          </p:nvPr>
        </p:nvSpPr>
        <p:spPr>
          <a:xfrm>
            <a:off x="685800" y="6807201"/>
            <a:ext cx="5496386" cy="573111"/>
          </a:xfrm>
        </p:spPr>
        <p:txBody>
          <a:bodyPr>
            <a:normAutofit fontScale="90000"/>
          </a:bodyPr>
          <a:lstStyle/>
          <a:p>
            <a:r>
              <a:rPr lang="es-ES" b="1" dirty="0"/>
              <a:t>COMISIÓN EDILICIA DE ASUNTOS METROPOLITANOS Y DE ATENCIÓN AL MIGRANTE 2024</a:t>
            </a:r>
            <a:endParaRPr lang="es-MX" b="1" dirty="0"/>
          </a:p>
        </p:txBody>
      </p:sp>
      <p:sp>
        <p:nvSpPr>
          <p:cNvPr id="6" name="5 CuadroTexto"/>
          <p:cNvSpPr txBox="1"/>
          <p:nvPr/>
        </p:nvSpPr>
        <p:spPr>
          <a:xfrm>
            <a:off x="620688" y="870036"/>
            <a:ext cx="5688632" cy="830997"/>
          </a:xfrm>
          <a:prstGeom prst="rect">
            <a:avLst/>
          </a:prstGeom>
          <a:noFill/>
        </p:spPr>
        <p:txBody>
          <a:bodyPr wrap="square" rtlCol="0">
            <a:spAutoFit/>
          </a:bodyPr>
          <a:lstStyle/>
          <a:p>
            <a:pPr algn="ctr"/>
            <a:r>
              <a:rPr lang="es-ES" sz="2400" dirty="0">
                <a:solidFill>
                  <a:schemeClr val="accent1">
                    <a:lumMod val="75000"/>
                  </a:schemeClr>
                </a:solidFill>
              </a:rPr>
              <a:t>CALENDARIO DE SESIONES DE LA COMISIÓN EDILICIA</a:t>
            </a:r>
            <a:endParaRPr lang="es-MX" sz="2400" dirty="0">
              <a:solidFill>
                <a:schemeClr val="accent1">
                  <a:lumMod val="75000"/>
                </a:schemeClr>
              </a:solidFill>
            </a:endParaRPr>
          </a:p>
        </p:txBody>
      </p:sp>
    </p:spTree>
    <p:extLst>
      <p:ext uri="{BB962C8B-B14F-4D97-AF65-F5344CB8AC3E}">
        <p14:creationId xmlns:p14="http://schemas.microsoft.com/office/powerpoint/2010/main" val="8214361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sz="half" idx="2"/>
          </p:nvPr>
        </p:nvSpPr>
        <p:spPr>
          <a:xfrm>
            <a:off x="717217" y="7452320"/>
            <a:ext cx="5433552" cy="936104"/>
          </a:xfrm>
        </p:spPr>
        <p:txBody>
          <a:bodyPr>
            <a:normAutofit/>
          </a:bodyPr>
          <a:lstStyle/>
          <a:p>
            <a:r>
              <a:rPr lang="es-ES" sz="1600" dirty="0"/>
              <a:t>PRESIDENTE de la comisión edilicia alejandro alcázar chávez </a:t>
            </a:r>
            <a:endParaRPr lang="es-MX" sz="1600" dirty="0"/>
          </a:p>
          <a:p>
            <a:endParaRPr lang="es-MX" dirty="0"/>
          </a:p>
        </p:txBody>
      </p:sp>
      <p:sp>
        <p:nvSpPr>
          <p:cNvPr id="4" name="3 Título"/>
          <p:cNvSpPr>
            <a:spLocks noGrp="1"/>
          </p:cNvSpPr>
          <p:nvPr>
            <p:ph type="title"/>
          </p:nvPr>
        </p:nvSpPr>
        <p:spPr>
          <a:xfrm>
            <a:off x="635675" y="6732240"/>
            <a:ext cx="5496386" cy="645119"/>
          </a:xfrm>
        </p:spPr>
        <p:txBody>
          <a:bodyPr>
            <a:normAutofit fontScale="90000"/>
          </a:bodyPr>
          <a:lstStyle/>
          <a:p>
            <a:r>
              <a:rPr lang="es-ES" b="1" dirty="0"/>
              <a:t>COMISIÓN EDILICIA DE ASUNTOS METROPOLITANOS Y DE ATENCIÓN AL MIGRANTE 2024</a:t>
            </a:r>
            <a:endParaRPr lang="es-MX" b="1" dirty="0"/>
          </a:p>
        </p:txBody>
      </p:sp>
      <p:sp>
        <p:nvSpPr>
          <p:cNvPr id="6" name="5 CuadroTexto"/>
          <p:cNvSpPr txBox="1"/>
          <p:nvPr/>
        </p:nvSpPr>
        <p:spPr>
          <a:xfrm>
            <a:off x="476672" y="1763688"/>
            <a:ext cx="5823520" cy="4154984"/>
          </a:xfrm>
          <a:prstGeom prst="rect">
            <a:avLst/>
          </a:prstGeom>
          <a:noFill/>
        </p:spPr>
        <p:txBody>
          <a:bodyPr wrap="square" rtlCol="0">
            <a:spAutoFit/>
          </a:bodyPr>
          <a:lstStyle/>
          <a:p>
            <a:pPr algn="just"/>
            <a:r>
              <a:rPr lang="es-ES" sz="2400" dirty="0">
                <a:solidFill>
                  <a:schemeClr val="accent1">
                    <a:lumMod val="75000"/>
                  </a:schemeClr>
                </a:solidFill>
              </a:rPr>
              <a:t>Iniciativa con carácter de dictamen mediante la cual se propone que el Ayuntamiento de Tlajomulco de Zúñiga, Jalisco; apruebe y autorice realizar la campaña de concientización del Reglamento de Movilidad, Seguridad Vial y Transito, para el Municipio de Tlajomulco de Zúñiga, Jalisco ; que se denominara  </a:t>
            </a:r>
            <a:r>
              <a:rPr lang="es-ES" sz="2400" dirty="0" err="1">
                <a:solidFill>
                  <a:schemeClr val="accent1">
                    <a:lumMod val="75000"/>
                  </a:schemeClr>
                </a:solidFill>
              </a:rPr>
              <a:t>Tlajo</a:t>
            </a:r>
            <a:r>
              <a:rPr lang="es-ES" sz="2400" dirty="0">
                <a:solidFill>
                  <a:schemeClr val="accent1">
                    <a:lumMod val="75000"/>
                  </a:schemeClr>
                </a:solidFill>
              </a:rPr>
              <a:t> </a:t>
            </a:r>
            <a:r>
              <a:rPr lang="es-ES" sz="2400" dirty="0" err="1">
                <a:solidFill>
                  <a:schemeClr val="accent1">
                    <a:lumMod val="75000"/>
                  </a:schemeClr>
                </a:solidFill>
              </a:rPr>
              <a:t>pa</a:t>
            </a:r>
            <a:r>
              <a:rPr lang="es-ES" sz="2400" dirty="0">
                <a:solidFill>
                  <a:schemeClr val="accent1">
                    <a:lumMod val="75000"/>
                  </a:schemeClr>
                </a:solidFill>
              </a:rPr>
              <a:t> chambear en la movilidad  “Si la rompes, la pagas”.</a:t>
            </a:r>
            <a:endParaRPr lang="es-MX" sz="2400" dirty="0">
              <a:solidFill>
                <a:schemeClr val="accent1">
                  <a:lumMod val="75000"/>
                </a:schemeClr>
              </a:solidFill>
            </a:endParaRPr>
          </a:p>
        </p:txBody>
      </p:sp>
      <p:sp>
        <p:nvSpPr>
          <p:cNvPr id="7" name="6 CuadroTexto"/>
          <p:cNvSpPr txBox="1"/>
          <p:nvPr/>
        </p:nvSpPr>
        <p:spPr>
          <a:xfrm>
            <a:off x="980728" y="755576"/>
            <a:ext cx="5319464" cy="461665"/>
          </a:xfrm>
          <a:prstGeom prst="rect">
            <a:avLst/>
          </a:prstGeom>
          <a:noFill/>
        </p:spPr>
        <p:txBody>
          <a:bodyPr wrap="square" rtlCol="0">
            <a:spAutoFit/>
          </a:bodyPr>
          <a:lstStyle/>
          <a:p>
            <a:r>
              <a:rPr lang="es-ES" sz="2400" b="1" dirty="0">
                <a:solidFill>
                  <a:schemeClr val="accent1">
                    <a:lumMod val="75000"/>
                  </a:schemeClr>
                </a:solidFill>
              </a:rPr>
              <a:t>INICIATIVAS:</a:t>
            </a:r>
            <a:endParaRPr lang="es-MX" sz="2400" b="1" dirty="0">
              <a:solidFill>
                <a:schemeClr val="accent1">
                  <a:lumMod val="75000"/>
                </a:schemeClr>
              </a:solidFill>
            </a:endParaRPr>
          </a:p>
        </p:txBody>
      </p:sp>
    </p:spTree>
    <p:extLst>
      <p:ext uri="{BB962C8B-B14F-4D97-AF65-F5344CB8AC3E}">
        <p14:creationId xmlns:p14="http://schemas.microsoft.com/office/powerpoint/2010/main" val="8080712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sz="half" idx="2"/>
          </p:nvPr>
        </p:nvSpPr>
        <p:spPr/>
        <p:txBody>
          <a:bodyPr/>
          <a:lstStyle/>
          <a:p>
            <a:r>
              <a:rPr lang="es-ES" dirty="0"/>
              <a:t>VOCAL alejandro alcázar Chávez </a:t>
            </a:r>
            <a:endParaRPr lang="es-MX" dirty="0"/>
          </a:p>
        </p:txBody>
      </p:sp>
      <p:sp>
        <p:nvSpPr>
          <p:cNvPr id="4" name="3 Título"/>
          <p:cNvSpPr>
            <a:spLocks noGrp="1"/>
          </p:cNvSpPr>
          <p:nvPr>
            <p:ph type="title"/>
          </p:nvPr>
        </p:nvSpPr>
        <p:spPr>
          <a:xfrm>
            <a:off x="692696" y="6660232"/>
            <a:ext cx="5496386" cy="697391"/>
          </a:xfrm>
        </p:spPr>
        <p:txBody>
          <a:bodyPr>
            <a:normAutofit/>
          </a:bodyPr>
          <a:lstStyle/>
          <a:p>
            <a:r>
              <a:rPr lang="es-ES" sz="1600" b="1" dirty="0"/>
              <a:t>COMISIÓN  EDILICIA  DE  ANTICORRUPCIÓN, TRANSPARENCIA  Y  GOBIERNO  ABIERTO   2024 </a:t>
            </a:r>
            <a:endParaRPr lang="es-MX" sz="1600" b="1" dirty="0"/>
          </a:p>
        </p:txBody>
      </p:sp>
      <p:sp>
        <p:nvSpPr>
          <p:cNvPr id="5" name="4 CuadroTexto"/>
          <p:cNvSpPr txBox="1"/>
          <p:nvPr/>
        </p:nvSpPr>
        <p:spPr>
          <a:xfrm>
            <a:off x="692696" y="323527"/>
            <a:ext cx="5760640" cy="6401753"/>
          </a:xfrm>
          <a:prstGeom prst="rect">
            <a:avLst/>
          </a:prstGeom>
          <a:noFill/>
        </p:spPr>
        <p:txBody>
          <a:bodyPr wrap="square" rtlCol="0">
            <a:spAutoFit/>
          </a:bodyPr>
          <a:lstStyle/>
          <a:p>
            <a:r>
              <a:rPr lang="es-ES" b="1" dirty="0">
                <a:solidFill>
                  <a:schemeClr val="accent1">
                    <a:lumMod val="75000"/>
                  </a:schemeClr>
                </a:solidFill>
              </a:rPr>
              <a:t>PLAN DE TRABAJO DE LA COMISIÓN EDILICIA:</a:t>
            </a:r>
          </a:p>
          <a:p>
            <a:endParaRPr lang="es-MX" b="1" dirty="0">
              <a:solidFill>
                <a:schemeClr val="accent1">
                  <a:lumMod val="75000"/>
                </a:schemeClr>
              </a:solidFill>
            </a:endParaRPr>
          </a:p>
          <a:p>
            <a:pPr algn="just"/>
            <a:r>
              <a:rPr lang="es-MX" sz="1700" dirty="0">
                <a:solidFill>
                  <a:schemeClr val="accent1">
                    <a:lumMod val="75000"/>
                  </a:schemeClr>
                </a:solidFill>
              </a:rPr>
              <a:t>La Comisión Edilicia de Anticorrupción, Transparencia y Gobierno Abierto está conformada por tres ejes fundamentales que persiguen el mismo fin y no subsiste de forma óptima alguno sin el acompañamiento de los otros dos; siendo estos la Transparencia, Anticorrupción y Gobierno Abierto.</a:t>
            </a:r>
          </a:p>
          <a:p>
            <a:pPr algn="just"/>
            <a:r>
              <a:rPr lang="es-MX" sz="1700" dirty="0">
                <a:solidFill>
                  <a:schemeClr val="accent1">
                    <a:lumMod val="75000"/>
                  </a:schemeClr>
                </a:solidFill>
              </a:rPr>
              <a:t> El derecho a la información es considerado un derecho humano, por lo que de conformidad con el artículo 6 de la Constitución Política de los Estados Unidos Mexicanos se ha establecido que la información es un bien del dominio público en poder del estado, cuya titularidad reside en la sociedad, misma que tendrá en todo momento la facultad de disponer de ella para los fines que considere.</a:t>
            </a:r>
          </a:p>
          <a:p>
            <a:pPr algn="just"/>
            <a:r>
              <a:rPr lang="es-MX" sz="1700" dirty="0">
                <a:solidFill>
                  <a:schemeClr val="accent1">
                    <a:lumMod val="75000"/>
                  </a:schemeClr>
                </a:solidFill>
              </a:rPr>
              <a:t>Por lo tanto, todo ente y servidor público que compone la administración pública municipal debe transparentar los recursos que utiliza y que administra, debido a que la sociedad debe conocer todo aquello que se hace o se deja de hacer en cuanto a las funciones y atribuciones establecidas en el marco jurídico que rige los ayuntamientos y a sus servidores públicos.</a:t>
            </a:r>
          </a:p>
        </p:txBody>
      </p:sp>
    </p:spTree>
    <p:extLst>
      <p:ext uri="{BB962C8B-B14F-4D97-AF65-F5344CB8AC3E}">
        <p14:creationId xmlns:p14="http://schemas.microsoft.com/office/powerpoint/2010/main" val="9650378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sz="half" idx="2"/>
          </p:nvPr>
        </p:nvSpPr>
        <p:spPr/>
        <p:txBody>
          <a:bodyPr/>
          <a:lstStyle/>
          <a:p>
            <a:r>
              <a:rPr lang="es-ES" dirty="0"/>
              <a:t>VOCAL alejandro alcázar Chávez</a:t>
            </a:r>
            <a:endParaRPr lang="es-MX" dirty="0"/>
          </a:p>
          <a:p>
            <a:endParaRPr lang="es-MX" dirty="0"/>
          </a:p>
        </p:txBody>
      </p:sp>
      <p:sp>
        <p:nvSpPr>
          <p:cNvPr id="4" name="3 Título"/>
          <p:cNvSpPr>
            <a:spLocks noGrp="1"/>
          </p:cNvSpPr>
          <p:nvPr>
            <p:ph type="title"/>
          </p:nvPr>
        </p:nvSpPr>
        <p:spPr>
          <a:xfrm>
            <a:off x="692696" y="6732240"/>
            <a:ext cx="5496386" cy="697391"/>
          </a:xfrm>
        </p:spPr>
        <p:txBody>
          <a:bodyPr>
            <a:normAutofit/>
          </a:bodyPr>
          <a:lstStyle/>
          <a:p>
            <a:r>
              <a:rPr lang="es-ES" sz="1600" b="1" dirty="0"/>
              <a:t>COMISIÓN  EDILICIA  DE  ANTICORRUPCIÓN, TRANSPARENCIA  Y  GOBIERNO  ABIERTO   2024 </a:t>
            </a:r>
            <a:endParaRPr lang="es-MX" sz="1600" b="1" dirty="0"/>
          </a:p>
        </p:txBody>
      </p:sp>
      <p:sp>
        <p:nvSpPr>
          <p:cNvPr id="5" name="4 CuadroTexto"/>
          <p:cNvSpPr txBox="1"/>
          <p:nvPr/>
        </p:nvSpPr>
        <p:spPr>
          <a:xfrm>
            <a:off x="260648" y="611560"/>
            <a:ext cx="6120680" cy="5909310"/>
          </a:xfrm>
          <a:prstGeom prst="rect">
            <a:avLst/>
          </a:prstGeom>
          <a:noFill/>
        </p:spPr>
        <p:txBody>
          <a:bodyPr wrap="square" rtlCol="0">
            <a:spAutoFit/>
          </a:bodyPr>
          <a:lstStyle/>
          <a:p>
            <a:pPr algn="just"/>
            <a:r>
              <a:rPr lang="es-MX" b="1" dirty="0">
                <a:solidFill>
                  <a:schemeClr val="accent1">
                    <a:lumMod val="75000"/>
                  </a:schemeClr>
                </a:solidFill>
              </a:rPr>
              <a:t>OBJETIVOS Y ACCIONES DE LA COMISIÓN EDILICIA:</a:t>
            </a:r>
          </a:p>
          <a:p>
            <a:pPr algn="just"/>
            <a:r>
              <a:rPr lang="es-MX" dirty="0">
                <a:solidFill>
                  <a:schemeClr val="accent1">
                    <a:lumMod val="75000"/>
                  </a:schemeClr>
                </a:solidFill>
              </a:rPr>
              <a:t> </a:t>
            </a:r>
          </a:p>
          <a:p>
            <a:pPr marL="285750" lvl="0" indent="-285750" algn="just">
              <a:buFont typeface="Wingdings" pitchFamily="2" charset="2"/>
              <a:buChar char="Ø"/>
            </a:pPr>
            <a:r>
              <a:rPr lang="es-MX" dirty="0">
                <a:solidFill>
                  <a:schemeClr val="accent1">
                    <a:lumMod val="75000"/>
                  </a:schemeClr>
                </a:solidFill>
              </a:rPr>
              <a:t>Promover políticas públicas aplicables en materia de transparencia, protección de datos personales y archivos. </a:t>
            </a:r>
          </a:p>
          <a:p>
            <a:pPr marL="285750" lvl="0" indent="-285750" algn="just">
              <a:buFont typeface="Wingdings" pitchFamily="2" charset="2"/>
              <a:buChar char="Ø"/>
            </a:pPr>
            <a:r>
              <a:rPr lang="es-MX" dirty="0">
                <a:solidFill>
                  <a:schemeClr val="accent1">
                    <a:lumMod val="75000"/>
                  </a:schemeClr>
                </a:solidFill>
              </a:rPr>
              <a:t>Fomentar la accesibilidad de la información en formatos libres y abiertos</a:t>
            </a:r>
          </a:p>
          <a:p>
            <a:pPr marL="285750" lvl="0" indent="-285750" algn="just">
              <a:buFont typeface="Wingdings" pitchFamily="2" charset="2"/>
              <a:buChar char="Ø"/>
            </a:pPr>
            <a:r>
              <a:rPr lang="es-MX" dirty="0">
                <a:solidFill>
                  <a:schemeClr val="accent1">
                    <a:lumMod val="75000"/>
                  </a:schemeClr>
                </a:solidFill>
              </a:rPr>
              <a:t>Revisar y analizar los reglamentos que rigen la materia que nos ocupa, para posteriormente presentar las iniciativas pertinentes </a:t>
            </a:r>
          </a:p>
          <a:p>
            <a:pPr marL="285750" lvl="0" indent="-285750" algn="just">
              <a:buFont typeface="Wingdings" pitchFamily="2" charset="2"/>
              <a:buChar char="Ø"/>
            </a:pPr>
            <a:r>
              <a:rPr lang="es-MX" dirty="0">
                <a:solidFill>
                  <a:schemeClr val="accent1">
                    <a:lumMod val="75000"/>
                  </a:schemeClr>
                </a:solidFill>
              </a:rPr>
              <a:t>Fomentar, mediante campañas de difusión la importancia de la transparencia y de la participación ciudadana a través de las distintas herramientas que el propio gobierno tiene a disposición de la sociedad </a:t>
            </a:r>
            <a:r>
              <a:rPr lang="es-MX" dirty="0" err="1">
                <a:solidFill>
                  <a:schemeClr val="accent1">
                    <a:lumMod val="75000"/>
                  </a:schemeClr>
                </a:solidFill>
              </a:rPr>
              <a:t>tlajomulquense</a:t>
            </a:r>
            <a:r>
              <a:rPr lang="es-MX" dirty="0">
                <a:solidFill>
                  <a:schemeClr val="accent1">
                    <a:lumMod val="75000"/>
                  </a:schemeClr>
                </a:solidFill>
              </a:rPr>
              <a:t>.</a:t>
            </a:r>
          </a:p>
          <a:p>
            <a:pPr marL="285750" lvl="0" indent="-285750" algn="just">
              <a:buFont typeface="Wingdings" pitchFamily="2" charset="2"/>
              <a:buChar char="Ø"/>
            </a:pPr>
            <a:r>
              <a:rPr lang="es-MX" dirty="0">
                <a:solidFill>
                  <a:schemeClr val="accent1">
                    <a:lumMod val="75000"/>
                  </a:schemeClr>
                </a:solidFill>
              </a:rPr>
              <a:t>Vigilar las sanciones y demás procedimientos en contra de servidores públicos que falten a la legalidad.</a:t>
            </a:r>
          </a:p>
          <a:p>
            <a:pPr marL="285750" indent="-285750" algn="just">
              <a:buFont typeface="Wingdings" pitchFamily="2" charset="2"/>
              <a:buChar char="Ø"/>
            </a:pPr>
            <a:r>
              <a:rPr lang="es-MX" dirty="0">
                <a:solidFill>
                  <a:schemeClr val="accent1">
                    <a:lumMod val="75000"/>
                  </a:schemeClr>
                </a:solidFill>
              </a:rPr>
              <a:t>Realizar mesas de trabajo y/o foros que permitan la elaboración de iniciativas </a:t>
            </a:r>
          </a:p>
          <a:p>
            <a:pPr lvl="0"/>
            <a:endParaRPr lang="es-MX" dirty="0"/>
          </a:p>
        </p:txBody>
      </p:sp>
    </p:spTree>
    <p:extLst>
      <p:ext uri="{BB962C8B-B14F-4D97-AF65-F5344CB8AC3E}">
        <p14:creationId xmlns:p14="http://schemas.microsoft.com/office/powerpoint/2010/main" val="260087246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oticario">
  <a:themeElements>
    <a:clrScheme name="Boticario">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Boticario">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oticario">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1661</TotalTime>
  <Words>3766</Words>
  <Application>Microsoft Office PowerPoint</Application>
  <PresentationFormat>Presentación en pantalla (4:3)</PresentationFormat>
  <Paragraphs>456</Paragraphs>
  <Slides>37</Slides>
  <Notes>1</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37</vt:i4>
      </vt:variant>
    </vt:vector>
  </HeadingPairs>
  <TitlesOfParts>
    <vt:vector size="43" baseType="lpstr">
      <vt:lpstr>Arial</vt:lpstr>
      <vt:lpstr>Book Antiqua</vt:lpstr>
      <vt:lpstr>Calibri</vt:lpstr>
      <vt:lpstr>Century Gothic</vt:lpstr>
      <vt:lpstr>Wingdings</vt:lpstr>
      <vt:lpstr>Boticario</vt:lpstr>
      <vt:lpstr>REGIDOR</vt:lpstr>
      <vt:lpstr>AYUNTAMIENTO  DE  TLAJOMULCO  DE ZÚÑIGA,  JALISCO </vt:lpstr>
      <vt:lpstr>COMISIÓN EDILICIA DE ASUNTOS METROPOLITANOS Y DE ATENCIÓN AL MIGRANTE 2024</vt:lpstr>
      <vt:lpstr>COMISIÓN EDILICIA DE ASUNTOS METROPOLITANOS Y DE ATENCIÓN AL MIGRANTE 2024</vt:lpstr>
      <vt:lpstr>COMISIÓN EDILICIA DE ASUNTOS METROPOLITANOS Y DE ATENCIÓN AL MIGRANTE 2024</vt:lpstr>
      <vt:lpstr>COMISIÓN EDILICIA DE ASUNTOS METROPOLITANOS Y DE ATENCIÓN AL MIGRANTE 2024</vt:lpstr>
      <vt:lpstr>COMISIÓN EDILICIA DE ASUNTOS METROPOLITANOS Y DE ATENCIÓN AL MIGRANTE 2024</vt:lpstr>
      <vt:lpstr>COMISIÓN  EDILICIA  DE  ANTICORRUPCIÓN, TRANSPARENCIA  Y  GOBIERNO  ABIERTO   2024 </vt:lpstr>
      <vt:lpstr>COMISIÓN  EDILICIA  DE  ANTICORRUPCIÓN, TRANSPARENCIA  Y  GOBIERNO  ABIERTO   2024 </vt:lpstr>
      <vt:lpstr>COMISIÓN  EDILICIA  DE  ANTICORRUPCIÓN, TRANSPARENCIA  Y  GOBIERNO  ABIERTO   2024 </vt:lpstr>
      <vt:lpstr>COMISIÓN  EDILICIA  DE  ANTICORRUPCIÓN, TRANSPARENCIA  Y  GOBIERNO  ABIERTO   2024 </vt:lpstr>
      <vt:lpstr>COMISIÓN  EDILICIA  DE  ANTICORRUPCIÓN, TRANSPARENCIA  Y  GOBIERNO  ABIERTO   2024 </vt:lpstr>
      <vt:lpstr>COMISIÓN  EDILICIA  DE  DESARROLLO ECONÓMICO  2024</vt:lpstr>
      <vt:lpstr>COMISIÓN  EDILICIA  DE  DESARROLLO ECONÓMICO  2024</vt:lpstr>
      <vt:lpstr>COMISIÓN  EDILICIA  DE  DESARROLLO ECONÓMICO  2024</vt:lpstr>
      <vt:lpstr>COMISIÓN  EDILICIA  DE  DESARROLLO ECONÓMICO  2024</vt:lpstr>
      <vt:lpstr>COMISIÓN  EDILICIA  DE  DESARROLLO ECONÓMICO  2024</vt:lpstr>
      <vt:lpstr>COMISIÓN  EDILICIA  DE  PARTICIPACIÓN   CIUDADANA  Y  GOBERNANZA    2024</vt:lpstr>
      <vt:lpstr>COMISIÓN  EDILICIA  DE  PARTICIPACIÓN   CIUDADANA  Y  GOBERNANZA    2024</vt:lpstr>
      <vt:lpstr>COMISIÓN  EDILICIA  DE  PARTICIPACIÓN   CIUDADANA  Y  GOBERNANZA    2024</vt:lpstr>
      <vt:lpstr>COMISIÓN  EDILICIA  DE  PARTICIPACIÓN   CIUDADANA  Y  GOBERNANZA    2024</vt:lpstr>
      <vt:lpstr>COMISIÓN  EDILICIA  DE  PARTICIPACIÓN  CIUDADANA  Y  GOBERNANZA   2024</vt:lpstr>
      <vt:lpstr>COMISIÓN  EDILICIA  DE  SERVICIOS  PÚBLICOS      2024</vt:lpstr>
      <vt:lpstr>COMISIÓN  EDILICIA  DE  SERVICIOS  PÚBLICOS      2024</vt:lpstr>
      <vt:lpstr>COMISIÓN  EDILICIA  DE  SERVICIOS  PÚBLICOS      2024</vt:lpstr>
      <vt:lpstr>COMISIÓN  EDILICIA  DE  SERVICIOS  PÚBLICOS      2024</vt:lpstr>
      <vt:lpstr>COMISIÓN  EDILICIA  DE  servicios  públicos   2024</vt:lpstr>
      <vt:lpstr>REGIDOR</vt:lpstr>
      <vt:lpstr>REGIDOR SUPLENTE</vt:lpstr>
      <vt:lpstr>INTEGRANTES DEL AYUNTAMIENTO DE TLAJOMULCO DE ZÚÑIGA, JALISCO  2021-2024</vt:lpstr>
      <vt:lpstr>INTEGRANTES DEL AYUNTAMIENTO DE TLAJOMULCO DE ZÚÑIGA, JALISCO   2021-2024</vt:lpstr>
      <vt:lpstr>INTEGRANTES DEL AYUNTAMIENTO DE TLAJOMULCO DE ZÚÑIGA, JALISCO  2021-2024</vt:lpstr>
      <vt:lpstr>AYUNTAMIENTO   DE   TLAJOMULCO   DE ZÚÑIGA,   JALISCO</vt:lpstr>
      <vt:lpstr>AYUNTAMIENTO   DE   TLAJOMULCO   DE ZÚÑIGA,   JALISCO</vt:lpstr>
      <vt:lpstr>COMISIÓN EDILICIA DE ASUNTOS METROPOLITANOS Y DE ATENCIÓN AL MIGRANTE 2024</vt:lpstr>
      <vt:lpstr>COMISIÓN  MUNICIPAL  DE  REGULARIZACIÓN</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SILVIA RUIZ OLIVA - PC-0028</dc:creator>
  <cp:lastModifiedBy>Hector Cardenas landino</cp:lastModifiedBy>
  <cp:revision>83</cp:revision>
  <cp:lastPrinted>2024-08-30T19:13:18Z</cp:lastPrinted>
  <dcterms:created xsi:type="dcterms:W3CDTF">2024-08-19T20:42:05Z</dcterms:created>
  <dcterms:modified xsi:type="dcterms:W3CDTF">2024-09-03T19:18:27Z</dcterms:modified>
</cp:coreProperties>
</file>