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sldIdLst>
    <p:sldId id="256" r:id="rId2"/>
    <p:sldId id="271" r:id="rId3"/>
    <p:sldId id="259" r:id="rId4"/>
    <p:sldId id="257" r:id="rId5"/>
    <p:sldId id="272" r:id="rId6"/>
    <p:sldId id="258" r:id="rId7"/>
    <p:sldId id="260" r:id="rId8"/>
    <p:sldId id="261" r:id="rId9"/>
    <p:sldId id="262" r:id="rId10"/>
    <p:sldId id="263" r:id="rId11"/>
    <p:sldId id="264" r:id="rId12"/>
    <p:sldId id="265" r:id="rId13"/>
    <p:sldId id="266" r:id="rId14"/>
    <p:sldId id="267" r:id="rId15"/>
    <p:sldId id="268" r:id="rId16"/>
    <p:sldId id="273" r:id="rId17"/>
    <p:sldId id="274" r:id="rId18"/>
    <p:sldId id="275" r:id="rId19"/>
    <p:sldId id="269" r:id="rId20"/>
    <p:sldId id="278" r:id="rId21"/>
    <p:sldId id="279" r:id="rId22"/>
    <p:sldId id="286" r:id="rId23"/>
    <p:sldId id="287" r:id="rId24"/>
    <p:sldId id="282" r:id="rId25"/>
    <p:sldId id="283" r:id="rId26"/>
    <p:sldId id="284" r:id="rId27"/>
    <p:sldId id="270" r:id="rId28"/>
    <p:sldId id="277" r:id="rId29"/>
  </p:sldIdLst>
  <p:sldSz cx="6858000" cy="9906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9" d="100"/>
          <a:sy n="69" d="100"/>
        </p:scale>
        <p:origin x="-2082" y="6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24198986170243"/>
          <c:y val="0.136736"/>
          <c:w val="0.54514266011869283"/>
          <c:h val="0.7433794015748032"/>
        </c:manualLayout>
      </c:layout>
      <c:pieChart>
        <c:varyColors val="1"/>
        <c:ser>
          <c:idx val="0"/>
          <c:order val="0"/>
          <c:tx>
            <c:strRef>
              <c:f>Hoja1!$B$1</c:f>
              <c:strCache>
                <c:ptCount val="1"/>
                <c:pt idx="0">
                  <c:v>Ventas</c:v>
                </c:pt>
              </c:strCache>
            </c:strRef>
          </c:tx>
          <c:explosion val="13"/>
          <c:dPt>
            <c:idx val="0"/>
            <c:bubble3D val="0"/>
            <c:spPr>
              <a:gradFill rotWithShape="1">
                <a:gsLst>
                  <a:gs pos="0">
                    <a:schemeClr val="accent1">
                      <a:tint val="64000"/>
                      <a:lumMod val="118000"/>
                    </a:schemeClr>
                  </a:gs>
                  <a:gs pos="100000">
                    <a:schemeClr val="accent1">
                      <a:tint val="92000"/>
                      <a:alpha val="100000"/>
                      <a:lumMod val="110000"/>
                    </a:schemeClr>
                  </a:gs>
                </a:gsLst>
                <a:lin ang="5400000" scaled="0"/>
              </a:gradFill>
              <a:ln w="9525" cap="flat" cmpd="sng" algn="ctr">
                <a:solidFill>
                  <a:schemeClr val="accent1">
                    <a:shade val="95000"/>
                  </a:schemeClr>
                </a:solidFill>
                <a:round/>
              </a:ln>
              <a:effectLst/>
            </c:spPr>
            <c:extLst xmlns:c16r2="http://schemas.microsoft.com/office/drawing/2015/06/chart">
              <c:ext xmlns:c16="http://schemas.microsoft.com/office/drawing/2014/chart" uri="{C3380CC4-5D6E-409C-BE32-E72D297353CC}">
                <c16:uniqueId val="{00000001-7F78-40BC-8926-E283EE2BAAF6}"/>
              </c:ext>
            </c:extLst>
          </c:dPt>
          <c:dPt>
            <c:idx val="1"/>
            <c:bubble3D val="0"/>
            <c:spPr>
              <a:gradFill rotWithShape="1">
                <a:gsLst>
                  <a:gs pos="0">
                    <a:schemeClr val="accent2">
                      <a:tint val="64000"/>
                      <a:lumMod val="118000"/>
                    </a:schemeClr>
                  </a:gs>
                  <a:gs pos="100000">
                    <a:schemeClr val="accent2">
                      <a:tint val="92000"/>
                      <a:alpha val="100000"/>
                      <a:lumMod val="110000"/>
                    </a:schemeClr>
                  </a:gs>
                </a:gsLst>
                <a:lin ang="5400000" scaled="0"/>
              </a:gradFill>
              <a:ln w="9525" cap="flat" cmpd="sng" algn="ctr">
                <a:solidFill>
                  <a:schemeClr val="accent2">
                    <a:shade val="95000"/>
                  </a:schemeClr>
                </a:solidFill>
                <a:round/>
              </a:ln>
              <a:effectLst/>
            </c:spPr>
            <c:extLst xmlns:c16r2="http://schemas.microsoft.com/office/drawing/2015/06/chart">
              <c:ext xmlns:c16="http://schemas.microsoft.com/office/drawing/2014/chart" uri="{C3380CC4-5D6E-409C-BE32-E72D297353CC}">
                <c16:uniqueId val="{00000003-7F78-40BC-8926-E283EE2BAAF6}"/>
              </c:ext>
            </c:extLst>
          </c:dPt>
          <c:dPt>
            <c:idx val="2"/>
            <c:bubble3D val="0"/>
            <c:spPr>
              <a:gradFill rotWithShape="1">
                <a:gsLst>
                  <a:gs pos="0">
                    <a:schemeClr val="accent3">
                      <a:tint val="64000"/>
                      <a:lumMod val="118000"/>
                    </a:schemeClr>
                  </a:gs>
                  <a:gs pos="100000">
                    <a:schemeClr val="accent3">
                      <a:tint val="92000"/>
                      <a:alpha val="100000"/>
                      <a:lumMod val="110000"/>
                    </a:schemeClr>
                  </a:gs>
                </a:gsLst>
                <a:lin ang="5400000" scaled="0"/>
              </a:gra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5-7F78-40BC-8926-E283EE2BAAF6}"/>
              </c:ext>
            </c:extLst>
          </c:dPt>
          <c:dPt>
            <c:idx val="3"/>
            <c:bubble3D val="0"/>
            <c:spPr>
              <a:gradFill rotWithShape="1">
                <a:gsLst>
                  <a:gs pos="0">
                    <a:schemeClr val="accent4">
                      <a:tint val="64000"/>
                      <a:lumMod val="118000"/>
                    </a:schemeClr>
                  </a:gs>
                  <a:gs pos="100000">
                    <a:schemeClr val="accent4">
                      <a:tint val="92000"/>
                      <a:alpha val="100000"/>
                      <a:lumMod val="110000"/>
                    </a:schemeClr>
                  </a:gs>
                </a:gsLst>
                <a:lin ang="5400000" scaled="0"/>
              </a:gradFill>
              <a:ln w="9525" cap="flat" cmpd="sng" algn="ctr">
                <a:solidFill>
                  <a:schemeClr val="accent4">
                    <a:shade val="95000"/>
                  </a:schemeClr>
                </a:solidFill>
                <a:round/>
              </a:ln>
              <a:effectLst/>
            </c:spPr>
            <c:extLst xmlns:c16r2="http://schemas.microsoft.com/office/drawing/2015/06/chart">
              <c:ext xmlns:c16="http://schemas.microsoft.com/office/drawing/2014/chart" uri="{C3380CC4-5D6E-409C-BE32-E72D297353CC}">
                <c16:uniqueId val="{00000007-7F78-40BC-8926-E283EE2BAAF6}"/>
              </c:ext>
            </c:extLst>
          </c:dPt>
          <c:cat>
            <c:strRef>
              <c:f>Hoja1!$A$2:$A$5</c:f>
              <c:strCache>
                <c:ptCount val="1"/>
                <c:pt idx="0">
                  <c:v>SESIONES ORDINARIAS </c:v>
                </c:pt>
              </c:strCache>
            </c:strRef>
          </c:cat>
          <c:val>
            <c:numRef>
              <c:f>Hoja1!$B$2:$B$5</c:f>
              <c:numCache>
                <c:formatCode>General</c:formatCode>
                <c:ptCount val="4"/>
                <c:pt idx="0" formatCode="0%">
                  <c:v>1</c:v>
                </c:pt>
              </c:numCache>
            </c:numRef>
          </c:val>
          <c:extLst xmlns:c16r2="http://schemas.microsoft.com/office/drawing/2015/06/chart">
            <c:ext xmlns:c16="http://schemas.microsoft.com/office/drawing/2014/chart" uri="{C3380CC4-5D6E-409C-BE32-E72D297353CC}">
              <c16:uniqueId val="{00000008-7F78-40BC-8926-E283EE2BAA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0.08255</cdr:x>
      <cdr:y>0.7382</cdr:y>
    </cdr:from>
    <cdr:to>
      <cdr:x>1</cdr:x>
      <cdr:y>0.95357</cdr:y>
    </cdr:to>
    <cdr:sp macro="" textlink="">
      <cdr:nvSpPr>
        <cdr:cNvPr id="2" name="CuadroTexto 1">
          <a:extLst xmlns:a="http://schemas.openxmlformats.org/drawingml/2006/main">
            <a:ext uri="{FF2B5EF4-FFF2-40B4-BE49-F238E27FC236}">
              <a16:creationId xmlns:a16="http://schemas.microsoft.com/office/drawing/2014/main" xmlns="" id="{4E51467D-DA19-CB43-9E5F-EFB4EB950206}"/>
            </a:ext>
          </a:extLst>
        </cdr:cNvPr>
        <cdr:cNvSpPr txBox="1"/>
      </cdr:nvSpPr>
      <cdr:spPr>
        <a:xfrm xmlns:a="http://schemas.openxmlformats.org/drawingml/2006/main">
          <a:off x="476772" y="5969066"/>
          <a:ext cx="5298510" cy="17414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3200" dirty="0">
              <a:solidFill>
                <a:schemeClr val="tx1">
                  <a:lumMod val="95000"/>
                </a:schemeClr>
              </a:solidFill>
            </a:rPr>
            <a:t>SE SESIONO TODOS LOS MESES COMPRENDIDOS EN EL PERIODO 2023-2024</a:t>
          </a:r>
          <a:endParaRPr lang="es-MX" sz="3200" dirty="0">
            <a:solidFill>
              <a:schemeClr val="tx1">
                <a:lumMod val="95000"/>
              </a:schemeClr>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49832" y="2091269"/>
            <a:ext cx="4965726" cy="4809395"/>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9832" y="6900660"/>
            <a:ext cx="4965726" cy="1244273"/>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262643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49833" y="6934181"/>
            <a:ext cx="4965725" cy="818622"/>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49832" y="990600"/>
            <a:ext cx="4965726" cy="525874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49832" y="7752803"/>
            <a:ext cx="4965725" cy="71314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7689C7-3FBE-4509-AA97-E7EA177D9070}" type="datetimeFigureOut">
              <a:rPr lang="es-MX" smtClean="0"/>
              <a:t>30/08/2024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196735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49832" y="2091267"/>
            <a:ext cx="4965726" cy="2861733"/>
          </a:xfrm>
        </p:spPr>
        <p:txBody>
          <a:bodyPr/>
          <a:lstStyle>
            <a:lvl1pPr>
              <a:defRPr sz="36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649832" y="5283200"/>
            <a:ext cx="4965726" cy="3412067"/>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290955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86057" y="2091267"/>
            <a:ext cx="4500787" cy="3355985"/>
          </a:xfrm>
        </p:spPr>
        <p:txBody>
          <a:bodyPr/>
          <a:lstStyle>
            <a:lvl1pPr>
              <a:defRPr sz="36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086133" y="5447252"/>
            <a:ext cx="4095869" cy="49425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649832" y="6284282"/>
            <a:ext cx="4965726" cy="2421467"/>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
        <p:nvSpPr>
          <p:cNvPr id="12" name="TextBox 11"/>
          <p:cNvSpPr txBox="1"/>
          <p:nvPr/>
        </p:nvSpPr>
        <p:spPr>
          <a:xfrm>
            <a:off x="505423" y="1402922"/>
            <a:ext cx="451193"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5249768" y="3775471"/>
            <a:ext cx="451193"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80974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49831" y="4512735"/>
            <a:ext cx="4965727" cy="2387927"/>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49832" y="6900661"/>
            <a:ext cx="4965726" cy="12428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322028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56126" y="2861734"/>
            <a:ext cx="1658044" cy="83237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367106" y="3852334"/>
            <a:ext cx="1647063" cy="5184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Text Placeholder 4"/>
          <p:cNvSpPr>
            <a:spLocks noGrp="1"/>
          </p:cNvSpPr>
          <p:nvPr>
            <p:ph type="body" sz="quarter" idx="3"/>
          </p:nvPr>
        </p:nvSpPr>
        <p:spPr>
          <a:xfrm>
            <a:off x="2185128" y="2861734"/>
            <a:ext cx="1652066" cy="83237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2179190" y="3852334"/>
            <a:ext cx="1658003" cy="5184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14" name="Text Placeholder 4"/>
          <p:cNvSpPr>
            <a:spLocks noGrp="1"/>
          </p:cNvSpPr>
          <p:nvPr>
            <p:ph type="body" sz="quarter" idx="13"/>
          </p:nvPr>
        </p:nvSpPr>
        <p:spPr>
          <a:xfrm>
            <a:off x="4008688" y="2861734"/>
            <a:ext cx="1649744" cy="83237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4008688" y="3852334"/>
            <a:ext cx="1649744" cy="5184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cxnSp>
        <p:nvCxnSpPr>
          <p:cNvPr id="17" name="Straight Connector 16"/>
          <p:cNvCxnSpPr/>
          <p:nvPr/>
        </p:nvCxnSpPr>
        <p:spPr>
          <a:xfrm>
            <a:off x="2096501" y="3081867"/>
            <a:ext cx="0" cy="57234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3081867"/>
            <a:ext cx="0" cy="5729941"/>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308926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67106" y="6140260"/>
            <a:ext cx="1654209" cy="83237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367106" y="3191934"/>
            <a:ext cx="1654209"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367106" y="6972640"/>
            <a:ext cx="1654209" cy="9521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Text Placeholder 4"/>
          <p:cNvSpPr>
            <a:spLocks noGrp="1"/>
          </p:cNvSpPr>
          <p:nvPr>
            <p:ph type="body" sz="quarter" idx="3"/>
          </p:nvPr>
        </p:nvSpPr>
        <p:spPr>
          <a:xfrm>
            <a:off x="2188344" y="6140260"/>
            <a:ext cx="1648850" cy="83237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2188343" y="3191934"/>
            <a:ext cx="1648850"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187582" y="6972639"/>
            <a:ext cx="1651034" cy="9521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14" name="Text Placeholder 4"/>
          <p:cNvSpPr>
            <a:spLocks noGrp="1"/>
          </p:cNvSpPr>
          <p:nvPr>
            <p:ph type="body" sz="quarter" idx="13"/>
          </p:nvPr>
        </p:nvSpPr>
        <p:spPr>
          <a:xfrm>
            <a:off x="4008688" y="6140260"/>
            <a:ext cx="1649744" cy="83237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4008687" y="3191934"/>
            <a:ext cx="1649744"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4008619" y="6972636"/>
            <a:ext cx="1651928" cy="9521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cxnSp>
        <p:nvCxnSpPr>
          <p:cNvPr id="19" name="Straight Connector 18"/>
          <p:cNvCxnSpPr/>
          <p:nvPr/>
        </p:nvCxnSpPr>
        <p:spPr>
          <a:xfrm>
            <a:off x="2096501" y="3081867"/>
            <a:ext cx="0" cy="57234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917273" y="3081867"/>
            <a:ext cx="0" cy="5729941"/>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120629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3503145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621421"/>
            <a:ext cx="986095" cy="8415514"/>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67106" y="1116852"/>
            <a:ext cx="4176609" cy="792008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398984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156446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49833" y="4133616"/>
            <a:ext cx="4965725" cy="2767046"/>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49832" y="6900661"/>
            <a:ext cx="4965726" cy="12428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147300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0775" y="2976388"/>
            <a:ext cx="2473585" cy="60605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181482" y="2969913"/>
            <a:ext cx="2473586" cy="606702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67689C7-3FBE-4509-AA97-E7EA177D9070}" type="datetimeFigureOut">
              <a:rPr lang="es-MX" smtClean="0"/>
              <a:t>30/08/2024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236612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0775" y="2751667"/>
            <a:ext cx="2473584" cy="83237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0775" y="3632200"/>
            <a:ext cx="2473585" cy="540473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181482" y="2751667"/>
            <a:ext cx="2473585" cy="83237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181482" y="3632200"/>
            <a:ext cx="2473585" cy="540473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67689C7-3FBE-4509-AA97-E7EA177D9070}" type="datetimeFigureOut">
              <a:rPr lang="es-MX" smtClean="0"/>
              <a:t>30/08/2024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413498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424535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41745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49831" y="2091267"/>
            <a:ext cx="1913597" cy="2091267"/>
          </a:xfrm>
        </p:spPr>
        <p:txBody>
          <a:bodyPr anchor="b"/>
          <a:lstStyle>
            <a:lvl1pPr algn="l">
              <a:defRPr sz="18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692048" y="2091267"/>
            <a:ext cx="2923510" cy="6604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49831" y="4520073"/>
            <a:ext cx="1913597" cy="418253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867689C7-3FBE-4509-AA97-E7EA177D9070}" type="datetimeFigureOut">
              <a:rPr lang="es-MX" smtClean="0"/>
              <a:t>30/08/2024</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343995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49242" y="2678277"/>
            <a:ext cx="2865506" cy="2274723"/>
          </a:xfrm>
        </p:spPr>
        <p:txBody>
          <a:bodyPr anchor="b">
            <a:normAutofit/>
          </a:bodyPr>
          <a:lstStyle>
            <a:lvl1pPr algn="l">
              <a:defRPr sz="27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910138" y="1651000"/>
            <a:ext cx="1800694" cy="660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49831" y="5283200"/>
            <a:ext cx="2861046" cy="19812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7689C7-3FBE-4509-AA97-E7EA177D9070}" type="datetimeFigureOut">
              <a:rPr lang="es-MX" smtClean="0"/>
              <a:t>30/08/2024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8651DA-9274-432A-9001-D6516FC797FB}" type="slidenum">
              <a:rPr lang="es-MX" smtClean="0"/>
              <a:t>‹Nº›</a:t>
            </a:fld>
            <a:endParaRPr lang="es-MX"/>
          </a:p>
        </p:txBody>
      </p:sp>
    </p:spTree>
    <p:extLst>
      <p:ext uri="{BB962C8B-B14F-4D97-AF65-F5344CB8AC3E}">
        <p14:creationId xmlns:p14="http://schemas.microsoft.com/office/powerpoint/2010/main" val="399066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421467"/>
            <a:ext cx="2114550" cy="40724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60400"/>
            <a:ext cx="1200150" cy="23114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805333"/>
            <a:ext cx="742950" cy="1430867"/>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852333"/>
            <a:ext cx="3143250" cy="6053667"/>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4182533"/>
            <a:ext cx="1771650" cy="3412067"/>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53926"/>
            <a:ext cx="5291535" cy="2022988"/>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0775" y="2965337"/>
            <a:ext cx="5033741" cy="60601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5277284" y="2720954"/>
            <a:ext cx="1430865"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867689C7-3FBE-4509-AA97-E7EA177D9070}" type="datetimeFigureOut">
              <a:rPr lang="es-MX" smtClean="0"/>
              <a:t>30/08/2024</a:t>
            </a:fld>
            <a:endParaRPr lang="es-MX"/>
          </a:p>
        </p:txBody>
      </p:sp>
      <p:sp>
        <p:nvSpPr>
          <p:cNvPr id="5" name="Footer Placeholder 4"/>
          <p:cNvSpPr>
            <a:spLocks noGrp="1"/>
          </p:cNvSpPr>
          <p:nvPr>
            <p:ph type="ftr" sz="quarter" idx="3"/>
          </p:nvPr>
        </p:nvSpPr>
        <p:spPr>
          <a:xfrm rot="5400000">
            <a:off x="3334795" y="4793154"/>
            <a:ext cx="5575259"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5824824" y="427175"/>
            <a:ext cx="471610" cy="1108881"/>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1B8651DA-9274-432A-9001-D6516FC797FB}" type="slidenum">
              <a:rPr lang="es-MX" smtClean="0"/>
              <a:t>‹Nº›</a:t>
            </a:fld>
            <a:endParaRPr lang="es-MX"/>
          </a:p>
        </p:txBody>
      </p:sp>
    </p:spTree>
    <p:extLst>
      <p:ext uri="{BB962C8B-B14F-4D97-AF65-F5344CB8AC3E}">
        <p14:creationId xmlns:p14="http://schemas.microsoft.com/office/powerpoint/2010/main" val="3075265214"/>
      </p:ext>
    </p:extLst>
  </p:cSld>
  <p:clrMap bg1="dk1" tx1="lt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Lst>
  <p:txStyles>
    <p:titleStyle>
      <a:lvl1pPr algn="l" defTabSz="342905"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80" indent="-257180" algn="l" defTabSz="342905"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22" indent="-214316" algn="l" defTabSz="342905"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65"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70"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76"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85982"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87"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93"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98"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5" rtl="0" eaLnBrk="1" latinLnBrk="0" hangingPunct="1">
        <a:defRPr sz="1350" kern="1200">
          <a:solidFill>
            <a:schemeClr val="tx1"/>
          </a:solidFill>
          <a:latin typeface="+mn-lt"/>
          <a:ea typeface="+mn-ea"/>
          <a:cs typeface="+mn-cs"/>
        </a:defRPr>
      </a:lvl1pPr>
      <a:lvl2pPr marL="342905" algn="l" defTabSz="342905" rtl="0" eaLnBrk="1" latinLnBrk="0" hangingPunct="1">
        <a:defRPr sz="1350" kern="1200">
          <a:solidFill>
            <a:schemeClr val="tx1"/>
          </a:solidFill>
          <a:latin typeface="+mn-lt"/>
          <a:ea typeface="+mn-ea"/>
          <a:cs typeface="+mn-cs"/>
        </a:defRPr>
      </a:lvl2pPr>
      <a:lvl3pPr marL="685811" algn="l" defTabSz="342905" rtl="0" eaLnBrk="1" latinLnBrk="0" hangingPunct="1">
        <a:defRPr sz="1350" kern="1200">
          <a:solidFill>
            <a:schemeClr val="tx1"/>
          </a:solidFill>
          <a:latin typeface="+mn-lt"/>
          <a:ea typeface="+mn-ea"/>
          <a:cs typeface="+mn-cs"/>
        </a:defRPr>
      </a:lvl3pPr>
      <a:lvl4pPr marL="1028717" algn="l" defTabSz="342905" rtl="0" eaLnBrk="1" latinLnBrk="0" hangingPunct="1">
        <a:defRPr sz="1350" kern="1200">
          <a:solidFill>
            <a:schemeClr val="tx1"/>
          </a:solidFill>
          <a:latin typeface="+mn-lt"/>
          <a:ea typeface="+mn-ea"/>
          <a:cs typeface="+mn-cs"/>
        </a:defRPr>
      </a:lvl4pPr>
      <a:lvl5pPr marL="1371623" algn="l" defTabSz="342905" rtl="0" eaLnBrk="1" latinLnBrk="0" hangingPunct="1">
        <a:defRPr sz="1350" kern="1200">
          <a:solidFill>
            <a:schemeClr val="tx1"/>
          </a:solidFill>
          <a:latin typeface="+mn-lt"/>
          <a:ea typeface="+mn-ea"/>
          <a:cs typeface="+mn-cs"/>
        </a:defRPr>
      </a:lvl5pPr>
      <a:lvl6pPr marL="1714529" algn="l" defTabSz="342905" rtl="0" eaLnBrk="1" latinLnBrk="0" hangingPunct="1">
        <a:defRPr sz="1350" kern="1200">
          <a:solidFill>
            <a:schemeClr val="tx1"/>
          </a:solidFill>
          <a:latin typeface="+mn-lt"/>
          <a:ea typeface="+mn-ea"/>
          <a:cs typeface="+mn-cs"/>
        </a:defRPr>
      </a:lvl6pPr>
      <a:lvl7pPr marL="2057435" algn="l" defTabSz="342905" rtl="0" eaLnBrk="1" latinLnBrk="0" hangingPunct="1">
        <a:defRPr sz="1350" kern="1200">
          <a:solidFill>
            <a:schemeClr val="tx1"/>
          </a:solidFill>
          <a:latin typeface="+mn-lt"/>
          <a:ea typeface="+mn-ea"/>
          <a:cs typeface="+mn-cs"/>
        </a:defRPr>
      </a:lvl7pPr>
      <a:lvl8pPr marL="2400340" algn="l" defTabSz="342905" rtl="0" eaLnBrk="1" latinLnBrk="0" hangingPunct="1">
        <a:defRPr sz="1350" kern="1200">
          <a:solidFill>
            <a:schemeClr val="tx1"/>
          </a:solidFill>
          <a:latin typeface="+mn-lt"/>
          <a:ea typeface="+mn-ea"/>
          <a:cs typeface="+mn-cs"/>
        </a:defRPr>
      </a:lvl8pPr>
      <a:lvl9pPr marL="2743246" algn="l" defTabSz="34290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4D122F-9DFE-F8E4-C3E6-71330BE4F436}"/>
              </a:ext>
            </a:extLst>
          </p:cNvPr>
          <p:cNvSpPr>
            <a:spLocks noGrp="1"/>
          </p:cNvSpPr>
          <p:nvPr>
            <p:ph type="ctrTitle"/>
          </p:nvPr>
        </p:nvSpPr>
        <p:spPr>
          <a:xfrm>
            <a:off x="1158283" y="1112809"/>
            <a:ext cx="4736306" cy="2716030"/>
          </a:xfrm>
        </p:spPr>
        <p:txBody>
          <a:bodyPr>
            <a:normAutofit/>
          </a:bodyPr>
          <a:lstStyle/>
          <a:p>
            <a:r>
              <a:rPr lang="es-MX" sz="3200" dirty="0">
                <a:latin typeface="Century Gothic" panose="020B0502020202020204" pitchFamily="34" charset="0"/>
              </a:rPr>
              <a:t>I</a:t>
            </a:r>
            <a:r>
              <a:rPr lang="es-MX" sz="3200" b="1" dirty="0">
                <a:latin typeface="Century Gothic" panose="020B0502020202020204" pitchFamily="34" charset="0"/>
              </a:rPr>
              <a:t>NFORME ANUAL DE LA COMISIÓN EDILICIA DE IGUALDAD DE GÉNERO Y DE LA DIVERSIDAD SEXUAL</a:t>
            </a:r>
          </a:p>
        </p:txBody>
      </p:sp>
      <p:pic>
        <p:nvPicPr>
          <p:cNvPr id="8" name="image7.png">
            <a:extLst>
              <a:ext uri="{FF2B5EF4-FFF2-40B4-BE49-F238E27FC236}">
                <a16:creationId xmlns:a16="http://schemas.microsoft.com/office/drawing/2014/main" xmlns="" id="{CFE1455D-960A-84A5-7F87-6625D31CC3AB}"/>
              </a:ext>
            </a:extLst>
          </p:cNvPr>
          <p:cNvPicPr/>
          <p:nvPr/>
        </p:nvPicPr>
        <p:blipFill>
          <a:blip r:embed="rId2"/>
          <a:srcRect t="20226" b="49889"/>
          <a:stretch>
            <a:fillRect/>
          </a:stretch>
        </p:blipFill>
        <p:spPr>
          <a:xfrm>
            <a:off x="752565" y="5742169"/>
            <a:ext cx="5352869" cy="2716030"/>
          </a:xfrm>
          <a:prstGeom prst="rect">
            <a:avLst/>
          </a:prstGeom>
          <a:ln/>
        </p:spPr>
      </p:pic>
    </p:spTree>
    <p:extLst>
      <p:ext uri="{BB962C8B-B14F-4D97-AF65-F5344CB8AC3E}">
        <p14:creationId xmlns:p14="http://schemas.microsoft.com/office/powerpoint/2010/main" val="240576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150312" y="640681"/>
            <a:ext cx="6475956" cy="1050333"/>
          </a:xfrm>
        </p:spPr>
        <p:txBody>
          <a:bodyPr>
            <a:noAutofit/>
          </a:bodyPr>
          <a:lstStyle/>
          <a:p>
            <a:r>
              <a:rPr lang="es-MX" sz="3600" b="1" dirty="0"/>
              <a:t>2.5 SESION ORDINARIA </a:t>
            </a:r>
            <a:br>
              <a:rPr lang="es-MX" sz="3600" b="1" dirty="0"/>
            </a:br>
            <a:r>
              <a:rPr lang="es-MX" sz="3600" b="1" dirty="0"/>
              <a:t>13 DE DICIEMBRE DEL 2023.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700" y="2026086"/>
            <a:ext cx="3674010" cy="7879913"/>
          </a:xfrm>
          <a:prstGeom prst="rect">
            <a:avLst/>
          </a:prstGeom>
        </p:spPr>
      </p:pic>
    </p:spTree>
    <p:extLst>
      <p:ext uri="{BB962C8B-B14F-4D97-AF65-F5344CB8AC3E}">
        <p14:creationId xmlns:p14="http://schemas.microsoft.com/office/powerpoint/2010/main" val="345739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162837" y="640682"/>
            <a:ext cx="6563639" cy="937598"/>
          </a:xfrm>
        </p:spPr>
        <p:txBody>
          <a:bodyPr>
            <a:noAutofit/>
          </a:bodyPr>
          <a:lstStyle/>
          <a:p>
            <a:r>
              <a:rPr lang="es-MX" sz="3600" b="1" dirty="0"/>
              <a:t>2.6 SESION ORDINARIA </a:t>
            </a:r>
            <a:br>
              <a:rPr lang="es-MX" sz="3600" b="1" dirty="0"/>
            </a:br>
            <a:r>
              <a:rPr lang="es-MX" sz="3600" b="1" dirty="0"/>
              <a:t>25 DE ENERO DEL 2024. </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136" y="1758652"/>
            <a:ext cx="3798701" cy="8147347"/>
          </a:xfrm>
          <a:prstGeom prst="rect">
            <a:avLst/>
          </a:prstGeom>
        </p:spPr>
      </p:pic>
    </p:spTree>
    <p:extLst>
      <p:ext uri="{BB962C8B-B14F-4D97-AF65-F5344CB8AC3E}">
        <p14:creationId xmlns:p14="http://schemas.microsoft.com/office/powerpoint/2010/main" val="400812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150312" y="363256"/>
            <a:ext cx="6707688" cy="1177446"/>
          </a:xfrm>
        </p:spPr>
        <p:txBody>
          <a:bodyPr>
            <a:noAutofit/>
          </a:bodyPr>
          <a:lstStyle/>
          <a:p>
            <a:r>
              <a:rPr lang="es-MX" sz="3600" b="1" dirty="0"/>
              <a:t>2.7 SESION EXTRAORDINARIA  </a:t>
            </a:r>
            <a:br>
              <a:rPr lang="es-MX" sz="3600" b="1" dirty="0"/>
            </a:br>
            <a:r>
              <a:rPr lang="es-MX" sz="3600" b="1" dirty="0"/>
              <a:t>28 DE FEBRERO DEL 2024. </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553" y="1758653"/>
            <a:ext cx="3798701" cy="8147347"/>
          </a:xfrm>
          <a:prstGeom prst="rect">
            <a:avLst/>
          </a:prstGeom>
        </p:spPr>
      </p:pic>
    </p:spTree>
    <p:extLst>
      <p:ext uri="{BB962C8B-B14F-4D97-AF65-F5344CB8AC3E}">
        <p14:creationId xmlns:p14="http://schemas.microsoft.com/office/powerpoint/2010/main" val="256653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200416" y="640682"/>
            <a:ext cx="6657584" cy="874967"/>
          </a:xfrm>
        </p:spPr>
        <p:txBody>
          <a:bodyPr>
            <a:noAutofit/>
          </a:bodyPr>
          <a:lstStyle/>
          <a:p>
            <a:pPr algn="just"/>
            <a:r>
              <a:rPr lang="es-MX" sz="3600" b="1" dirty="0"/>
              <a:t>2.8 SESION EXTRAORDINARIA  </a:t>
            </a:r>
            <a:br>
              <a:rPr lang="es-MX" sz="3600" b="1" dirty="0"/>
            </a:br>
            <a:r>
              <a:rPr lang="es-MX" sz="3600" b="1" dirty="0"/>
              <a:t>07 DE MARZO DEL 2024. </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426" y="1758652"/>
            <a:ext cx="3798701" cy="8147347"/>
          </a:xfrm>
          <a:prstGeom prst="rect">
            <a:avLst/>
          </a:prstGeom>
        </p:spPr>
      </p:pic>
    </p:spTree>
    <p:extLst>
      <p:ext uri="{BB962C8B-B14F-4D97-AF65-F5344CB8AC3E}">
        <p14:creationId xmlns:p14="http://schemas.microsoft.com/office/powerpoint/2010/main" val="259597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514350" y="640682"/>
            <a:ext cx="5829300" cy="1037806"/>
          </a:xfrm>
        </p:spPr>
        <p:txBody>
          <a:bodyPr>
            <a:noAutofit/>
          </a:bodyPr>
          <a:lstStyle/>
          <a:p>
            <a:r>
              <a:rPr lang="es-MX" sz="3600" b="1" dirty="0"/>
              <a:t>2.9 SESION ORDINARIA </a:t>
            </a:r>
            <a:br>
              <a:rPr lang="es-MX" sz="3600" b="1" dirty="0"/>
            </a:br>
            <a:r>
              <a:rPr lang="es-MX" sz="3600" b="1" dirty="0"/>
              <a:t>29 DE ABRIL DEL 2024. </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09" y="1911925"/>
            <a:ext cx="3727237" cy="7994073"/>
          </a:xfrm>
          <a:prstGeom prst="rect">
            <a:avLst/>
          </a:prstGeom>
        </p:spPr>
      </p:pic>
    </p:spTree>
    <p:extLst>
      <p:ext uri="{BB962C8B-B14F-4D97-AF65-F5344CB8AC3E}">
        <p14:creationId xmlns:p14="http://schemas.microsoft.com/office/powerpoint/2010/main" val="226885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514350" y="640682"/>
            <a:ext cx="5829300" cy="1300852"/>
          </a:xfrm>
        </p:spPr>
        <p:txBody>
          <a:bodyPr>
            <a:noAutofit/>
          </a:bodyPr>
          <a:lstStyle/>
          <a:p>
            <a:pPr algn="just"/>
            <a:r>
              <a:rPr lang="es-MX" sz="3600" b="1" dirty="0"/>
              <a:t>2.10</a:t>
            </a:r>
            <a:r>
              <a:rPr lang="es-MX" sz="3600" dirty="0"/>
              <a:t> SESION ORDINARIA  30 DE MAYO DEL 2024.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246" y="2144946"/>
            <a:ext cx="3618592" cy="7761054"/>
          </a:xfrm>
          <a:prstGeom prst="rect">
            <a:avLst/>
          </a:prstGeom>
        </p:spPr>
      </p:pic>
    </p:spTree>
    <p:extLst>
      <p:ext uri="{BB962C8B-B14F-4D97-AF65-F5344CB8AC3E}">
        <p14:creationId xmlns:p14="http://schemas.microsoft.com/office/powerpoint/2010/main" val="353145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C95803-A17E-7C2B-4F6E-412F9F54B6FC}"/>
              </a:ext>
            </a:extLst>
          </p:cNvPr>
          <p:cNvSpPr>
            <a:spLocks noGrp="1"/>
          </p:cNvSpPr>
          <p:nvPr>
            <p:ph type="ctrTitle"/>
          </p:nvPr>
        </p:nvSpPr>
        <p:spPr>
          <a:xfrm>
            <a:off x="514350" y="363256"/>
            <a:ext cx="6343650" cy="1114816"/>
          </a:xfrm>
        </p:spPr>
        <p:txBody>
          <a:bodyPr>
            <a:noAutofit/>
          </a:bodyPr>
          <a:lstStyle/>
          <a:p>
            <a:pPr algn="l"/>
            <a:r>
              <a:rPr lang="es-ES" sz="3600" b="1" dirty="0"/>
              <a:t>2.11 SESION ORDINARIA  </a:t>
            </a:r>
            <a:br>
              <a:rPr lang="es-ES" sz="3600" b="1" dirty="0"/>
            </a:br>
            <a:r>
              <a:rPr lang="es-ES" sz="3600" b="1" dirty="0"/>
              <a:t>28 DE JUNIO DE 2024</a:t>
            </a:r>
            <a:endParaRPr lang="es-MX" sz="3600" b="1"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227" y="1699410"/>
            <a:ext cx="3396918" cy="7285614"/>
          </a:xfrm>
          <a:prstGeom prst="rect">
            <a:avLst/>
          </a:prstGeom>
        </p:spPr>
      </p:pic>
    </p:spTree>
    <p:extLst>
      <p:ext uri="{BB962C8B-B14F-4D97-AF65-F5344CB8AC3E}">
        <p14:creationId xmlns:p14="http://schemas.microsoft.com/office/powerpoint/2010/main" val="1488140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602BA5-E5DB-4C18-3186-98CBD3C2A9ED}"/>
              </a:ext>
            </a:extLst>
          </p:cNvPr>
          <p:cNvSpPr>
            <a:spLocks noGrp="1"/>
          </p:cNvSpPr>
          <p:nvPr>
            <p:ph type="ctrTitle"/>
          </p:nvPr>
        </p:nvSpPr>
        <p:spPr>
          <a:xfrm>
            <a:off x="0" y="237995"/>
            <a:ext cx="6858000" cy="1327757"/>
          </a:xfrm>
        </p:spPr>
        <p:txBody>
          <a:bodyPr>
            <a:noAutofit/>
          </a:bodyPr>
          <a:lstStyle/>
          <a:p>
            <a:pPr algn="l"/>
            <a:r>
              <a:rPr lang="es-ES" sz="3600" b="1" dirty="0">
                <a:latin typeface="+mn-lt"/>
              </a:rPr>
              <a:t>2.12 SESION EXTRAORDINARIA</a:t>
            </a:r>
            <a:br>
              <a:rPr lang="es-ES" sz="3600" b="1" dirty="0">
                <a:latin typeface="+mn-lt"/>
              </a:rPr>
            </a:br>
            <a:r>
              <a:rPr lang="es-ES" sz="3600" b="1" dirty="0">
                <a:latin typeface="+mn-lt"/>
              </a:rPr>
              <a:t>31 DE JULIO DE 2024</a:t>
            </a:r>
            <a:endParaRPr lang="es-MX" sz="3600" b="1" dirty="0">
              <a:latin typeface="+mn-lt"/>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348345"/>
            <a:ext cx="4904509" cy="6539345"/>
          </a:xfrm>
          <a:prstGeom prst="rect">
            <a:avLst/>
          </a:prstGeom>
        </p:spPr>
      </p:pic>
    </p:spTree>
    <p:extLst>
      <p:ext uri="{BB962C8B-B14F-4D97-AF65-F5344CB8AC3E}">
        <p14:creationId xmlns:p14="http://schemas.microsoft.com/office/powerpoint/2010/main" val="383423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4FAC92-DD81-5D76-75FD-733DB5CD5FA7}"/>
              </a:ext>
            </a:extLst>
          </p:cNvPr>
          <p:cNvSpPr>
            <a:spLocks noGrp="1"/>
          </p:cNvSpPr>
          <p:nvPr>
            <p:ph type="ctrTitle"/>
          </p:nvPr>
        </p:nvSpPr>
        <p:spPr>
          <a:xfrm>
            <a:off x="275574" y="701459"/>
            <a:ext cx="6068076" cy="1064712"/>
          </a:xfrm>
        </p:spPr>
        <p:txBody>
          <a:bodyPr>
            <a:noAutofit/>
          </a:bodyPr>
          <a:lstStyle/>
          <a:p>
            <a:pPr algn="l"/>
            <a:r>
              <a:rPr lang="es-ES" sz="3600" b="1" dirty="0"/>
              <a:t>2.13 SESION ORDINARIA </a:t>
            </a:r>
            <a:br>
              <a:rPr lang="es-ES" sz="3600" b="1" dirty="0"/>
            </a:br>
            <a:r>
              <a:rPr lang="es-ES" sz="3600" b="1" dirty="0"/>
              <a:t>30 DE AGOSTO DE 2024</a:t>
            </a:r>
            <a:endParaRPr lang="es-MX" sz="3600" b="1" dirty="0"/>
          </a:p>
        </p:txBody>
      </p:sp>
    </p:spTree>
    <p:extLst>
      <p:ext uri="{BB962C8B-B14F-4D97-AF65-F5344CB8AC3E}">
        <p14:creationId xmlns:p14="http://schemas.microsoft.com/office/powerpoint/2010/main" val="2296937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B439A0-820E-00A0-0B95-BB84A92D117A}"/>
              </a:ext>
            </a:extLst>
          </p:cNvPr>
          <p:cNvSpPr>
            <a:spLocks noGrp="1"/>
          </p:cNvSpPr>
          <p:nvPr>
            <p:ph type="title"/>
          </p:nvPr>
        </p:nvSpPr>
        <p:spPr>
          <a:xfrm>
            <a:off x="471488" y="2154477"/>
            <a:ext cx="5915023" cy="6889314"/>
          </a:xfrm>
        </p:spPr>
        <p:txBody>
          <a:bodyPr>
            <a:noAutofit/>
          </a:bodyPr>
          <a:lstStyle/>
          <a:p>
            <a:pPr algn="just"/>
            <a:r>
              <a:rPr lang="es-MX" sz="2000" dirty="0">
                <a:effectLst/>
                <a:latin typeface="+mn-lt"/>
                <a:ea typeface="Arial Narrow" panose="020B0606020202030204" pitchFamily="34" charset="0"/>
                <a:cs typeface="Arial Narrow" panose="020B0606020202030204" pitchFamily="34" charset="0"/>
              </a:rPr>
              <a:t>Cumplimentando lo mandatado en el artículo 44, fracción XIII, del Reglamento del Ayuntamiento del Municipio de Tlajomulco de Zúñiga, Jalisco hago entrega a este Ayuntamiento de mi 3er informe de actividades realizadas en mi calidad de </a:t>
            </a:r>
            <a:r>
              <a:rPr lang="es-MX" sz="2000" dirty="0" err="1">
                <a:effectLst/>
                <a:latin typeface="+mn-lt"/>
                <a:ea typeface="Arial Narrow" panose="020B0606020202030204" pitchFamily="34" charset="0"/>
                <a:cs typeface="Arial Narrow" panose="020B0606020202030204" pitchFamily="34" charset="0"/>
              </a:rPr>
              <a:t>RegidorA</a:t>
            </a:r>
            <a:r>
              <a:rPr lang="es-MX" sz="2000" dirty="0">
                <a:effectLst/>
                <a:latin typeface="+mn-lt"/>
                <a:ea typeface="Arial Narrow" panose="020B0606020202030204" pitchFamily="34" charset="0"/>
                <a:cs typeface="Arial Narrow" panose="020B0606020202030204" pitchFamily="34" charset="0"/>
              </a:rPr>
              <a:t> durante el periodo comprendido del 01 de </a:t>
            </a:r>
            <a:r>
              <a:rPr lang="es-MX" sz="2000" dirty="0">
                <a:latin typeface="+mn-lt"/>
                <a:ea typeface="Arial Narrow" panose="020B0606020202030204" pitchFamily="34" charset="0"/>
                <a:cs typeface="Arial Narrow" panose="020B0606020202030204" pitchFamily="34" charset="0"/>
              </a:rPr>
              <a:t>septiembre</a:t>
            </a:r>
            <a:r>
              <a:rPr lang="es-MX" sz="2000" dirty="0">
                <a:effectLst/>
                <a:latin typeface="+mn-lt"/>
                <a:ea typeface="Arial Narrow" panose="020B0606020202030204" pitchFamily="34" charset="0"/>
                <a:cs typeface="Arial Narrow" panose="020B0606020202030204" pitchFamily="34" charset="0"/>
              </a:rPr>
              <a:t> de 2023 al 31 de agosto de 2024. El presente informe permite recapitular de manera general las actividades realizadas en el ejercicio las funciones que me fueron conferidas en mi carácter de </a:t>
            </a:r>
            <a:r>
              <a:rPr lang="es-MX" sz="2000" dirty="0" err="1">
                <a:effectLst/>
                <a:latin typeface="+mn-lt"/>
                <a:ea typeface="Arial Narrow" panose="020B0606020202030204" pitchFamily="34" charset="0"/>
                <a:cs typeface="Arial Narrow" panose="020B0606020202030204" pitchFamily="34" charset="0"/>
              </a:rPr>
              <a:t>RegidorA</a:t>
            </a:r>
            <a:r>
              <a:rPr lang="es-MX" sz="2000" dirty="0">
                <a:effectLst/>
                <a:latin typeface="+mn-lt"/>
                <a:ea typeface="Arial Narrow" panose="020B0606020202030204" pitchFamily="34" charset="0"/>
                <a:cs typeface="Arial Narrow" panose="020B0606020202030204" pitchFamily="34" charset="0"/>
              </a:rPr>
              <a:t> PRESIDENTA DE LA COMISIÓN EDILICIA DE IGUALDAD DE GÉNERO Y DE LA DIVERSIDAD SEXUAL en el periodo antes mencionado y da cuenta de las siguientes actividades:</a:t>
            </a:r>
            <a:r>
              <a:rPr lang="es-MX" sz="2000" dirty="0">
                <a:effectLst/>
                <a:latin typeface="+mn-lt"/>
                <a:ea typeface="Calibri" panose="020F0502020204030204" pitchFamily="34" charset="0"/>
              </a:rPr>
              <a:t/>
            </a:r>
            <a:br>
              <a:rPr lang="es-MX" sz="2000" dirty="0">
                <a:effectLst/>
                <a:latin typeface="+mn-lt"/>
                <a:ea typeface="Calibri" panose="020F0502020204030204" pitchFamily="34" charset="0"/>
              </a:rPr>
            </a:br>
            <a:endParaRPr lang="es-MX" sz="2000" dirty="0">
              <a:latin typeface="+mn-lt"/>
            </a:endParaRPr>
          </a:p>
        </p:txBody>
      </p:sp>
      <p:sp>
        <p:nvSpPr>
          <p:cNvPr id="5" name="CuadroTexto 4">
            <a:extLst>
              <a:ext uri="{FF2B5EF4-FFF2-40B4-BE49-F238E27FC236}">
                <a16:creationId xmlns:a16="http://schemas.microsoft.com/office/drawing/2014/main" xmlns="" id="{CD8F67C4-E5B7-A976-ABE2-B06EB4D05843}"/>
              </a:ext>
            </a:extLst>
          </p:cNvPr>
          <p:cNvSpPr txBox="1"/>
          <p:nvPr/>
        </p:nvSpPr>
        <p:spPr>
          <a:xfrm>
            <a:off x="471488" y="1064712"/>
            <a:ext cx="5915023" cy="707886"/>
          </a:xfrm>
          <a:prstGeom prst="rect">
            <a:avLst/>
          </a:prstGeom>
          <a:noFill/>
        </p:spPr>
        <p:txBody>
          <a:bodyPr wrap="square" rtlCol="0">
            <a:spAutoFit/>
          </a:bodyPr>
          <a:lstStyle/>
          <a:p>
            <a:r>
              <a:rPr lang="es-ES" sz="4000" b="1" dirty="0">
                <a:latin typeface="+mj-lt"/>
              </a:rPr>
              <a:t>3.0  ESTADISTICA</a:t>
            </a:r>
            <a:endParaRPr lang="es-MX" sz="4000" b="1" dirty="0">
              <a:latin typeface="+mj-lt"/>
            </a:endParaRPr>
          </a:p>
        </p:txBody>
      </p:sp>
    </p:spTree>
    <p:extLst>
      <p:ext uri="{BB962C8B-B14F-4D97-AF65-F5344CB8AC3E}">
        <p14:creationId xmlns:p14="http://schemas.microsoft.com/office/powerpoint/2010/main" val="345936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Texto">
            <a:extLst>
              <a:ext uri="{FF2B5EF4-FFF2-40B4-BE49-F238E27FC236}">
                <a16:creationId xmlns:a16="http://schemas.microsoft.com/office/drawing/2014/main" xmlns="" id="{CBA5FF88-B35B-BE2B-F788-E067CC9B3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26" y="3927020"/>
            <a:ext cx="5462546" cy="2034799"/>
          </a:xfrm>
          <a:prstGeom prst="rect">
            <a:avLst/>
          </a:prstGeom>
        </p:spPr>
      </p:pic>
    </p:spTree>
    <p:extLst>
      <p:ext uri="{BB962C8B-B14F-4D97-AF65-F5344CB8AC3E}">
        <p14:creationId xmlns:p14="http://schemas.microsoft.com/office/powerpoint/2010/main" val="291930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7EC64034-E81F-BE0C-151D-353384596755}"/>
              </a:ext>
            </a:extLst>
          </p:cNvPr>
          <p:cNvGraphicFramePr>
            <a:graphicFrameLocks noGrp="1"/>
          </p:cNvGraphicFramePr>
          <p:nvPr>
            <p:ph idx="1"/>
            <p:extLst>
              <p:ext uri="{D42A27DB-BD31-4B8C-83A1-F6EECF244321}">
                <p14:modId xmlns:p14="http://schemas.microsoft.com/office/powerpoint/2010/main" val="580018740"/>
              </p:ext>
            </p:extLst>
          </p:nvPr>
        </p:nvGraphicFramePr>
        <p:xfrm>
          <a:off x="400050" y="769937"/>
          <a:ext cx="5775282" cy="808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675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33" y="653926"/>
            <a:ext cx="5291535" cy="1022474"/>
          </a:xfrm>
        </p:spPr>
        <p:txBody>
          <a:bodyPr/>
          <a:lstStyle/>
          <a:p>
            <a:pPr algn="ctr"/>
            <a:r>
              <a:rPr lang="es-MX" sz="4800" b="1" dirty="0" smtClean="0"/>
              <a:t>4.0 DICTAMENES</a:t>
            </a:r>
            <a:endParaRPr lang="es-MX" sz="4800" b="1" dirty="0"/>
          </a:p>
        </p:txBody>
      </p:sp>
      <p:sp>
        <p:nvSpPr>
          <p:cNvPr id="3" name="2 Marcador de contenido"/>
          <p:cNvSpPr>
            <a:spLocks noGrp="1"/>
          </p:cNvSpPr>
          <p:nvPr>
            <p:ph idx="1"/>
          </p:nvPr>
        </p:nvSpPr>
        <p:spPr>
          <a:xfrm>
            <a:off x="620775" y="2008909"/>
            <a:ext cx="5033741" cy="7016567"/>
          </a:xfrm>
        </p:spPr>
        <p:txBody>
          <a:bodyPr>
            <a:normAutofit/>
          </a:bodyPr>
          <a:lstStyle/>
          <a:p>
            <a:pPr algn="just"/>
            <a:r>
              <a:rPr lang="es-MX" sz="2000" dirty="0" smtClean="0"/>
              <a:t>Se da cuenta de los Dictámenes que se sesionaron y fueron aprobados dentro de la Comisión Edilicia de Igualdad de Género y de la Diversidad Sexual.</a:t>
            </a:r>
            <a:endParaRPr lang="es-MX" sz="2000" dirty="0"/>
          </a:p>
        </p:txBody>
      </p:sp>
    </p:spTree>
    <p:extLst>
      <p:ext uri="{BB962C8B-B14F-4D97-AF65-F5344CB8AC3E}">
        <p14:creationId xmlns:p14="http://schemas.microsoft.com/office/powerpoint/2010/main" val="377994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MX" sz="2800" b="1" dirty="0" smtClean="0"/>
              <a:t>4.1 DICTAMEN CAMBIO DE NOMBRE DE LA COMISION DE IGUALDAD DE GENERO Y DE LA DIVERSIDAD SEXUAL</a:t>
            </a:r>
            <a:endParaRPr lang="es-MX" sz="2800" b="1" dirty="0"/>
          </a:p>
        </p:txBody>
      </p:sp>
      <p:sp>
        <p:nvSpPr>
          <p:cNvPr id="3" name="2 Marcador de contenido"/>
          <p:cNvSpPr>
            <a:spLocks noGrp="1"/>
          </p:cNvSpPr>
          <p:nvPr>
            <p:ph idx="1"/>
          </p:nvPr>
        </p:nvSpPr>
        <p:spPr>
          <a:xfrm>
            <a:off x="620775" y="2965337"/>
            <a:ext cx="5295116" cy="6060139"/>
          </a:xfrm>
        </p:spPr>
        <p:txBody>
          <a:bodyPr/>
          <a:lstStyle/>
          <a:p>
            <a:pPr marL="0" indent="0" algn="just">
              <a:buNone/>
            </a:pPr>
            <a:r>
              <a:rPr lang="es-MX" sz="2400" dirty="0" smtClean="0"/>
              <a:t>Este dictamen  tuvo como fin el cambio de nombre de la Comisión Edilicia la cual anteriormente era de Igualdad de Género, y en un ejercicio por reconocer y visibilizar los derechos de las personas de la comunidad LGBTQ+, se presento un cambio para que el nombre de la comisión estuviera una adhesión y quedar como Comisión Edilicia de IGUALDAD DE GÉNERO Y DE LA DIVERSIDAD SEXUAL</a:t>
            </a:r>
            <a:r>
              <a:rPr lang="es-MX" dirty="0" smtClean="0"/>
              <a:t>. </a:t>
            </a:r>
            <a:endParaRPr lang="es-MX" dirty="0"/>
          </a:p>
        </p:txBody>
      </p:sp>
    </p:spTree>
    <p:extLst>
      <p:ext uri="{BB962C8B-B14F-4D97-AF65-F5344CB8AC3E}">
        <p14:creationId xmlns:p14="http://schemas.microsoft.com/office/powerpoint/2010/main" val="4171891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1" y="515381"/>
            <a:ext cx="6151418" cy="2906692"/>
          </a:xfrm>
        </p:spPr>
        <p:txBody>
          <a:bodyPr/>
          <a:lstStyle/>
          <a:p>
            <a:pPr algn="just"/>
            <a:r>
              <a:rPr lang="es-MX" sz="2400" b="1" dirty="0" smtClean="0"/>
              <a:t>4.2 DICTAMEN POR EL QUE SE EXPIDE EL </a:t>
            </a:r>
            <a:r>
              <a:rPr lang="es-MX" sz="2400" b="1" dirty="0"/>
              <a:t>PROTOCOLO PARA LA PREVENCIÓN, ATENCIÓN, SANCIÓN Y ERRADICACIÓN DE CASOS DE HOSTIGAMIENTO SEXUAL Y ACOSO SEXUAL EN LA ADMINISTRACIÓN PÚBLICA DEL MUNICIPIO DE TLAJOMULCO DE ZÚÑIGA, JALISCO. </a:t>
            </a:r>
          </a:p>
        </p:txBody>
      </p:sp>
      <p:sp>
        <p:nvSpPr>
          <p:cNvPr id="3" name="2 Marcador de contenido"/>
          <p:cNvSpPr>
            <a:spLocks noGrp="1"/>
          </p:cNvSpPr>
          <p:nvPr>
            <p:ph idx="1"/>
          </p:nvPr>
        </p:nvSpPr>
        <p:spPr>
          <a:xfrm>
            <a:off x="318655" y="3532909"/>
            <a:ext cx="6068290" cy="5520276"/>
          </a:xfrm>
        </p:spPr>
        <p:txBody>
          <a:bodyPr>
            <a:normAutofit/>
          </a:bodyPr>
          <a:lstStyle/>
          <a:p>
            <a:pPr marL="0" indent="0" algn="just">
              <a:buNone/>
            </a:pPr>
            <a:r>
              <a:rPr lang="es-MX" sz="2000" dirty="0" smtClean="0"/>
              <a:t>Este Dictamen viene a aprobar la expedición del  Protocolo para la prevención, atención, sanción y erradicación de casos de hostigamiento sexual y acoso sexual en la administración pública del Municipio de </a:t>
            </a:r>
            <a:r>
              <a:rPr lang="es-MX" sz="2000" dirty="0"/>
              <a:t>T</a:t>
            </a:r>
            <a:r>
              <a:rPr lang="es-MX" sz="2000" dirty="0" smtClean="0"/>
              <a:t>lajomulco de </a:t>
            </a:r>
            <a:r>
              <a:rPr lang="es-MX" sz="2000" dirty="0"/>
              <a:t>Z</a:t>
            </a:r>
            <a:r>
              <a:rPr lang="es-MX" sz="2000" dirty="0" smtClean="0"/>
              <a:t>úñiga, Jalisco,  en un acto de justicia para todas las Mujeres que sufren acoso y hostigamiento sexual dentro de la administración pública municipal, así con este mecanismo podrán garantizarse sus derechos a una vida libre de violencia.</a:t>
            </a:r>
            <a:endParaRPr lang="es-MX" sz="2000" dirty="0"/>
          </a:p>
        </p:txBody>
      </p:sp>
    </p:spTree>
    <p:extLst>
      <p:ext uri="{BB962C8B-B14F-4D97-AF65-F5344CB8AC3E}">
        <p14:creationId xmlns:p14="http://schemas.microsoft.com/office/powerpoint/2010/main" val="2950989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4.3 DICTAMEN RECONOCIMIENTO OLIVIA ZUÑIGA CORREA 2024</a:t>
            </a:r>
            <a:endParaRPr lang="es-MX" b="1" dirty="0"/>
          </a:p>
        </p:txBody>
      </p:sp>
      <p:sp>
        <p:nvSpPr>
          <p:cNvPr id="3" name="2 Marcador de contenido"/>
          <p:cNvSpPr>
            <a:spLocks noGrp="1"/>
          </p:cNvSpPr>
          <p:nvPr>
            <p:ph idx="1"/>
          </p:nvPr>
        </p:nvSpPr>
        <p:spPr>
          <a:xfrm>
            <a:off x="620775" y="2965337"/>
            <a:ext cx="5683043" cy="6580445"/>
          </a:xfrm>
        </p:spPr>
        <p:txBody>
          <a:bodyPr>
            <a:normAutofit lnSpcReduction="10000"/>
          </a:bodyPr>
          <a:lstStyle/>
          <a:p>
            <a:pPr marL="0" indent="0" algn="just">
              <a:buNone/>
            </a:pPr>
            <a:r>
              <a:rPr lang="es-MX" sz="2000" dirty="0"/>
              <a:t>Con este Dictamen se da cumplimiento a la  iniciativa que propuso la entrega del reconocimiento “Olivia Zúñiga Correa”, el cual es entregado de manera anual, el día 8 de marzo, en el marco del “Día Internacional de la Mujer”, a mujeres colectivos u organizaciones de la sociedad civil que se hayan destacado en la realización de acciones en favor de los Derechos Humanos de las Mujeres, a través de la docencia, investigación, la función pública, el arte y la cultura, la salud, la igualdad de género, los derechos de las personas de la diversidad sexual, la participación ciudadana o cualquier otra que a juicio de la comisión edilicia de Igualdad de Género y de la Diversidad Sexual, quien se constituye como jurado y lleva el procedimiento para la elección de quienes ameriten recibir este reconocimiento, de conformidad con las bases de la convocatoria.</a:t>
            </a:r>
          </a:p>
          <a:p>
            <a:pPr marL="0" indent="0">
              <a:buNone/>
            </a:pPr>
            <a:endParaRPr lang="es-MX" dirty="0"/>
          </a:p>
        </p:txBody>
      </p:sp>
    </p:spTree>
    <p:extLst>
      <p:ext uri="{BB962C8B-B14F-4D97-AF65-F5344CB8AC3E}">
        <p14:creationId xmlns:p14="http://schemas.microsoft.com/office/powerpoint/2010/main" val="106231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2587" y="900113"/>
            <a:ext cx="4570214" cy="8124825"/>
          </a:xfrm>
          <a:prstGeom prst="rect">
            <a:avLst/>
          </a:prstGeom>
        </p:spPr>
      </p:pic>
    </p:spTree>
    <p:extLst>
      <p:ext uri="{BB962C8B-B14F-4D97-AF65-F5344CB8AC3E}">
        <p14:creationId xmlns:p14="http://schemas.microsoft.com/office/powerpoint/2010/main" val="2272719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109" y="653926"/>
            <a:ext cx="5791200" cy="2022988"/>
          </a:xfrm>
        </p:spPr>
        <p:txBody>
          <a:bodyPr/>
          <a:lstStyle/>
          <a:p>
            <a:pPr algn="just"/>
            <a:r>
              <a:rPr lang="es-MX" sz="3200" b="1" dirty="0" smtClean="0"/>
              <a:t>4.4 DICTAMEN PARA LA CREACION DEL PRIMER CABILDO DE LA DIVERSIDAD SEXUAL</a:t>
            </a:r>
            <a:endParaRPr lang="es-MX" sz="3200" b="1" dirty="0"/>
          </a:p>
        </p:txBody>
      </p:sp>
      <p:sp>
        <p:nvSpPr>
          <p:cNvPr id="3" name="2 Marcador de contenido"/>
          <p:cNvSpPr>
            <a:spLocks noGrp="1"/>
          </p:cNvSpPr>
          <p:nvPr>
            <p:ph idx="1"/>
          </p:nvPr>
        </p:nvSpPr>
        <p:spPr>
          <a:xfrm>
            <a:off x="457200" y="2965337"/>
            <a:ext cx="6054435" cy="6060139"/>
          </a:xfrm>
        </p:spPr>
        <p:txBody>
          <a:bodyPr>
            <a:normAutofit/>
          </a:bodyPr>
          <a:lstStyle/>
          <a:p>
            <a:pPr marL="0" indent="0" algn="just">
              <a:buNone/>
            </a:pPr>
            <a:r>
              <a:rPr lang="es-MX" sz="2000" dirty="0" smtClean="0"/>
              <a:t>El trabajo conjunto da grandes resultados, y en este caso agradezco al Regidor José Gabriel Velázquez Chávez, por la iniciativa presentada para la creación del Cabildo de la Diversidad Sexual , fue un trabajo complicado pero se logro y por primera vez en nuestro municipio tendremos el primer cabildo de la Diversidad Sexual a desarrollarse en el mes de septiembre del año  2024. </a:t>
            </a:r>
          </a:p>
          <a:p>
            <a:pPr marL="0" indent="0" algn="just">
              <a:buNone/>
            </a:pPr>
            <a:r>
              <a:rPr lang="es-MX" sz="2000" dirty="0" smtClean="0"/>
              <a:t>EN un acto de justicia a todas las personas de la comunidad LGBTQ+, que día a día luchan por que sus derechos sean reconocidos y visibilizados, en este Gobierno Municipal tendrán un foro para expresar sus iniciativas y propuestas en beneficio de las personas de la Diversidad Sexual.</a:t>
            </a:r>
            <a:endParaRPr lang="es-MX" sz="2000" dirty="0"/>
          </a:p>
        </p:txBody>
      </p:sp>
    </p:spTree>
    <p:extLst>
      <p:ext uri="{BB962C8B-B14F-4D97-AF65-F5344CB8AC3E}">
        <p14:creationId xmlns:p14="http://schemas.microsoft.com/office/powerpoint/2010/main" val="141018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8A7B2272-0839-2BC5-A293-A9CD0CA8E936}"/>
              </a:ext>
            </a:extLst>
          </p:cNvPr>
          <p:cNvSpPr>
            <a:spLocks noGrp="1"/>
          </p:cNvSpPr>
          <p:nvPr>
            <p:ph type="subTitle" idx="1"/>
          </p:nvPr>
        </p:nvSpPr>
        <p:spPr>
          <a:xfrm>
            <a:off x="857250" y="709863"/>
            <a:ext cx="5143500" cy="8518358"/>
          </a:xfrm>
        </p:spPr>
        <p:txBody>
          <a:bodyPr>
            <a:normAutofit/>
          </a:bodyPr>
          <a:lstStyle/>
          <a:p>
            <a:pPr algn="just"/>
            <a:endParaRPr lang="es-MX" sz="1800" dirty="0"/>
          </a:p>
          <a:p>
            <a:pPr algn="just"/>
            <a:r>
              <a:rPr lang="es-MX" sz="4000" b="1" dirty="0"/>
              <a:t>5.0 CONCLUSIÓN</a:t>
            </a:r>
          </a:p>
          <a:p>
            <a:pPr algn="just"/>
            <a:endParaRPr lang="es-MX" sz="1800" dirty="0"/>
          </a:p>
          <a:p>
            <a:pPr algn="just"/>
            <a:r>
              <a:rPr lang="es-MX" sz="2000" cap="none" dirty="0">
                <a:latin typeface="Century Gothic" panose="020B0502020202020204" pitchFamily="34" charset="0"/>
              </a:rPr>
              <a:t>Este año que termina mi encargo como Regidora del Ayuntamiento de Tlajomulco de Zúñiga, Jalisco y como Presidenta de la Comisión Edilicia de Igualdad de Género y de la Diversidad Sexual, me voy con el orgullo de haber trabajado en favor de las y los </a:t>
            </a:r>
            <a:r>
              <a:rPr lang="es-MX" sz="2000" cap="none" dirty="0" err="1">
                <a:latin typeface="Century Gothic" panose="020B0502020202020204" pitchFamily="34" charset="0"/>
              </a:rPr>
              <a:t>Tlajomulquenses</a:t>
            </a:r>
            <a:r>
              <a:rPr lang="es-MX" sz="2000" cap="none" dirty="0">
                <a:latin typeface="Century Gothic" panose="020B0502020202020204" pitchFamily="34" charset="0"/>
              </a:rPr>
              <a:t>, de los grupos más vulnerable y de diferentes organismos de la sociedad civil, de haber dejado un legado dentro de este gran municipio, donde luche por que sus derechos fueran reconocidos y visibilizados, donde cada día luche por las Mujeres para erradicar la violencia y lograr una verdadera Igualdad Sustantiva, a través de esta regiduría donde con iniciativas y dictámenes logramos armonizar diferentes reglamentos en pro de la sociedad de Tlajomulco.</a:t>
            </a:r>
          </a:p>
          <a:p>
            <a:pPr algn="l"/>
            <a:endParaRPr lang="es-MX" dirty="0"/>
          </a:p>
        </p:txBody>
      </p:sp>
    </p:spTree>
    <p:extLst>
      <p:ext uri="{BB962C8B-B14F-4D97-AF65-F5344CB8AC3E}">
        <p14:creationId xmlns:p14="http://schemas.microsoft.com/office/powerpoint/2010/main" val="2602216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3DF20FA-CB78-466E-ADA3-79D83FBAB5B4}"/>
              </a:ext>
            </a:extLst>
          </p:cNvPr>
          <p:cNvSpPr>
            <a:spLocks noGrp="1"/>
          </p:cNvSpPr>
          <p:nvPr>
            <p:ph idx="1"/>
          </p:nvPr>
        </p:nvSpPr>
        <p:spPr>
          <a:xfrm>
            <a:off x="620775" y="901875"/>
            <a:ext cx="5033741" cy="8123602"/>
          </a:xfrm>
        </p:spPr>
        <p:txBody>
          <a:bodyPr>
            <a:normAutofit/>
          </a:bodyPr>
          <a:lstStyle/>
          <a:p>
            <a:pPr marL="0" indent="0" algn="just">
              <a:buNone/>
            </a:pPr>
            <a:r>
              <a:rPr lang="es-MX" sz="2000" dirty="0"/>
              <a:t>De igual forma a través de distintos programas vamos permeando en la población con talleres, capacitaciones para erradicar el machismo y lograr una Igualdad Sustantiva entre Mujeres y Hombres.</a:t>
            </a:r>
          </a:p>
          <a:p>
            <a:pPr marL="0" indent="0" algn="just">
              <a:buNone/>
            </a:pPr>
            <a:r>
              <a:rPr lang="es-MX" sz="2000" dirty="0"/>
              <a:t>Es por eso por lo que se del gran reto que conlleva el cargo al que fui elegida.</a:t>
            </a:r>
          </a:p>
          <a:p>
            <a:pPr marL="0" indent="0" algn="just">
              <a:buNone/>
            </a:pPr>
            <a:r>
              <a:rPr lang="es-MX" sz="2000" dirty="0"/>
              <a:t>No me queda más que agradecer a todas las personas que han confiado en una servidora, quiero decirles que en mi tienen una aliada, no están solas, y desde la próxima trinchera que me toque servir, seguiré luchando por mi municipio, mi estado y mi país.</a:t>
            </a:r>
          </a:p>
          <a:p>
            <a:endParaRPr lang="es-MX" sz="2000" dirty="0"/>
          </a:p>
          <a:p>
            <a:endParaRPr lang="es-MX" sz="2000" dirty="0"/>
          </a:p>
          <a:p>
            <a:pPr marL="0" indent="0">
              <a:buNone/>
            </a:pPr>
            <a:r>
              <a:rPr lang="es-MX" sz="2000" dirty="0"/>
              <a:t>	_________________________________</a:t>
            </a:r>
          </a:p>
          <a:p>
            <a:pPr marL="0" indent="0" algn="ctr">
              <a:buNone/>
            </a:pPr>
            <a:r>
              <a:rPr lang="es-MX" sz="2000" b="1" dirty="0"/>
              <a:t>ANA MAYELA RODRIGUEZ SORIA</a:t>
            </a:r>
          </a:p>
          <a:p>
            <a:endParaRPr lang="es-MX" dirty="0"/>
          </a:p>
        </p:txBody>
      </p:sp>
    </p:spTree>
    <p:extLst>
      <p:ext uri="{BB962C8B-B14F-4D97-AF65-F5344CB8AC3E}">
        <p14:creationId xmlns:p14="http://schemas.microsoft.com/office/powerpoint/2010/main" val="335150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8F2A3B-8E14-657F-B3F2-A34B8B05F3C7}"/>
              </a:ext>
            </a:extLst>
          </p:cNvPr>
          <p:cNvSpPr>
            <a:spLocks noGrp="1"/>
          </p:cNvSpPr>
          <p:nvPr>
            <p:ph type="ctrTitle"/>
          </p:nvPr>
        </p:nvSpPr>
        <p:spPr>
          <a:xfrm>
            <a:off x="514350" y="709863"/>
            <a:ext cx="5829300" cy="1118937"/>
          </a:xfrm>
        </p:spPr>
        <p:txBody>
          <a:bodyPr>
            <a:normAutofit/>
          </a:bodyPr>
          <a:lstStyle/>
          <a:p>
            <a:pPr algn="ctr"/>
            <a:r>
              <a:rPr lang="es-MX" sz="4800" dirty="0">
                <a:latin typeface="Century Gothic" panose="020B0502020202020204" pitchFamily="34" charset="0"/>
              </a:rPr>
              <a:t>CONTENIDO</a:t>
            </a:r>
          </a:p>
        </p:txBody>
      </p:sp>
      <p:sp>
        <p:nvSpPr>
          <p:cNvPr id="3" name="Subtítulo 2">
            <a:extLst>
              <a:ext uri="{FF2B5EF4-FFF2-40B4-BE49-F238E27FC236}">
                <a16:creationId xmlns:a16="http://schemas.microsoft.com/office/drawing/2014/main" xmlns="" id="{09DA759E-42C5-72AE-BDF4-311ECD52FB03}"/>
              </a:ext>
            </a:extLst>
          </p:cNvPr>
          <p:cNvSpPr>
            <a:spLocks noGrp="1"/>
          </p:cNvSpPr>
          <p:nvPr>
            <p:ph type="subTitle" idx="1"/>
          </p:nvPr>
        </p:nvSpPr>
        <p:spPr>
          <a:xfrm>
            <a:off x="300789" y="2430379"/>
            <a:ext cx="6328611" cy="6765757"/>
          </a:xfrm>
          <a:solidFill>
            <a:schemeClr val="bg2">
              <a:lumMod val="60000"/>
              <a:lumOff val="40000"/>
            </a:schemeClr>
          </a:solidFill>
        </p:spPr>
        <p:style>
          <a:lnRef idx="3">
            <a:schemeClr val="lt1"/>
          </a:lnRef>
          <a:fillRef idx="1">
            <a:schemeClr val="accent2"/>
          </a:fillRef>
          <a:effectRef idx="1">
            <a:schemeClr val="accent2"/>
          </a:effectRef>
          <a:fontRef idx="minor">
            <a:schemeClr val="lt1"/>
          </a:fontRef>
        </p:style>
        <p:txBody>
          <a:bodyPr>
            <a:normAutofit lnSpcReduction="10000"/>
          </a:bodyPr>
          <a:lstStyle/>
          <a:p>
            <a:pPr marL="342900" indent="-342900" algn="just">
              <a:buAutoNum type="arabicPeriod"/>
            </a:pPr>
            <a:r>
              <a:rPr lang="es-MX" sz="3600" b="1" dirty="0">
                <a:latin typeface="Century Gothic" panose="020B0502020202020204" pitchFamily="34" charset="0"/>
              </a:rPr>
              <a:t> </a:t>
            </a:r>
            <a:r>
              <a:rPr lang="es-MX" sz="3200" b="1" dirty="0">
                <a:latin typeface="Century Gothic" panose="020B0502020202020204" pitchFamily="34" charset="0"/>
              </a:rPr>
              <a:t>PRESENTACIÓN</a:t>
            </a:r>
          </a:p>
          <a:p>
            <a:pPr marL="342900" indent="-342900" algn="just">
              <a:buAutoNum type="arabicPeriod"/>
            </a:pPr>
            <a:endParaRPr lang="es-MX" sz="3200" dirty="0">
              <a:latin typeface="Century Gothic" panose="020B0502020202020204" pitchFamily="34" charset="0"/>
            </a:endParaRPr>
          </a:p>
          <a:p>
            <a:pPr marL="342900" indent="-342900" algn="just">
              <a:buAutoNum type="arabicPeriod"/>
            </a:pPr>
            <a:r>
              <a:rPr lang="es-MX" sz="3200" b="1" dirty="0">
                <a:latin typeface="Century Gothic" panose="020B0502020202020204" pitchFamily="34" charset="0"/>
              </a:rPr>
              <a:t> SESIONES DE LA COMISIÓN EDILICIA DE IGUALDAD DE GÉNERO Y DE LA DIVERSIDAD SEXUAL</a:t>
            </a:r>
          </a:p>
          <a:p>
            <a:pPr marL="342900" indent="-342900" algn="just">
              <a:buAutoNum type="arabicPeriod"/>
            </a:pPr>
            <a:endParaRPr lang="es-MX" sz="3200" dirty="0">
              <a:latin typeface="Century Gothic" panose="020B0502020202020204" pitchFamily="34" charset="0"/>
            </a:endParaRPr>
          </a:p>
          <a:p>
            <a:pPr algn="just"/>
            <a:r>
              <a:rPr lang="es-MX" sz="3200" b="1" dirty="0">
                <a:latin typeface="Century Gothic" panose="020B0502020202020204" pitchFamily="34" charset="0"/>
              </a:rPr>
              <a:t>3</a:t>
            </a:r>
            <a:r>
              <a:rPr lang="es-MX" sz="3200" dirty="0">
                <a:latin typeface="Century Gothic" panose="020B0502020202020204" pitchFamily="34" charset="0"/>
              </a:rPr>
              <a:t>. </a:t>
            </a:r>
            <a:r>
              <a:rPr lang="es-MX" sz="3200" b="1" dirty="0">
                <a:latin typeface="Century Gothic" panose="020B0502020202020204" pitchFamily="34" charset="0"/>
              </a:rPr>
              <a:t>ESTADISTICA</a:t>
            </a:r>
          </a:p>
          <a:p>
            <a:pPr algn="just"/>
            <a:endParaRPr lang="es-MX" sz="3200" b="1" dirty="0">
              <a:latin typeface="Century Gothic" panose="020B0502020202020204" pitchFamily="34" charset="0"/>
            </a:endParaRPr>
          </a:p>
          <a:p>
            <a:pPr algn="just"/>
            <a:r>
              <a:rPr lang="es-MX" sz="3200" b="1" dirty="0">
                <a:latin typeface="Century Gothic" panose="020B0502020202020204" pitchFamily="34" charset="0"/>
              </a:rPr>
              <a:t>4. DICTAMENES</a:t>
            </a:r>
          </a:p>
          <a:p>
            <a:pPr algn="just"/>
            <a:endParaRPr lang="es-MX" sz="3200" dirty="0">
              <a:latin typeface="Century Gothic" panose="020B0502020202020204" pitchFamily="34" charset="0"/>
            </a:endParaRPr>
          </a:p>
          <a:p>
            <a:pPr algn="just"/>
            <a:r>
              <a:rPr lang="es-MX" sz="3200" b="1" dirty="0">
                <a:latin typeface="Century Gothic" panose="020B0502020202020204" pitchFamily="34" charset="0"/>
              </a:rPr>
              <a:t>5. CONCLUSIÓN</a:t>
            </a:r>
            <a:endParaRPr lang="es-MX" sz="3200" dirty="0">
              <a:latin typeface="Century Gothic" panose="020B0502020202020204" pitchFamily="34" charset="0"/>
            </a:endParaRPr>
          </a:p>
        </p:txBody>
      </p:sp>
    </p:spTree>
    <p:extLst>
      <p:ext uri="{BB962C8B-B14F-4D97-AF65-F5344CB8AC3E}">
        <p14:creationId xmlns:p14="http://schemas.microsoft.com/office/powerpoint/2010/main" val="145167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F3AA53-C132-09D6-E76E-F22CA404D4C9}"/>
              </a:ext>
            </a:extLst>
          </p:cNvPr>
          <p:cNvSpPr>
            <a:spLocks noGrp="1"/>
          </p:cNvSpPr>
          <p:nvPr>
            <p:ph type="ctrTitle"/>
          </p:nvPr>
        </p:nvSpPr>
        <p:spPr>
          <a:xfrm>
            <a:off x="514350" y="902369"/>
            <a:ext cx="5829300" cy="1179094"/>
          </a:xfrm>
        </p:spPr>
        <p:txBody>
          <a:bodyPr>
            <a:normAutofit/>
          </a:bodyPr>
          <a:lstStyle/>
          <a:p>
            <a:r>
              <a:rPr lang="es-MX" sz="4800" dirty="0">
                <a:latin typeface="Century Gothic" panose="020B0502020202020204" pitchFamily="34" charset="0"/>
              </a:rPr>
              <a:t>PRESENTACIÓN</a:t>
            </a:r>
          </a:p>
        </p:txBody>
      </p:sp>
      <p:sp>
        <p:nvSpPr>
          <p:cNvPr id="3" name="Subtítulo 2">
            <a:extLst>
              <a:ext uri="{FF2B5EF4-FFF2-40B4-BE49-F238E27FC236}">
                <a16:creationId xmlns:a16="http://schemas.microsoft.com/office/drawing/2014/main" xmlns="" id="{B9264405-97FE-60A9-2CEB-49EBAFE4C7E1}"/>
              </a:ext>
            </a:extLst>
          </p:cNvPr>
          <p:cNvSpPr>
            <a:spLocks noGrp="1"/>
          </p:cNvSpPr>
          <p:nvPr>
            <p:ph type="subTitle" idx="1"/>
          </p:nvPr>
        </p:nvSpPr>
        <p:spPr>
          <a:xfrm>
            <a:off x="857250" y="2237873"/>
            <a:ext cx="5143500" cy="676575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algn="just"/>
            <a:r>
              <a:rPr lang="es-MX" sz="2000" cap="none" dirty="0">
                <a:solidFill>
                  <a:schemeClr val="bg1"/>
                </a:solidFill>
                <a:latin typeface="Century Gothic" panose="020B0502020202020204" pitchFamily="34" charset="0"/>
              </a:rPr>
              <a:t>A lo largo de este año que me ha tocado presidir la Comisión Edilicia de Igualdad de Género y de la Diversidad Sexual, e  convocado a sesiones ordinarias y extraordinarias de comisión, donde me ha tocado  promover, discutir y aprobar iniciativas y dictámenes que van en pro de la igualdad sustantiva, así como de la atención y erradicación de la violencia conta Mujeres y niñas.</a:t>
            </a:r>
          </a:p>
          <a:p>
            <a:pPr algn="just"/>
            <a:r>
              <a:rPr lang="es-MX" sz="2000" cap="none" dirty="0">
                <a:solidFill>
                  <a:schemeClr val="bg1"/>
                </a:solidFill>
                <a:latin typeface="Century Gothic" panose="020B0502020202020204" pitchFamily="34" charset="0"/>
              </a:rPr>
              <a:t>Así mismo hemos puesto principal atención en los grupos prioritarios teniendo una relación cercana y trabajando día a día para dar resultados y lograr el respeto y la visibilidad de sus derechos.</a:t>
            </a:r>
          </a:p>
          <a:p>
            <a:pPr algn="just"/>
            <a:r>
              <a:rPr lang="es-MX" sz="2000" cap="none" dirty="0">
                <a:solidFill>
                  <a:schemeClr val="bg1"/>
                </a:solidFill>
                <a:latin typeface="Century Gothic" panose="020B0502020202020204" pitchFamily="34" charset="0"/>
              </a:rPr>
              <a:t>A continuación, les detallo las siguientes sesiones que he desarrollado en este año:</a:t>
            </a:r>
          </a:p>
        </p:txBody>
      </p:sp>
    </p:spTree>
    <p:extLst>
      <p:ext uri="{BB962C8B-B14F-4D97-AF65-F5344CB8AC3E}">
        <p14:creationId xmlns:p14="http://schemas.microsoft.com/office/powerpoint/2010/main" val="104109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D0A9BF-6F90-BA1B-95C5-1FB64A35980F}"/>
              </a:ext>
            </a:extLst>
          </p:cNvPr>
          <p:cNvSpPr>
            <a:spLocks noGrp="1"/>
          </p:cNvSpPr>
          <p:nvPr>
            <p:ph type="title"/>
          </p:nvPr>
        </p:nvSpPr>
        <p:spPr>
          <a:xfrm>
            <a:off x="471488" y="527405"/>
            <a:ext cx="5915025" cy="6512222"/>
          </a:xfrm>
        </p:spPr>
        <p:txBody>
          <a:bodyPr>
            <a:normAutofit/>
          </a:bodyPr>
          <a:lstStyle/>
          <a:p>
            <a:r>
              <a:rPr lang="es-ES" sz="4800" b="1" dirty="0"/>
              <a:t>2. SESIONES DE LA COMISION EDILICIA DE IGUALDAD DE GÉNERO Y DE LA DIVERSIDAD SEXUAL</a:t>
            </a:r>
            <a:endParaRPr lang="es-MX" sz="4800" b="1" dirty="0"/>
          </a:p>
        </p:txBody>
      </p:sp>
    </p:spTree>
    <p:extLst>
      <p:ext uri="{BB962C8B-B14F-4D97-AF65-F5344CB8AC3E}">
        <p14:creationId xmlns:p14="http://schemas.microsoft.com/office/powerpoint/2010/main" val="142346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162837" y="601249"/>
            <a:ext cx="6501009" cy="1215025"/>
          </a:xfrm>
        </p:spPr>
        <p:txBody>
          <a:bodyPr>
            <a:noAutofit/>
          </a:bodyPr>
          <a:lstStyle/>
          <a:p>
            <a:pPr algn="l"/>
            <a:r>
              <a:rPr lang="es-MX" sz="3600" b="1" dirty="0"/>
              <a:t>2.1 SESION EXTRAORDINARIA </a:t>
            </a:r>
            <a:br>
              <a:rPr lang="es-MX" sz="3600" b="1" dirty="0"/>
            </a:br>
            <a:r>
              <a:rPr lang="es-MX" sz="3600" b="1" dirty="0"/>
              <a:t>22 DE SEPTIEMBRE DE 2023</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427" y="1998563"/>
            <a:ext cx="3577028" cy="7671909"/>
          </a:xfrm>
          <a:prstGeom prst="rect">
            <a:avLst/>
          </a:prstGeom>
        </p:spPr>
      </p:pic>
    </p:spTree>
    <p:extLst>
      <p:ext uri="{BB962C8B-B14F-4D97-AF65-F5344CB8AC3E}">
        <p14:creationId xmlns:p14="http://schemas.microsoft.com/office/powerpoint/2010/main" val="334100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137785" y="640682"/>
            <a:ext cx="6576165" cy="1125488"/>
          </a:xfrm>
        </p:spPr>
        <p:txBody>
          <a:bodyPr>
            <a:noAutofit/>
          </a:bodyPr>
          <a:lstStyle/>
          <a:p>
            <a:pPr algn="l"/>
            <a:r>
              <a:rPr lang="es-MX" sz="3600" b="1" dirty="0"/>
              <a:t>2.2 SESION EXTRAORDINARIA </a:t>
            </a:r>
            <a:br>
              <a:rPr lang="es-MX" sz="3600" b="1" dirty="0"/>
            </a:br>
            <a:r>
              <a:rPr lang="es-MX" sz="3600" b="1" dirty="0"/>
              <a:t>22 DE SEPTIEMBRE DE 2023</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27" y="2394885"/>
            <a:ext cx="3327646" cy="7137042"/>
          </a:xfrm>
          <a:prstGeom prst="rect">
            <a:avLst/>
          </a:prstGeom>
        </p:spPr>
      </p:pic>
    </p:spTree>
    <p:extLst>
      <p:ext uri="{BB962C8B-B14F-4D97-AF65-F5344CB8AC3E}">
        <p14:creationId xmlns:p14="http://schemas.microsoft.com/office/powerpoint/2010/main" val="149549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112734" y="640681"/>
            <a:ext cx="6230916" cy="1175593"/>
          </a:xfrm>
        </p:spPr>
        <p:txBody>
          <a:bodyPr>
            <a:noAutofit/>
          </a:bodyPr>
          <a:lstStyle/>
          <a:p>
            <a:r>
              <a:rPr lang="es-MX" sz="3600" b="1" dirty="0"/>
              <a:t>2.3 SESION ORDINARIA </a:t>
            </a:r>
            <a:br>
              <a:rPr lang="es-MX" sz="3600" b="1" dirty="0"/>
            </a:br>
            <a:r>
              <a:rPr lang="es-MX" sz="3600" b="1" dirty="0"/>
              <a:t>30 DE OCTUBRE DE 2023. </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555" y="1907228"/>
            <a:ext cx="3729428" cy="7998772"/>
          </a:xfrm>
          <a:prstGeom prst="rect">
            <a:avLst/>
          </a:prstGeom>
        </p:spPr>
      </p:pic>
    </p:spTree>
    <p:extLst>
      <p:ext uri="{BB962C8B-B14F-4D97-AF65-F5344CB8AC3E}">
        <p14:creationId xmlns:p14="http://schemas.microsoft.com/office/powerpoint/2010/main" val="142276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6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EE395-878E-7D29-4E09-DB3585A59CBB}"/>
              </a:ext>
            </a:extLst>
          </p:cNvPr>
          <p:cNvSpPr>
            <a:spLocks noGrp="1"/>
          </p:cNvSpPr>
          <p:nvPr>
            <p:ph type="ctrTitle"/>
          </p:nvPr>
        </p:nvSpPr>
        <p:spPr>
          <a:xfrm>
            <a:off x="175363" y="640683"/>
            <a:ext cx="6475957" cy="1012754"/>
          </a:xfrm>
        </p:spPr>
        <p:txBody>
          <a:bodyPr>
            <a:noAutofit/>
          </a:bodyPr>
          <a:lstStyle/>
          <a:p>
            <a:pPr algn="just"/>
            <a:r>
              <a:rPr lang="es-MX" sz="3600" b="1" dirty="0"/>
              <a:t>2.4 SESION ORDINARIA </a:t>
            </a:r>
            <a:br>
              <a:rPr lang="es-MX" sz="3600" b="1" dirty="0"/>
            </a:br>
            <a:r>
              <a:rPr lang="es-MX" sz="3600" b="1" dirty="0"/>
              <a:t>29 DE NOVIEMBRE DE 2023. </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426" y="1798396"/>
            <a:ext cx="3715573" cy="7969057"/>
          </a:xfrm>
          <a:prstGeom prst="rect">
            <a:avLst/>
          </a:prstGeom>
        </p:spPr>
      </p:pic>
    </p:spTree>
    <p:extLst>
      <p:ext uri="{BB962C8B-B14F-4D97-AF65-F5344CB8AC3E}">
        <p14:creationId xmlns:p14="http://schemas.microsoft.com/office/powerpoint/2010/main" val="1806199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387</TotalTime>
  <Words>1098</Words>
  <Application>Microsoft Office PowerPoint</Application>
  <PresentationFormat>A4 (210 x 297 mm)</PresentationFormat>
  <Paragraphs>54</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Ion</vt:lpstr>
      <vt:lpstr>INFORME ANUAL DE LA COMISIÓN EDILICIA DE IGUALDAD DE GÉNERO Y DE LA DIVERSIDAD SEXUAL</vt:lpstr>
      <vt:lpstr>Presentación de PowerPoint</vt:lpstr>
      <vt:lpstr>CONTENIDO</vt:lpstr>
      <vt:lpstr>PRESENTACIÓN</vt:lpstr>
      <vt:lpstr>2. SESIONES DE LA COMISION EDILICIA DE IGUALDAD DE GÉNERO Y DE LA DIVERSIDAD SEXUAL</vt:lpstr>
      <vt:lpstr>2.1 SESION EXTRAORDINARIA  22 DE SEPTIEMBRE DE 2023</vt:lpstr>
      <vt:lpstr>2.2 SESION EXTRAORDINARIA  22 DE SEPTIEMBRE DE 2023</vt:lpstr>
      <vt:lpstr>2.3 SESION ORDINARIA  30 DE OCTUBRE DE 2023. </vt:lpstr>
      <vt:lpstr>2.4 SESION ORDINARIA  29 DE NOVIEMBRE DE 2023. </vt:lpstr>
      <vt:lpstr>2.5 SESION ORDINARIA  13 DE DICIEMBRE DEL 2023. </vt:lpstr>
      <vt:lpstr>2.6 SESION ORDINARIA  25 DE ENERO DEL 2024. </vt:lpstr>
      <vt:lpstr>2.7 SESION EXTRAORDINARIA   28 DE FEBRERO DEL 2024. </vt:lpstr>
      <vt:lpstr>2.8 SESION EXTRAORDINARIA   07 DE MARZO DEL 2024. </vt:lpstr>
      <vt:lpstr>2.9 SESION ORDINARIA  29 DE ABRIL DEL 2024. </vt:lpstr>
      <vt:lpstr>2.10 SESION ORDINARIA  30 DE MAYO DEL 2024. </vt:lpstr>
      <vt:lpstr>2.11 SESION ORDINARIA   28 DE JUNIO DE 2024</vt:lpstr>
      <vt:lpstr>2.12 SESION EXTRAORDINARIA 31 DE JULIO DE 2024</vt:lpstr>
      <vt:lpstr>2.13 SESION ORDINARIA  30 DE AGOSTO DE 2024</vt:lpstr>
      <vt:lpstr>Cumplimentando lo mandatado en el artículo 44, fracción XIII, del Reglamento del Ayuntamiento del Municipio de Tlajomulco de Zúñiga, Jalisco hago entrega a este Ayuntamiento de mi 3er informe de actividades realizadas en mi calidad de RegidorA durante el periodo comprendido del 01 de septiembre de 2023 al 31 de agosto de 2024. El presente informe permite recapitular de manera general las actividades realizadas en el ejercicio las funciones que me fueron conferidas en mi carácter de RegidorA PRESIDENTA DE LA COMISIÓN EDILICIA DE IGUALDAD DE GÉNERO Y DE LA DIVERSIDAD SEXUAL en el periodo antes mencionado y da cuenta de las siguientes actividades: </vt:lpstr>
      <vt:lpstr>Presentación de PowerPoint</vt:lpstr>
      <vt:lpstr>4.0 DICTAMENES</vt:lpstr>
      <vt:lpstr>4.1 DICTAMEN CAMBIO DE NOMBRE DE LA COMISION DE IGUALDAD DE GENERO Y DE LA DIVERSIDAD SEXUAL</vt:lpstr>
      <vt:lpstr>4.2 DICTAMEN POR EL QUE SE EXPIDE EL PROTOCOLO PARA LA PREVENCIÓN, ATENCIÓN, SANCIÓN Y ERRADICACIÓN DE CASOS DE HOSTIGAMIENTO SEXUAL Y ACOSO SEXUAL EN LA ADMINISTRACIÓN PÚBLICA DEL MUNICIPIO DE TLAJOMULCO DE ZÚÑIGA, JALISCO. </vt:lpstr>
      <vt:lpstr>4.3 DICTAMEN RECONOCIMIENTO OLIVIA ZUÑIGA CORREA 2024</vt:lpstr>
      <vt:lpstr>Presentación de PowerPoint</vt:lpstr>
      <vt:lpstr>4.4 DICTAMEN PARA LA CREACION DEL PRIMER CABILDO DE LA DIVERSIDAD SEXUAL</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ANUAL DE LA COMISIÓN EDILICIA DE IGUALDAD DE GÉNERO</dc:title>
  <dc:creator>edgar vicente trigo cangiamilla</dc:creator>
  <cp:lastModifiedBy>ANA MAYELA RODRIGUEZ SORIA - PC-0035</cp:lastModifiedBy>
  <cp:revision>9</cp:revision>
  <dcterms:created xsi:type="dcterms:W3CDTF">2022-08-31T14:49:42Z</dcterms:created>
  <dcterms:modified xsi:type="dcterms:W3CDTF">2024-08-30T19:28:58Z</dcterms:modified>
</cp:coreProperties>
</file>