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71" r:id="rId11"/>
    <p:sldId id="268" r:id="rId12"/>
    <p:sldId id="266" r:id="rId13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54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67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46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55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37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63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90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32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13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17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9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2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37-4AFC-4405-826F-59CCFE8E096F}" type="datetimeFigureOut">
              <a:rPr lang="es-MX" smtClean="0"/>
              <a:t>24/09/2024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57777-A77D-4810-B1F5-62464B4A53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34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10" Type="http://schemas.openxmlformats.org/officeDocument/2006/relationships/image" Target="../media/image5.png"/><Relationship Id="rId19" Type="http://schemas.microsoft.com/office/2007/relationships/hdphoto" Target="../media/hdphoto9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696" y="1886837"/>
            <a:ext cx="59766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Segoe UI Black" pitchFamily="34" charset="0"/>
              </a:rPr>
              <a:t>COMISIÓN EDILICIA DE 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Segoe UI Black" pitchFamily="34" charset="0"/>
              </a:rPr>
              <a:t>DERECHOS HUMANOS</a:t>
            </a:r>
          </a:p>
          <a:p>
            <a:pPr algn="ctr"/>
            <a:endParaRPr lang="es-ES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endParaRPr lang="es-E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Segoe UI Black" pitchFamily="34" charset="0"/>
            </a:endParaRPr>
          </a:p>
          <a:p>
            <a:pPr algn="ctr"/>
            <a:r>
              <a:rPr lang="es-E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Segoe UI Black" pitchFamily="34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Segoe UI Black" pitchFamily="34" charset="0"/>
              </a:rPr>
              <a:t>TERCER INFORME</a:t>
            </a:r>
          </a:p>
        </p:txBody>
      </p:sp>
    </p:spTree>
    <p:extLst>
      <p:ext uri="{BB962C8B-B14F-4D97-AF65-F5344CB8AC3E}">
        <p14:creationId xmlns:p14="http://schemas.microsoft.com/office/powerpoint/2010/main" val="388051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525344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s-ES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Malgun Gothic" pitchFamily="34" charset="-127"/>
              </a:rPr>
              <a:t>	</a:t>
            </a:r>
          </a:p>
          <a:p>
            <a:pPr marL="0" indent="0" algn="ctr">
              <a:buNone/>
            </a:pPr>
            <a:endParaRPr lang="es-ES" sz="2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2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2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2200" dirty="0">
              <a:solidFill>
                <a:schemeClr val="bg1"/>
              </a:solidFill>
              <a:latin typeface="Rockwell Extra Bold" pitchFamily="18" charset="0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s-ES" sz="2200" dirty="0">
                <a:solidFill>
                  <a:schemeClr val="bg1"/>
                </a:solidFill>
                <a:latin typeface="Rockwell Extra Bold" pitchFamily="18" charset="0"/>
                <a:ea typeface="Malgun Gothic" pitchFamily="34" charset="-127"/>
              </a:rPr>
              <a:t>	</a:t>
            </a:r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Malgun Gothic" pitchFamily="34" charset="-127"/>
              </a:rPr>
              <a:t>Un cementerio más digno </a:t>
            </a:r>
          </a:p>
          <a:p>
            <a:pPr marL="0" indent="0" algn="ctr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0" lvl="0" indent="0" algn="just">
              <a:buNone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S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an Sebastián el Grande desde hace años no había contado 	con otro cementerio municipal en el que familiares, 	amigos y 	conocidos pudieran darle el último adiós a su ser querido; hoy 	gracias a los múltiples trabajos y gestiones que se han llevado 	acabo, pudimos lograr mediante iniciativa la 	compraventa de 2 fracciones. La primera de ellas mide 	4,307.66 metros cuadrados y la segunda 4,497.34 metros 	cuadrados. </a:t>
            </a:r>
          </a:p>
          <a:p>
            <a:pPr marL="0" lv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lv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	Este es un gran avance para las familias de San Sebastián y 	sus alrededores,  pues se necesita de mayor humanidad al 	momento de inhumar a una persona, ya que actualmente 	muchas de las inhumaciones se han pensado destinar en 	algún otro cementerio o panteón municipal que no sea el de 	San Sebastián el Grande, todo por la falta de un espacio, por 	eso la urgente necesidad de conseguir un espacio más 	amplio y adecuado para llevar a cabo esos procesos. </a:t>
            </a:r>
            <a:endParaRPr lang="es-E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04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73522" y="0"/>
            <a:ext cx="5584476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99243" y="3419872"/>
            <a:ext cx="3065911" cy="1348691"/>
          </a:xfrm>
          <a:prstGeom prst="rect">
            <a:avLst/>
          </a:prstGeom>
        </p:spPr>
        <p:txBody>
          <a:bodyPr wrap="square" lIns="116449" tIns="58224" rIns="116449" bIns="58224">
            <a:spAutoFit/>
          </a:bodyPr>
          <a:lstStyle/>
          <a:p>
            <a:pPr algn="ctr"/>
            <a:r>
              <a:rPr lang="es-ES" sz="3100" b="1" dirty="0">
                <a:solidFill>
                  <a:schemeClr val="bg1"/>
                </a:solidFill>
                <a:latin typeface="Rockwell Extra Bold" pitchFamily="18" charset="0"/>
                <a:ea typeface="Segoe UI Black" pitchFamily="34" charset="0"/>
              </a:rPr>
              <a:t>Lizbeth </a:t>
            </a:r>
          </a:p>
          <a:p>
            <a:pPr algn="ctr"/>
            <a:r>
              <a:rPr lang="es-ES" sz="3100" b="1" dirty="0">
                <a:solidFill>
                  <a:schemeClr val="bg1"/>
                </a:solidFill>
                <a:latin typeface="Rockwell Extra Bold" pitchFamily="18" charset="0"/>
                <a:ea typeface="Segoe UI Black" pitchFamily="34" charset="0"/>
              </a:rPr>
              <a:t>Santillan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Regidora</a:t>
            </a:r>
            <a:endParaRPr lang="es-MX" b="1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83" b="78652" l="9507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45" t="29787" b="18416"/>
          <a:stretch/>
        </p:blipFill>
        <p:spPr>
          <a:xfrm>
            <a:off x="3928740" y="8548787"/>
            <a:ext cx="88117" cy="11098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83" b="78652" l="9507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45" t="29787" b="18416"/>
          <a:stretch/>
        </p:blipFill>
        <p:spPr>
          <a:xfrm>
            <a:off x="4016857" y="8363208"/>
            <a:ext cx="147344" cy="18557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62" b="77435" l="26664" r="41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63853" r="56879" b="21056"/>
          <a:stretch/>
        </p:blipFill>
        <p:spPr>
          <a:xfrm rot="9281647">
            <a:off x="4190424" y="3919580"/>
            <a:ext cx="204216" cy="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29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30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1618" y="0"/>
            <a:ext cx="5976381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2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solidFill>
                <a:schemeClr val="bg1"/>
              </a:solidFill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Las Comisiones Edilicias, son órganos colegiados y auxiliares a los asuntos de los Ayuntamientos, los cuales son conformados por Regidoras y Regidores, cuyas funciones son </a:t>
            </a: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el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estudio, la vigilancia, la atención y la dictaminación de los diversos asuntos que son turnados a éstas por el Pleno. </a:t>
            </a: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Las Comisiones Edilicias pueden ser permanentes o transitorias, las cuales perseguirán únicos fines para lo que fueron constituidas, de acuerdo a las facultades, atribuciones y obligaciones, establecidas en las normatividades en la materia. Por ningún motivo podrán hacer actos ejecutivos. </a:t>
            </a: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Cada Regidor tiene la obligación, al menos de presidir una Comisión Edilicia y al menos ser vocal de tres Comisiones. Esto de conformidad con el arábigo 27 de la Ley del Gobierno y la Administración Pública Municipal del Estado de Jalisco; y arábigo 3, fracción VII, del Reglamento del Ayuntamiento del Municipio de Tlajomulco de Zúñiga, Jalisco. </a:t>
            </a:r>
          </a:p>
          <a:p>
            <a:pPr marL="0" indent="0" algn="just">
              <a:buNone/>
            </a:pPr>
            <a:endParaRPr lang="es-ES" sz="1200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MX" sz="12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979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21196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I N T E G R A C </a:t>
            </a:r>
            <a:r>
              <a:rPr lang="es-ES" sz="2400" b="1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I Ó N</a:t>
            </a:r>
            <a:endParaRPr lang="es-MX" sz="24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31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0"/>
            <a:ext cx="6858000" cy="914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      Lizbeth Santillán Regalado.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      Presidenta. </a:t>
            </a:r>
            <a:endParaRPr lang="es-MX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75" y="681026"/>
            <a:ext cx="1317483" cy="147449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80728" y="2200077"/>
            <a:ext cx="2397578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José Gabriel Velázquez Chávez.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 Vocal.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3" b="100000" l="9893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08" y="662735"/>
            <a:ext cx="2087006" cy="149278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597936" y="2200077"/>
            <a:ext cx="2137300" cy="671583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María Elena Rivera Estrada. 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Vocal. </a:t>
            </a:r>
          </a:p>
          <a:p>
            <a:pPr algn="ctr"/>
            <a:r>
              <a:rPr lang="es-ES" sz="1400" dirty="0">
                <a:latin typeface="Malgun Gothic" pitchFamily="34" charset="-127"/>
                <a:ea typeface="Malgun Gothic" pitchFamily="34" charset="-127"/>
              </a:rPr>
              <a:t> </a:t>
            </a:r>
            <a:endParaRPr lang="es-MX" sz="14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43236" y="4129839"/>
            <a:ext cx="1870705" cy="671583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Feliz Casillas Gutiérrez.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Vocal. </a:t>
            </a:r>
          </a:p>
          <a:p>
            <a:pPr algn="ctr"/>
            <a:endParaRPr lang="es-MX" sz="14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99108" l="9975" r="89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6" y="2466567"/>
            <a:ext cx="2748101" cy="158837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907159" y="4006883"/>
            <a:ext cx="2575980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Sagrario Elizabeth Guzmán Ureña.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     Vocal. 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05" b="100000" l="9068" r="89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5" y="4272167"/>
            <a:ext cx="2507122" cy="1527553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62948" y="5717062"/>
            <a:ext cx="2464402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Miguel Osbaldo Carreón Pérez.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  Vocal.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15" b="99187" l="9885" r="96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37" y="4458242"/>
            <a:ext cx="1560476" cy="141211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4682367" y="5779155"/>
            <a:ext cx="2192441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Amor Isabel Pérez y Pérez.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Vocal. 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6173201"/>
            <a:ext cx="1425481" cy="1595365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980728" y="7752044"/>
            <a:ext cx="2056203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Ricardo Márquez Rivas.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Vocal. 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263" b="98553" l="9893" r="90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59" y="6173202"/>
            <a:ext cx="1410816" cy="1578842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4645807" y="7850986"/>
            <a:ext cx="2290634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Ana Mayela Rodríguez Soria.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    Vocal.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321894" y="8613004"/>
            <a:ext cx="2053686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Adela García de la Paz.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Vocal.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9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6" y="7137725"/>
            <a:ext cx="1274618" cy="142652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94" y="5125288"/>
            <a:ext cx="1311377" cy="1467662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3207617" y="6786248"/>
            <a:ext cx="2072162" cy="456139"/>
          </a:xfrm>
          <a:prstGeom prst="rect">
            <a:avLst/>
          </a:prstGeom>
          <a:noFill/>
        </p:spPr>
        <p:txBody>
          <a:bodyPr wrap="square" lIns="116449" tIns="58224" rIns="116449" bIns="58224" rtlCol="0">
            <a:spAutoFit/>
          </a:bodyPr>
          <a:lstStyle/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Ismael Espanta Tejeda.  </a:t>
            </a:r>
          </a:p>
          <a:p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           Vocal. </a:t>
            </a: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468" b="100000" l="29297" r="93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9" r="22653"/>
          <a:stretch/>
        </p:blipFill>
        <p:spPr>
          <a:xfrm>
            <a:off x="3230499" y="-180528"/>
            <a:ext cx="1226937" cy="168652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91" b="100000" l="0" r="95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094"/>
          <a:stretch/>
        </p:blipFill>
        <p:spPr>
          <a:xfrm>
            <a:off x="4843236" y="2427384"/>
            <a:ext cx="1646700" cy="16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21196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S E S I O N E S</a:t>
            </a:r>
            <a:endParaRPr lang="es-MX" sz="24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58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9594" y="0"/>
            <a:ext cx="5878405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Otra de las obligaciones que tenemos como Regidores, es el asistir sesionar en Comisiones al menos una vez por mes; por lo cual, informo que he presido de manera activa, participativa, propositiva, constructiva, ética y objetiva, en las siguientes fechas: </a:t>
            </a: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31 de octubre del 2023.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04 de noviembre del 2023.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08 de diciembre del 2023.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24 de enero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21 de febrero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29 de marzo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27 de abril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09 de mayo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21 de junio del 2024.</a:t>
            </a: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27 de julio del 2024.</a:t>
            </a: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La gran mayoría de las sesiones se ha desahogado de manera extraordinaria, toda vez que los asuntos registrados en el orden del día demandan tal determinación. 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93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525344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s-ES" sz="2200" b="1" dirty="0">
                <a:solidFill>
                  <a:schemeClr val="accent6"/>
                </a:solidFill>
                <a:latin typeface="Rockwell Extra Bold" pitchFamily="18" charset="0"/>
                <a:ea typeface="Malgun Gothic" pitchFamily="34" charset="-127"/>
              </a:rPr>
              <a:t>	</a:t>
            </a:r>
            <a:endParaRPr lang="es-ES" sz="2400" dirty="0">
              <a:latin typeface="Century Gothic" pitchFamily="34" charset="0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Malgun Gothic" pitchFamily="34" charset="-127"/>
              </a:rPr>
              <a:t> </a:t>
            </a:r>
            <a:r>
              <a:rPr lang="es-ES" sz="2400" b="1" dirty="0">
                <a:solidFill>
                  <a:schemeClr val="bg1">
                    <a:lumMod val="50000"/>
                  </a:schemeClr>
                </a:solidFill>
                <a:latin typeface="Rockwell Extra Bold" pitchFamily="18" charset="0"/>
                <a:ea typeface="Malgun Gothic" pitchFamily="34" charset="-127"/>
              </a:rPr>
              <a:t>      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Malgun Gothic" pitchFamily="34" charset="-127"/>
              </a:rPr>
              <a:t>Telecomunicaciones </a:t>
            </a:r>
          </a:p>
          <a:p>
            <a:pPr marL="0" indent="0" algn="ctr">
              <a:buNone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	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Tlajomulco de Zúñiga tiene grandes retos en materia de 	telecomunicaciones, los cuales debemos de enfrentarlos 	con mucha conciencia, inteligencia y prontitud, para 	evitarles 	riesgos a nuestra población; por ello, sumé a mi 	compañero Luis Javier Gómez Rodríguez a una iniciativa 	que traerá mayores beneficios recaudatorios y control en 	las instalaciones. </a:t>
            </a:r>
          </a:p>
          <a:p>
            <a:pPr mar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indent="0" algn="just">
              <a:buNone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	De esta manera, se vigilará que las estructuras, torres de 	telecomunicación, postes y cableado cumplan con la 	Ley de Ingresos del Municipio de Tlajomulco de Zúñiga, 	Jalisco, para el ejercicio fiscal que corresponda, así 	como de 	toda la tramitología que las dependencias y áreas del 	Gobierno Municipal soliciten 	para su correcta 	instalación. </a:t>
            </a:r>
          </a:p>
          <a:p>
            <a:pPr marL="0" indent="0" algn="just">
              <a:buNone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 </a:t>
            </a:r>
          </a:p>
          <a:p>
            <a:pPr marL="0" indent="0" algn="just">
              <a:buNone/>
            </a:pPr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	Por último, a efecto de garantizar que toda persona 	tenga 	acceso a la energía eléctrica, será  necesario que  esta 	Comisión Edilicia sea quien pueda gestionar ante el 	Ayuntamiento que se suscriban los convenios o contratos con 	diversas autoridades municipales, estatales o federales, a fin 	de que este derecho humano sea respetado y que de esta 	manera se reduzca 	la brecha 	de desigualdad. </a:t>
            </a:r>
          </a:p>
          <a:p>
            <a:pPr marL="0" indent="0" algn="just">
              <a:buNone/>
            </a:pPr>
            <a:endParaRPr lang="es-ES" sz="14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4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218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525344" cy="914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0" indent="0" algn="ctr">
              <a:buNone/>
            </a:pPr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Malgun Gothic" pitchFamily="34" charset="-127"/>
              </a:rPr>
              <a:t>	El agua es nuestra prioridad </a:t>
            </a:r>
          </a:p>
          <a:p>
            <a:pPr marL="0" indent="0" algn="ctr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gun Gothic" pitchFamily="34" charset="-127"/>
              <a:ea typeface="Malgun Gothic" pitchFamily="34" charset="-127"/>
            </a:endParaRPr>
          </a:p>
          <a:p>
            <a:pPr marL="0" lvl="0" indent="0" algn="just">
              <a:buNone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rPr>
              <a:t>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E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s de vital importancia el considerar la conservación y la 	preservación del agua. Por eso, presenté en conjunto de 	Regidoras y Regidores de diversas fracciones edilicias, una 	iniciativa que tiene por objeto el adquirir una superficie de 769 	metros cuadrados de la localidad de Cuexcomatitlán, a 	efecto de realizar la instalación de infraestructura 	hidrosanitaria que conecta con la Planta de Tratamiento 	de Aguas Residuales “PTAR”, la cual traerá mejores y 	mayores beneficios no solo al poblado antes mencionado, 	sino a una gran parte de zona ribera de Tlajomulco.</a:t>
            </a:r>
          </a:p>
          <a:p>
            <a:pPr marL="0" lvl="0" indent="0" algn="just">
              <a:buNone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algun Gothic" pitchFamily="34" charset="-127"/>
            </a:endParaRPr>
          </a:p>
          <a:p>
            <a:pPr marL="0" lvl="0" indent="0" algn="just">
              <a:buNone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algun Gothic" pitchFamily="34" charset="-127"/>
              </a:rPr>
              <a:t>	Esto se dio gracias al titánico trabajo de nuestro Presidente 	Municipal, así como de las y los expertos que colaboran con 	nuestro Gobierno en todo momento, y eso me complace 	porque hoy puede palparse en resultados. </a:t>
            </a: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  <a:p>
            <a:pPr marL="0" indent="0" algn="just">
              <a:buNone/>
            </a:pPr>
            <a:endParaRPr lang="es-ES" sz="1500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0" y="4870628"/>
            <a:ext cx="6858000" cy="42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94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964</Words>
  <Application>Microsoft Office PowerPoint</Application>
  <PresentationFormat>Presentación en pantalla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Malgun Gothic</vt:lpstr>
      <vt:lpstr>Arial</vt:lpstr>
      <vt:lpstr>Calibri</vt:lpstr>
      <vt:lpstr>Century Gothic</vt:lpstr>
      <vt:lpstr>Rockwell Extra Bold</vt:lpstr>
      <vt:lpstr>Segoe UI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LIZBETH SANTILLAN REGALADO - PC-0018</dc:creator>
  <cp:lastModifiedBy>Hector Cardenas landino</cp:lastModifiedBy>
  <cp:revision>9</cp:revision>
  <dcterms:created xsi:type="dcterms:W3CDTF">2023-08-21T18:02:20Z</dcterms:created>
  <dcterms:modified xsi:type="dcterms:W3CDTF">2024-09-24T21:34:18Z</dcterms:modified>
</cp:coreProperties>
</file>