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60" r:id="rId5"/>
    <p:sldId id="261" r:id="rId6"/>
    <p:sldId id="262" r:id="rId7"/>
    <p:sldId id="272" r:id="rId8"/>
    <p:sldId id="274" r:id="rId9"/>
    <p:sldId id="273" r:id="rId10"/>
    <p:sldId id="270" r:id="rId11"/>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2544"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333483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161837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114549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159921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286268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107159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10370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420931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307156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245995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DF83B68-4D65-4B4E-9ABC-FB8495886FFC}" type="datetimeFigureOut">
              <a:rPr lang="es-MX" smtClean="0"/>
              <a:t>24/09/2024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EE8897-8F76-4AD1-9102-D7774814B809}" type="slidenum">
              <a:rPr lang="es-MX" smtClean="0"/>
              <a:t>‹Nº›</a:t>
            </a:fld>
            <a:endParaRPr lang="es-MX"/>
          </a:p>
        </p:txBody>
      </p:sp>
    </p:spTree>
    <p:extLst>
      <p:ext uri="{BB962C8B-B14F-4D97-AF65-F5344CB8AC3E}">
        <p14:creationId xmlns:p14="http://schemas.microsoft.com/office/powerpoint/2010/main" val="229766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DF83B68-4D65-4B4E-9ABC-FB8495886FFC}" type="datetimeFigureOut">
              <a:rPr lang="es-MX" smtClean="0"/>
              <a:t>24/09/2024</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CEE8897-8F76-4AD1-9102-D7774814B809}" type="slidenum">
              <a:rPr lang="es-MX" smtClean="0"/>
              <a:t>‹Nº›</a:t>
            </a:fld>
            <a:endParaRPr lang="es-MX"/>
          </a:p>
        </p:txBody>
      </p:sp>
    </p:spTree>
    <p:extLst>
      <p:ext uri="{BB962C8B-B14F-4D97-AF65-F5344CB8AC3E}">
        <p14:creationId xmlns:p14="http://schemas.microsoft.com/office/powerpoint/2010/main" val="212370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17" Type="http://schemas.microsoft.com/office/2007/relationships/hdphoto" Target="../media/hdphoto8.wdp"/><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92696" y="1886837"/>
            <a:ext cx="5976664" cy="4955203"/>
          </a:xfrm>
          <a:prstGeom prst="rect">
            <a:avLst/>
          </a:prstGeom>
        </p:spPr>
        <p:txBody>
          <a:bodyPr wrap="square">
            <a:spAutoFit/>
          </a:bodyPr>
          <a:lstStyle/>
          <a:p>
            <a:pPr algn="ctr"/>
            <a:r>
              <a:rPr lang="es-ES" sz="40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rPr>
              <a:t>COMISIÓN EDILICIA DE </a:t>
            </a:r>
          </a:p>
          <a:p>
            <a:pPr algn="ctr"/>
            <a:r>
              <a:rPr lang="es-ES" sz="40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rPr>
              <a:t>CULTURA DE PAZ </a:t>
            </a:r>
          </a:p>
          <a:p>
            <a:pPr algn="ctr"/>
            <a:endParaRPr lang="es-ES" sz="32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32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endParaRPr>
          </a:p>
          <a:p>
            <a:pPr algn="ctr"/>
            <a:r>
              <a:rPr lang="es-ES" sz="24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rPr>
              <a:t> </a:t>
            </a:r>
            <a:r>
              <a:rPr lang="es-ES" sz="28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rPr>
              <a:t>TERCER INFORME</a:t>
            </a:r>
          </a:p>
        </p:txBody>
      </p:sp>
    </p:spTree>
    <p:extLst>
      <p:ext uri="{BB962C8B-B14F-4D97-AF65-F5344CB8AC3E}">
        <p14:creationId xmlns:p14="http://schemas.microsoft.com/office/powerpoint/2010/main" val="113569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36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52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1618" y="0"/>
            <a:ext cx="5976381" cy="9144000"/>
          </a:xfrm>
        </p:spPr>
        <p:txBody>
          <a:bodyPr>
            <a:normAutofit/>
          </a:bodyPr>
          <a:lstStyle/>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400" dirty="0">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Las Comisiones Edilicias, son órganos colegiados y auxiliares a los asuntos de los Ayuntamientos, los cuales son conformados por Regidoras y Regidores, cuyas funciones son </a:t>
            </a:r>
            <a:r>
              <a:rPr lang="es-MX" sz="1400" b="1" dirty="0">
                <a:solidFill>
                  <a:schemeClr val="bg1">
                    <a:lumMod val="50000"/>
                  </a:schemeClr>
                </a:solidFill>
                <a:latin typeface="Century Gothic" pitchFamily="34" charset="0"/>
                <a:ea typeface="Malgun Gothic" pitchFamily="34" charset="-127"/>
              </a:rPr>
              <a:t>el </a:t>
            </a:r>
            <a:r>
              <a:rPr lang="es-ES" sz="1400" b="1" dirty="0">
                <a:solidFill>
                  <a:schemeClr val="bg1">
                    <a:lumMod val="50000"/>
                  </a:schemeClr>
                </a:solidFill>
                <a:latin typeface="Century Gothic" pitchFamily="34" charset="0"/>
                <a:ea typeface="Malgun Gothic" pitchFamily="34" charset="-127"/>
              </a:rPr>
              <a:t>estudio, la vigilancia, la atención y la dictaminación de los diversos asuntos que son turnados a éstas por el Pleno. </a:t>
            </a: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Las Comisiones Edilicias pueden ser permanentes o transitorias, las cuales perseguirán únicos fines para lo que fueron constituidas, de acuerdo a las facultades, atribuciones y obligaciones, establecidas en las normatividades en la materia. Por ningún motivo podrán hacer actos ejecutivos. </a:t>
            </a: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Cada Regidor tiene la obligación, al menos de presidir una Comisión Edilicia y al menos ser vocal de tres Comisiones. Esto de conformidad con el arábigo 27 de la Ley del Gobierno y la Administración Pública Municipal del Estado de Jalisco; y arábigo 3, fracción VII, del Reglamento del Ayuntamiento del Municipio de Tlajomulco de Zúñiga, Jalisco. </a:t>
            </a:r>
          </a:p>
          <a:p>
            <a:pPr marL="0" indent="0" algn="just">
              <a:buNone/>
            </a:pPr>
            <a:endParaRPr lang="es-ES" sz="1200" dirty="0">
              <a:latin typeface="Malgun Gothic" pitchFamily="34" charset="-127"/>
              <a:ea typeface="Malgun Gothic" pitchFamily="34" charset="-127"/>
            </a:endParaRPr>
          </a:p>
          <a:p>
            <a:pPr marL="0" indent="0" algn="just">
              <a:buNone/>
            </a:pPr>
            <a:endParaRPr lang="es-MX" sz="1200" dirty="0">
              <a:latin typeface="Malgun Gothic" pitchFamily="34" charset="-127"/>
              <a:ea typeface="Malgun Gothic" pitchFamily="34" charset="-127"/>
            </a:endParaRPr>
          </a:p>
        </p:txBody>
      </p:sp>
    </p:spTree>
    <p:extLst>
      <p:ext uri="{BB962C8B-B14F-4D97-AF65-F5344CB8AC3E}">
        <p14:creationId xmlns:p14="http://schemas.microsoft.com/office/powerpoint/2010/main" val="5895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211960"/>
            <a:ext cx="6858000" cy="461665"/>
          </a:xfrm>
          <a:prstGeom prst="rect">
            <a:avLst/>
          </a:prstGeom>
          <a:noFill/>
        </p:spPr>
        <p:txBody>
          <a:bodyPr wrap="square" rtlCol="0">
            <a:spAutoFit/>
          </a:bodyPr>
          <a:lstStyle/>
          <a:p>
            <a:pPr algn="ctr"/>
            <a:r>
              <a:rPr lang="es-ES" sz="2400" b="1" dirty="0">
                <a:solidFill>
                  <a:schemeClr val="bg1">
                    <a:lumMod val="50000"/>
                  </a:schemeClr>
                </a:solidFill>
                <a:latin typeface="Malgun Gothic" pitchFamily="34" charset="-127"/>
                <a:ea typeface="Malgun Gothic" pitchFamily="34" charset="-127"/>
              </a:rPr>
              <a:t>I N T E G R A C I Ó N </a:t>
            </a:r>
            <a:endParaRPr lang="es-MX" sz="2400" b="1" dirty="0">
              <a:solidFill>
                <a:schemeClr val="bg1">
                  <a:lumMod val="50000"/>
                </a:schemeClr>
              </a:solidFill>
              <a:latin typeface="Malgun Gothic" pitchFamily="34" charset="-127"/>
              <a:ea typeface="Malgun Gothic" pitchFamily="34" charset="-127"/>
            </a:endParaRPr>
          </a:p>
        </p:txBody>
      </p:sp>
    </p:spTree>
    <p:extLst>
      <p:ext uri="{BB962C8B-B14F-4D97-AF65-F5344CB8AC3E}">
        <p14:creationId xmlns:p14="http://schemas.microsoft.com/office/powerpoint/2010/main" val="416685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 y="-9016"/>
            <a:ext cx="6858000" cy="9144000"/>
          </a:xfrm>
        </p:spPr>
        <p:txBody>
          <a:bodyPr>
            <a:normAutofit/>
          </a:bodyPr>
          <a:lstStyle/>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spcBef>
                <a:spcPts val="0"/>
              </a:spcBef>
              <a:buNone/>
            </a:pPr>
            <a:endParaRPr lang="es-ES" sz="1400" dirty="0">
              <a:latin typeface="Malgun Gothic" pitchFamily="34" charset="-127"/>
              <a:ea typeface="Malgun Gothic" pitchFamily="34" charset="-127"/>
            </a:endParaRPr>
          </a:p>
          <a:p>
            <a:pPr marL="0" indent="0" algn="ctr">
              <a:spcBef>
                <a:spcPts val="0"/>
              </a:spcBef>
              <a:buNone/>
            </a:pPr>
            <a:endParaRPr lang="es-ES" sz="1400" dirty="0">
              <a:latin typeface="Malgun Gothic" pitchFamily="34" charset="-127"/>
              <a:ea typeface="Malgun Gothic" pitchFamily="34" charset="-127"/>
            </a:endParaRPr>
          </a:p>
          <a:p>
            <a:pPr marL="0" indent="0" algn="ctr">
              <a:spcBef>
                <a:spcPts val="0"/>
              </a:spcBef>
              <a:buNone/>
            </a:pPr>
            <a:r>
              <a:rPr lang="es-ES" sz="1100" dirty="0">
                <a:latin typeface="Malgun Gothic" pitchFamily="34" charset="-127"/>
                <a:ea typeface="Malgun Gothic" pitchFamily="34" charset="-127"/>
              </a:rPr>
              <a:t>                          </a:t>
            </a:r>
            <a:r>
              <a:rPr lang="es-ES" sz="1100" b="1" dirty="0">
                <a:solidFill>
                  <a:schemeClr val="bg1">
                    <a:lumMod val="50000"/>
                  </a:schemeClr>
                </a:solidFill>
                <a:latin typeface="Malgun Gothic" pitchFamily="34" charset="-127"/>
                <a:ea typeface="Malgun Gothic" pitchFamily="34" charset="-127"/>
              </a:rPr>
              <a:t>Lizbeth Santillán Regalado.</a:t>
            </a:r>
          </a:p>
          <a:p>
            <a:pPr marL="0" indent="0" algn="ctr">
              <a:spcBef>
                <a:spcPts val="0"/>
              </a:spcBef>
              <a:buNone/>
            </a:pPr>
            <a:r>
              <a:rPr lang="es-ES" sz="1100" b="1" dirty="0">
                <a:solidFill>
                  <a:schemeClr val="bg1">
                    <a:lumMod val="50000"/>
                  </a:schemeClr>
                </a:solidFill>
                <a:latin typeface="Malgun Gothic" pitchFamily="34" charset="-127"/>
                <a:ea typeface="Malgun Gothic" pitchFamily="34" charset="-127"/>
              </a:rPr>
              <a:t>                        Presidenta</a:t>
            </a:r>
            <a:r>
              <a:rPr lang="es-ES" sz="1100" b="1" dirty="0">
                <a:solidFill>
                  <a:schemeClr val="bg1">
                    <a:lumMod val="50000"/>
                  </a:schemeClr>
                </a:solidFill>
                <a:effectLst>
                  <a:outerShdw blurRad="38100" dist="38100" dir="2700000" algn="tl">
                    <a:srgbClr val="000000">
                      <a:alpha val="43137"/>
                    </a:srgbClr>
                  </a:outerShdw>
                </a:effectLst>
                <a:latin typeface="Malgun Gothic" pitchFamily="34" charset="-127"/>
                <a:ea typeface="Malgun Gothic" pitchFamily="34" charset="-127"/>
              </a:rPr>
              <a:t>. </a:t>
            </a:r>
            <a:endParaRPr lang="es-MX" sz="1100" b="1" dirty="0">
              <a:solidFill>
                <a:schemeClr val="bg1">
                  <a:lumMod val="50000"/>
                </a:schemeClr>
              </a:solidFill>
              <a:effectLst>
                <a:outerShdw blurRad="38100" dist="38100" dir="2700000" algn="tl">
                  <a:srgbClr val="000000">
                    <a:alpha val="43137"/>
                  </a:srgbClr>
                </a:outerShdw>
              </a:effectLst>
              <a:latin typeface="Malgun Gothic" pitchFamily="34" charset="-127"/>
              <a:ea typeface="Malgun Gothic" pitchFamily="34" charset="-127"/>
            </a:endParaRPr>
          </a:p>
        </p:txBody>
      </p:sp>
      <p:sp>
        <p:nvSpPr>
          <p:cNvPr id="7" name="6 CuadroTexto"/>
          <p:cNvSpPr txBox="1"/>
          <p:nvPr/>
        </p:nvSpPr>
        <p:spPr>
          <a:xfrm>
            <a:off x="4532500" y="6433571"/>
            <a:ext cx="2422628" cy="456139"/>
          </a:xfrm>
          <a:prstGeom prst="rect">
            <a:avLst/>
          </a:prstGeom>
          <a:noFill/>
        </p:spPr>
        <p:txBody>
          <a:bodyPr wrap="square" lIns="116449" tIns="58224" rIns="116449" bIns="58224" rtlCol="0">
            <a:spAutoFit/>
          </a:bodyPr>
          <a:lstStyle/>
          <a:p>
            <a:r>
              <a:rPr lang="es-ES" sz="1100" b="1" dirty="0">
                <a:solidFill>
                  <a:schemeClr val="bg1">
                    <a:lumMod val="50000"/>
                  </a:schemeClr>
                </a:solidFill>
                <a:latin typeface="Malgun Gothic" pitchFamily="34" charset="-127"/>
                <a:ea typeface="Malgun Gothic" pitchFamily="34" charset="-127"/>
              </a:rPr>
              <a:t>Ana Mayela Rodríguez Soria. </a:t>
            </a:r>
          </a:p>
          <a:p>
            <a:r>
              <a:rPr lang="es-ES" sz="1100" b="1" dirty="0">
                <a:solidFill>
                  <a:schemeClr val="bg1">
                    <a:lumMod val="50000"/>
                  </a:schemeClr>
                </a:solidFill>
                <a:latin typeface="Malgun Gothic" pitchFamily="34" charset="-127"/>
                <a:ea typeface="Malgun Gothic" pitchFamily="34" charset="-127"/>
              </a:rPr>
              <a:t>              Vocal.</a:t>
            </a:r>
          </a:p>
        </p:txBody>
      </p:sp>
      <p:pic>
        <p:nvPicPr>
          <p:cNvPr id="8" name="7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4943" b="100000" l="9893" r="89860"/>
                    </a14:imgEffect>
                  </a14:imgLayer>
                </a14:imgProps>
              </a:ext>
              <a:ext uri="{28A0092B-C50C-407E-A947-70E740481C1C}">
                <a14:useLocalDpi xmlns:a14="http://schemas.microsoft.com/office/drawing/2010/main" val="0"/>
              </a:ext>
            </a:extLst>
          </a:blip>
          <a:stretch>
            <a:fillRect/>
          </a:stretch>
        </p:blipFill>
        <p:spPr>
          <a:xfrm>
            <a:off x="4629629" y="658124"/>
            <a:ext cx="2228371" cy="1593902"/>
          </a:xfrm>
          <a:prstGeom prst="rect">
            <a:avLst/>
          </a:prstGeom>
        </p:spPr>
      </p:pic>
      <p:sp>
        <p:nvSpPr>
          <p:cNvPr id="9" name="8 CuadroTexto"/>
          <p:cNvSpPr txBox="1"/>
          <p:nvPr/>
        </p:nvSpPr>
        <p:spPr>
          <a:xfrm>
            <a:off x="4659494" y="2219443"/>
            <a:ext cx="2082200" cy="671583"/>
          </a:xfrm>
          <a:prstGeom prst="rect">
            <a:avLst/>
          </a:prstGeom>
          <a:noFill/>
        </p:spPr>
        <p:txBody>
          <a:bodyPr wrap="square" lIns="116449" tIns="58224" rIns="116449" bIns="58224" rtlCol="0">
            <a:spAutoFit/>
          </a:bodyPr>
          <a:lstStyle/>
          <a:p>
            <a:r>
              <a:rPr lang="es-ES" sz="1100" b="1" dirty="0">
                <a:solidFill>
                  <a:schemeClr val="bg1">
                    <a:lumMod val="50000"/>
                  </a:schemeClr>
                </a:solidFill>
                <a:latin typeface="Malgun Gothic" pitchFamily="34" charset="-127"/>
                <a:ea typeface="Malgun Gothic" pitchFamily="34" charset="-127"/>
              </a:rPr>
              <a:t>María Elena Rivera Estrada.</a:t>
            </a:r>
          </a:p>
          <a:p>
            <a:r>
              <a:rPr lang="es-ES" sz="1100" b="1" dirty="0">
                <a:solidFill>
                  <a:schemeClr val="bg1">
                    <a:lumMod val="50000"/>
                  </a:schemeClr>
                </a:solidFill>
                <a:latin typeface="Malgun Gothic" pitchFamily="34" charset="-127"/>
                <a:ea typeface="Malgun Gothic" pitchFamily="34" charset="-127"/>
              </a:rPr>
              <a:t>             Vocal. </a:t>
            </a:r>
          </a:p>
          <a:p>
            <a:pPr algn="ctr"/>
            <a:r>
              <a:rPr lang="es-ES" sz="1400" dirty="0">
                <a:solidFill>
                  <a:schemeClr val="bg1">
                    <a:lumMod val="50000"/>
                  </a:schemeClr>
                </a:solidFill>
                <a:latin typeface="Malgun Gothic" pitchFamily="34" charset="-127"/>
                <a:ea typeface="Malgun Gothic" pitchFamily="34" charset="-127"/>
              </a:rPr>
              <a:t> </a:t>
            </a:r>
            <a:endParaRPr lang="es-MX" sz="1400" dirty="0">
              <a:solidFill>
                <a:schemeClr val="bg1">
                  <a:lumMod val="50000"/>
                </a:schemeClr>
              </a:solidFill>
              <a:latin typeface="Malgun Gothic" pitchFamily="34" charset="-127"/>
              <a:ea typeface="Malgun Gothic" pitchFamily="34" charset="-127"/>
            </a:endParaRPr>
          </a:p>
        </p:txBody>
      </p:sp>
      <p:sp>
        <p:nvSpPr>
          <p:cNvPr id="11" name="10 CuadroTexto"/>
          <p:cNvSpPr txBox="1"/>
          <p:nvPr/>
        </p:nvSpPr>
        <p:spPr>
          <a:xfrm>
            <a:off x="4869160" y="4273095"/>
            <a:ext cx="2139916" cy="671583"/>
          </a:xfrm>
          <a:prstGeom prst="rect">
            <a:avLst/>
          </a:prstGeom>
          <a:noFill/>
        </p:spPr>
        <p:txBody>
          <a:bodyPr wrap="square" lIns="116449" tIns="58224" rIns="116449" bIns="58224" rtlCol="0">
            <a:spAutoFit/>
          </a:bodyPr>
          <a:lstStyle/>
          <a:p>
            <a:r>
              <a:rPr lang="es-ES" sz="1100" b="1" dirty="0">
                <a:solidFill>
                  <a:schemeClr val="bg1">
                    <a:lumMod val="50000"/>
                  </a:schemeClr>
                </a:solidFill>
                <a:latin typeface="Malgun Gothic" pitchFamily="34" charset="-127"/>
                <a:ea typeface="Malgun Gothic" pitchFamily="34" charset="-127"/>
              </a:rPr>
              <a:t>Adela García de la Paz.</a:t>
            </a:r>
          </a:p>
          <a:p>
            <a:r>
              <a:rPr lang="es-ES" sz="1100" b="1" dirty="0">
                <a:solidFill>
                  <a:schemeClr val="bg1">
                    <a:lumMod val="50000"/>
                  </a:schemeClr>
                </a:solidFill>
                <a:latin typeface="Malgun Gothic" pitchFamily="34" charset="-127"/>
                <a:ea typeface="Malgun Gothic" pitchFamily="34" charset="-127"/>
              </a:rPr>
              <a:t>            Vocal.</a:t>
            </a:r>
          </a:p>
          <a:p>
            <a:pPr algn="ctr"/>
            <a:endParaRPr lang="es-MX" sz="1400" dirty="0">
              <a:solidFill>
                <a:schemeClr val="bg1">
                  <a:lumMod val="50000"/>
                </a:schemeClr>
              </a:solidFill>
              <a:latin typeface="Malgun Gothic" pitchFamily="34" charset="-127"/>
              <a:ea typeface="Malgun Gothic" pitchFamily="34" charset="-127"/>
            </a:endParaRPr>
          </a:p>
        </p:txBody>
      </p:sp>
      <p:pic>
        <p:nvPicPr>
          <p:cNvPr id="12" name="11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9936" b="99108" l="9975" r="89942"/>
                    </a14:imgEffect>
                  </a14:imgLayer>
                </a14:imgProps>
              </a:ext>
              <a:ext uri="{28A0092B-C50C-407E-A947-70E740481C1C}">
                <a14:useLocalDpi xmlns:a14="http://schemas.microsoft.com/office/drawing/2010/main" val="0"/>
              </a:ext>
            </a:extLst>
          </a:blip>
          <a:stretch>
            <a:fillRect/>
          </a:stretch>
        </p:blipFill>
        <p:spPr>
          <a:xfrm>
            <a:off x="636338" y="2587214"/>
            <a:ext cx="2916809" cy="1685881"/>
          </a:xfrm>
          <a:prstGeom prst="rect">
            <a:avLst/>
          </a:prstGeom>
        </p:spPr>
      </p:pic>
      <p:sp>
        <p:nvSpPr>
          <p:cNvPr id="13" name="12 CuadroTexto"/>
          <p:cNvSpPr txBox="1"/>
          <p:nvPr/>
        </p:nvSpPr>
        <p:spPr>
          <a:xfrm>
            <a:off x="1041965" y="4276113"/>
            <a:ext cx="2584835" cy="456139"/>
          </a:xfrm>
          <a:prstGeom prst="rect">
            <a:avLst/>
          </a:prstGeom>
          <a:noFill/>
        </p:spPr>
        <p:txBody>
          <a:bodyPr wrap="square" lIns="116449" tIns="58224" rIns="116449" bIns="58224" rtlCol="0">
            <a:spAutoFit/>
          </a:bodyPr>
          <a:lstStyle/>
          <a:p>
            <a:r>
              <a:rPr lang="es-ES" sz="1100" b="1" dirty="0">
                <a:solidFill>
                  <a:schemeClr val="bg1">
                    <a:lumMod val="50000"/>
                  </a:schemeClr>
                </a:solidFill>
                <a:latin typeface="Malgun Gothic" pitchFamily="34" charset="-127"/>
                <a:ea typeface="Malgun Gothic" pitchFamily="34" charset="-127"/>
              </a:rPr>
              <a:t>Sagrario Elizabeth Guzmán Ureña.</a:t>
            </a:r>
          </a:p>
          <a:p>
            <a:r>
              <a:rPr lang="es-ES" sz="1100" b="1" dirty="0">
                <a:solidFill>
                  <a:schemeClr val="bg1">
                    <a:lumMod val="50000"/>
                  </a:schemeClr>
                </a:solidFill>
                <a:latin typeface="Malgun Gothic" pitchFamily="34" charset="-127"/>
                <a:ea typeface="Malgun Gothic" pitchFamily="34" charset="-127"/>
              </a:rPr>
              <a:t>                Vocal. </a:t>
            </a:r>
          </a:p>
        </p:txBody>
      </p:sp>
      <p:sp>
        <p:nvSpPr>
          <p:cNvPr id="15" name="14 CuadroTexto"/>
          <p:cNvSpPr txBox="1"/>
          <p:nvPr/>
        </p:nvSpPr>
        <p:spPr>
          <a:xfrm>
            <a:off x="2681995" y="7772612"/>
            <a:ext cx="2444954" cy="456139"/>
          </a:xfrm>
          <a:prstGeom prst="rect">
            <a:avLst/>
          </a:prstGeom>
          <a:noFill/>
        </p:spPr>
        <p:txBody>
          <a:bodyPr wrap="square" lIns="116449" tIns="58224" rIns="116449" bIns="58224" rtlCol="0">
            <a:spAutoFit/>
          </a:bodyPr>
          <a:lstStyle/>
          <a:p>
            <a:pPr algn="ctr"/>
            <a:r>
              <a:rPr lang="es-ES" sz="1100" b="1" dirty="0">
                <a:solidFill>
                  <a:schemeClr val="bg1">
                    <a:lumMod val="50000"/>
                  </a:schemeClr>
                </a:solidFill>
                <a:latin typeface="Malgun Gothic" pitchFamily="34" charset="-127"/>
                <a:ea typeface="Malgun Gothic" pitchFamily="34" charset="-127"/>
              </a:rPr>
              <a:t>Sara Alejandra Estrada Galán.</a:t>
            </a:r>
          </a:p>
          <a:p>
            <a:pPr algn="ctr"/>
            <a:r>
              <a:rPr lang="es-ES" sz="1100" b="1" dirty="0">
                <a:solidFill>
                  <a:schemeClr val="bg1">
                    <a:lumMod val="50000"/>
                  </a:schemeClr>
                </a:solidFill>
                <a:latin typeface="Malgun Gothic" pitchFamily="34" charset="-127"/>
                <a:ea typeface="Malgun Gothic" pitchFamily="34" charset="-127"/>
              </a:rPr>
              <a:t>Vocal. </a:t>
            </a:r>
          </a:p>
        </p:txBody>
      </p:sp>
      <p:sp>
        <p:nvSpPr>
          <p:cNvPr id="19" name="18 CuadroTexto"/>
          <p:cNvSpPr txBox="1"/>
          <p:nvPr/>
        </p:nvSpPr>
        <p:spPr>
          <a:xfrm>
            <a:off x="1108473" y="2327166"/>
            <a:ext cx="2557905" cy="456139"/>
          </a:xfrm>
          <a:prstGeom prst="rect">
            <a:avLst/>
          </a:prstGeom>
          <a:noFill/>
        </p:spPr>
        <p:txBody>
          <a:bodyPr wrap="square" lIns="116449" tIns="58224" rIns="116449" bIns="58224" rtlCol="0">
            <a:spAutoFit/>
          </a:bodyPr>
          <a:lstStyle/>
          <a:p>
            <a:r>
              <a:rPr lang="es-ES" sz="1100" b="1" dirty="0">
                <a:solidFill>
                  <a:schemeClr val="bg1">
                    <a:lumMod val="50000"/>
                  </a:schemeClr>
                </a:solidFill>
                <a:latin typeface="Malgun Gothic" pitchFamily="34" charset="-127"/>
                <a:ea typeface="Malgun Gothic" pitchFamily="34" charset="-127"/>
              </a:rPr>
              <a:t>María de Lourdes Barrera Razo.</a:t>
            </a:r>
          </a:p>
          <a:p>
            <a:r>
              <a:rPr lang="es-ES" sz="1100" b="1" dirty="0">
                <a:solidFill>
                  <a:schemeClr val="bg1">
                    <a:lumMod val="50000"/>
                  </a:schemeClr>
                </a:solidFill>
                <a:latin typeface="Malgun Gothic" pitchFamily="34" charset="-127"/>
                <a:ea typeface="Malgun Gothic" pitchFamily="34" charset="-127"/>
              </a:rPr>
              <a:t>                 Vocal.</a:t>
            </a:r>
          </a:p>
        </p:txBody>
      </p:sp>
      <p:pic>
        <p:nvPicPr>
          <p:cNvPr id="5" name="4 Imagen"/>
          <p:cNvPicPr>
            <a:picLocks noChangeAspect="1"/>
          </p:cNvPicPr>
          <p:nvPr/>
        </p:nvPicPr>
        <p:blipFill>
          <a:blip r:embed="rId6" cstate="print">
            <a:extLst>
              <a:ext uri="{BEBA8EAE-BF5A-486C-A8C5-ECC9F3942E4B}">
                <a14:imgProps xmlns:a14="http://schemas.microsoft.com/office/drawing/2010/main">
                  <a14:imgLayer r:embed="rId7">
                    <a14:imgEffect>
                      <a14:backgroundRemoval t="4988" b="100000" l="0" r="100000"/>
                    </a14:imgEffect>
                  </a14:imgLayer>
                </a14:imgProps>
              </a:ext>
              <a:ext uri="{28A0092B-C50C-407E-A947-70E740481C1C}">
                <a14:useLocalDpi xmlns:a14="http://schemas.microsoft.com/office/drawing/2010/main" val="0"/>
              </a:ext>
            </a:extLst>
          </a:blip>
          <a:stretch>
            <a:fillRect/>
          </a:stretch>
        </p:blipFill>
        <p:spPr>
          <a:xfrm>
            <a:off x="5127945" y="2683675"/>
            <a:ext cx="1456842" cy="1630463"/>
          </a:xfrm>
          <a:prstGeom prst="rect">
            <a:avLst/>
          </a:prstGeom>
        </p:spPr>
      </p:pic>
      <p:pic>
        <p:nvPicPr>
          <p:cNvPr id="20" name="19 Imagen"/>
          <p:cNvPicPr>
            <a:picLocks noChangeAspect="1"/>
          </p:cNvPicPr>
          <p:nvPr/>
        </p:nvPicPr>
        <p:blipFill>
          <a:blip r:embed="rId8" cstate="print">
            <a:extLst>
              <a:ext uri="{BEBA8EAE-BF5A-486C-A8C5-ECC9F3942E4B}">
                <a14:imgProps xmlns:a14="http://schemas.microsoft.com/office/drawing/2010/main">
                  <a14:imgLayer r:embed="rId9">
                    <a14:imgEffect>
                      <a14:backgroundRemoval t="9726" b="100000" l="0" r="100000"/>
                    </a14:imgEffect>
                  </a14:imgLayer>
                </a14:imgProps>
              </a:ext>
              <a:ext uri="{28A0092B-C50C-407E-A947-70E740481C1C}">
                <a14:useLocalDpi xmlns:a14="http://schemas.microsoft.com/office/drawing/2010/main" val="0"/>
              </a:ext>
            </a:extLst>
          </a:blip>
          <a:stretch>
            <a:fillRect/>
          </a:stretch>
        </p:blipFill>
        <p:spPr>
          <a:xfrm>
            <a:off x="1478126" y="4619867"/>
            <a:ext cx="1534387" cy="1717249"/>
          </a:xfrm>
          <a:prstGeom prst="rect">
            <a:avLst/>
          </a:prstGeom>
        </p:spPr>
      </p:pic>
      <p:sp>
        <p:nvSpPr>
          <p:cNvPr id="28" name="27 CuadroTexto"/>
          <p:cNvSpPr txBox="1"/>
          <p:nvPr/>
        </p:nvSpPr>
        <p:spPr>
          <a:xfrm>
            <a:off x="1299126" y="6420460"/>
            <a:ext cx="2176598" cy="456139"/>
          </a:xfrm>
          <a:prstGeom prst="rect">
            <a:avLst/>
          </a:prstGeom>
          <a:noFill/>
        </p:spPr>
        <p:txBody>
          <a:bodyPr wrap="square" lIns="116449" tIns="58224" rIns="116449" bIns="58224" rtlCol="0">
            <a:spAutoFit/>
          </a:bodyPr>
          <a:lstStyle/>
          <a:p>
            <a:r>
              <a:rPr lang="es-ES" sz="1100" b="1" dirty="0">
                <a:solidFill>
                  <a:schemeClr val="bg1">
                    <a:lumMod val="50000"/>
                  </a:schemeClr>
                </a:solidFill>
                <a:latin typeface="Malgun Gothic" pitchFamily="34" charset="-127"/>
                <a:ea typeface="Malgun Gothic" pitchFamily="34" charset="-127"/>
              </a:rPr>
              <a:t>Ismael Espanta Tejeda.</a:t>
            </a:r>
          </a:p>
          <a:p>
            <a:r>
              <a:rPr lang="es-ES" sz="1100" b="1" dirty="0">
                <a:solidFill>
                  <a:schemeClr val="bg1">
                    <a:lumMod val="50000"/>
                  </a:schemeClr>
                </a:solidFill>
                <a:latin typeface="Malgun Gothic" pitchFamily="34" charset="-127"/>
                <a:ea typeface="Malgun Gothic" pitchFamily="34" charset="-127"/>
              </a:rPr>
              <a:t>          Vocal. </a:t>
            </a:r>
          </a:p>
        </p:txBody>
      </p:sp>
      <p:pic>
        <p:nvPicPr>
          <p:cNvPr id="24" name="23 Imagen"/>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68" b="100000" l="29297" r="93359"/>
                    </a14:imgEffect>
                  </a14:imgLayer>
                </a14:imgProps>
              </a:ext>
              <a:ext uri="{28A0092B-C50C-407E-A947-70E740481C1C}">
                <a14:useLocalDpi xmlns:a14="http://schemas.microsoft.com/office/drawing/2010/main" val="0"/>
              </a:ext>
            </a:extLst>
          </a:blip>
          <a:srcRect l="39059" r="22653"/>
          <a:stretch/>
        </p:blipFill>
        <p:spPr>
          <a:xfrm>
            <a:off x="3369335" y="-252536"/>
            <a:ext cx="1325978" cy="2056358"/>
          </a:xfrm>
          <a:prstGeom prst="rect">
            <a:avLst/>
          </a:prstGeom>
        </p:spPr>
      </p:pic>
      <p:pic>
        <p:nvPicPr>
          <p:cNvPr id="26" name="25 Imagen"/>
          <p:cNvPicPr>
            <a:picLocks noChangeAspect="1"/>
          </p:cNvPicPr>
          <p:nvPr/>
        </p:nvPicPr>
        <p:blipFill>
          <a:blip r:embed="rId12" cstate="print">
            <a:extLst>
              <a:ext uri="{BEBA8EAE-BF5A-486C-A8C5-ECC9F3942E4B}">
                <a14:imgProps xmlns:a14="http://schemas.microsoft.com/office/drawing/2010/main">
                  <a14:imgLayer r:embed="rId13">
                    <a14:imgEffect>
                      <a14:backgroundRemoval t="5263" b="98553" l="9893" r="90602"/>
                    </a14:imgEffect>
                  </a14:imgLayer>
                </a14:imgProps>
              </a:ext>
              <a:ext uri="{28A0092B-C50C-407E-A947-70E740481C1C}">
                <a14:useLocalDpi xmlns:a14="http://schemas.microsoft.com/office/drawing/2010/main" val="0"/>
              </a:ext>
            </a:extLst>
          </a:blip>
          <a:stretch>
            <a:fillRect/>
          </a:stretch>
        </p:blipFill>
        <p:spPr>
          <a:xfrm>
            <a:off x="4849004" y="4608886"/>
            <a:ext cx="1629033" cy="1823048"/>
          </a:xfrm>
          <a:prstGeom prst="rect">
            <a:avLst/>
          </a:prstGeom>
        </p:spPr>
      </p:pic>
      <p:pic>
        <p:nvPicPr>
          <p:cNvPr id="4" name="3 Imagen"/>
          <p:cNvPicPr>
            <a:picLocks noChangeAspect="1"/>
          </p:cNvPicPr>
          <p:nvPr/>
        </p:nvPicPr>
        <p:blipFill>
          <a:blip r:embed="rId14">
            <a:extLst>
              <a:ext uri="{BEBA8EAE-BF5A-486C-A8C5-ECC9F3942E4B}">
                <a14:imgProps xmlns:a14="http://schemas.microsoft.com/office/drawing/2010/main">
                  <a14:imgLayer r:embed="rId15">
                    <a14:imgEffect>
                      <a14:backgroundRemoval t="6484" b="100000" l="0" r="100000"/>
                    </a14:imgEffect>
                  </a14:imgLayer>
                </a14:imgProps>
              </a:ext>
              <a:ext uri="{28A0092B-C50C-407E-A947-70E740481C1C}">
                <a14:useLocalDpi xmlns:a14="http://schemas.microsoft.com/office/drawing/2010/main" val="0"/>
              </a:ext>
            </a:extLst>
          </a:blip>
          <a:stretch>
            <a:fillRect/>
          </a:stretch>
        </p:blipFill>
        <p:spPr>
          <a:xfrm>
            <a:off x="1657618" y="606149"/>
            <a:ext cx="1354895" cy="1697853"/>
          </a:xfrm>
          <a:prstGeom prst="rect">
            <a:avLst/>
          </a:prstGeom>
        </p:spPr>
      </p:pic>
      <p:pic>
        <p:nvPicPr>
          <p:cNvPr id="10" name="9 Imagen"/>
          <p:cNvPicPr>
            <a:picLocks noChangeAspect="1"/>
          </p:cNvPicPr>
          <p:nvPr/>
        </p:nvPicPr>
        <p:blipFill>
          <a:blip r:embed="rId16">
            <a:extLst>
              <a:ext uri="{BEBA8EAE-BF5A-486C-A8C5-ECC9F3942E4B}">
                <a14:imgProps xmlns:a14="http://schemas.microsoft.com/office/drawing/2010/main">
                  <a14:imgLayer r:embed="rId17">
                    <a14:imgEffect>
                      <a14:backgroundRemoval t="9726" b="100000" l="5625" r="97188"/>
                    </a14:imgEffect>
                  </a14:imgLayer>
                </a14:imgProps>
              </a:ext>
              <a:ext uri="{28A0092B-C50C-407E-A947-70E740481C1C}">
                <a14:useLocalDpi xmlns:a14="http://schemas.microsoft.com/office/drawing/2010/main" val="0"/>
              </a:ext>
            </a:extLst>
          </a:blip>
          <a:stretch>
            <a:fillRect/>
          </a:stretch>
        </p:blipFill>
        <p:spPr>
          <a:xfrm>
            <a:off x="3159166" y="5705340"/>
            <a:ext cx="1526264" cy="1912599"/>
          </a:xfrm>
          <a:prstGeom prst="rect">
            <a:avLst/>
          </a:prstGeom>
        </p:spPr>
      </p:pic>
    </p:spTree>
    <p:extLst>
      <p:ext uri="{BB962C8B-B14F-4D97-AF65-F5344CB8AC3E}">
        <p14:creationId xmlns:p14="http://schemas.microsoft.com/office/powerpoint/2010/main" val="158236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211960"/>
            <a:ext cx="6858000" cy="461665"/>
          </a:xfrm>
          <a:prstGeom prst="rect">
            <a:avLst/>
          </a:prstGeom>
          <a:noFill/>
        </p:spPr>
        <p:txBody>
          <a:bodyPr wrap="square" rtlCol="0">
            <a:spAutoFit/>
          </a:bodyPr>
          <a:lstStyle/>
          <a:p>
            <a:pPr algn="ctr"/>
            <a:r>
              <a:rPr lang="es-ES" sz="2400" b="1" dirty="0">
                <a:solidFill>
                  <a:schemeClr val="bg1">
                    <a:lumMod val="50000"/>
                  </a:schemeClr>
                </a:solidFill>
                <a:latin typeface="Malgun Gothic" pitchFamily="34" charset="-127"/>
                <a:ea typeface="Malgun Gothic" pitchFamily="34" charset="-127"/>
              </a:rPr>
              <a:t>S E S I O N E S</a:t>
            </a:r>
            <a:endParaRPr lang="es-MX" sz="2400" b="1" dirty="0">
              <a:solidFill>
                <a:schemeClr val="bg1">
                  <a:lumMod val="50000"/>
                </a:schemeClr>
              </a:solidFill>
              <a:latin typeface="Malgun Gothic" pitchFamily="34" charset="-127"/>
              <a:ea typeface="Malgun Gothic" pitchFamily="34" charset="-127"/>
            </a:endParaRPr>
          </a:p>
        </p:txBody>
      </p:sp>
    </p:spTree>
    <p:extLst>
      <p:ext uri="{BB962C8B-B14F-4D97-AF65-F5344CB8AC3E}">
        <p14:creationId xmlns:p14="http://schemas.microsoft.com/office/powerpoint/2010/main" val="421653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9594" y="0"/>
            <a:ext cx="5878405" cy="9144000"/>
          </a:xfrm>
        </p:spPr>
        <p:txBody>
          <a:bodyPr>
            <a:normAutofit/>
          </a:bodyPr>
          <a:lstStyle/>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400"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Otra de las obligaciones que tenemos como Regidores, es el asistir sesionar en Comisiones al menos una vez por mes; por lo cual, informo que he presido de manera activa, participativa, propositiva, constructiva, ética y objetiva, en las siguientes fechas: </a:t>
            </a: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endParaRPr lang="es-MX" sz="1400" b="1" dirty="0">
              <a:solidFill>
                <a:schemeClr val="bg1">
                  <a:lumMod val="50000"/>
                </a:schemeClr>
              </a:solidFill>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31 de octubre del 2023.</a:t>
            </a:r>
          </a:p>
          <a:p>
            <a:pPr marL="0" indent="0" algn="just">
              <a:buNone/>
            </a:pPr>
            <a:r>
              <a:rPr lang="es-ES" sz="1400" b="1" dirty="0">
                <a:solidFill>
                  <a:schemeClr val="bg1">
                    <a:lumMod val="50000"/>
                  </a:schemeClr>
                </a:solidFill>
                <a:latin typeface="Century Gothic" pitchFamily="34" charset="0"/>
                <a:ea typeface="Malgun Gothic" pitchFamily="34" charset="-127"/>
              </a:rPr>
              <a:t>04 de noviembre del 2023.</a:t>
            </a:r>
          </a:p>
          <a:p>
            <a:pPr marL="0" indent="0" algn="just">
              <a:buNone/>
            </a:pPr>
            <a:r>
              <a:rPr lang="es-ES" sz="1400" b="1" dirty="0">
                <a:solidFill>
                  <a:schemeClr val="bg1">
                    <a:lumMod val="50000"/>
                  </a:schemeClr>
                </a:solidFill>
                <a:latin typeface="Century Gothic" pitchFamily="34" charset="0"/>
                <a:ea typeface="Malgun Gothic" pitchFamily="34" charset="-127"/>
              </a:rPr>
              <a:t>08 de diciembre del 2023.</a:t>
            </a:r>
          </a:p>
          <a:p>
            <a:pPr marL="0" indent="0" algn="just">
              <a:buNone/>
            </a:pPr>
            <a:r>
              <a:rPr lang="es-ES" sz="1400" b="1" dirty="0">
                <a:solidFill>
                  <a:schemeClr val="bg1">
                    <a:lumMod val="50000"/>
                  </a:schemeClr>
                </a:solidFill>
                <a:latin typeface="Century Gothic" pitchFamily="34" charset="0"/>
                <a:ea typeface="Malgun Gothic" pitchFamily="34" charset="-127"/>
              </a:rPr>
              <a:t>24 de enero del 2024.</a:t>
            </a:r>
          </a:p>
          <a:p>
            <a:pPr marL="0" indent="0" algn="just">
              <a:buNone/>
            </a:pPr>
            <a:r>
              <a:rPr lang="es-ES" sz="1400" b="1" dirty="0">
                <a:solidFill>
                  <a:schemeClr val="bg1">
                    <a:lumMod val="50000"/>
                  </a:schemeClr>
                </a:solidFill>
                <a:latin typeface="Century Gothic" pitchFamily="34" charset="0"/>
                <a:ea typeface="Malgun Gothic" pitchFamily="34" charset="-127"/>
              </a:rPr>
              <a:t>21 de febrero del 2024.</a:t>
            </a:r>
          </a:p>
          <a:p>
            <a:pPr marL="0" indent="0" algn="just">
              <a:buNone/>
            </a:pPr>
            <a:r>
              <a:rPr lang="es-ES" sz="1400" b="1" dirty="0">
                <a:solidFill>
                  <a:schemeClr val="bg1">
                    <a:lumMod val="50000"/>
                  </a:schemeClr>
                </a:solidFill>
                <a:latin typeface="Century Gothic" pitchFamily="34" charset="0"/>
                <a:ea typeface="Malgun Gothic" pitchFamily="34" charset="-127"/>
              </a:rPr>
              <a:t>29 de marzo del 2024.</a:t>
            </a:r>
          </a:p>
          <a:p>
            <a:pPr marL="0" indent="0" algn="just">
              <a:buNone/>
            </a:pPr>
            <a:r>
              <a:rPr lang="es-ES" sz="1400" b="1" dirty="0">
                <a:solidFill>
                  <a:schemeClr val="bg1">
                    <a:lumMod val="50000"/>
                  </a:schemeClr>
                </a:solidFill>
                <a:latin typeface="Century Gothic" pitchFamily="34" charset="0"/>
                <a:ea typeface="Malgun Gothic" pitchFamily="34" charset="-127"/>
              </a:rPr>
              <a:t>27 de abril del 2024.</a:t>
            </a:r>
          </a:p>
          <a:p>
            <a:pPr marL="0" indent="0" algn="just">
              <a:buNone/>
            </a:pPr>
            <a:r>
              <a:rPr lang="es-ES" sz="1400" b="1" dirty="0">
                <a:solidFill>
                  <a:schemeClr val="bg1">
                    <a:lumMod val="50000"/>
                  </a:schemeClr>
                </a:solidFill>
                <a:latin typeface="Century Gothic" pitchFamily="34" charset="0"/>
                <a:ea typeface="Malgun Gothic" pitchFamily="34" charset="-127"/>
              </a:rPr>
              <a:t>09 de mayo del 2024.</a:t>
            </a:r>
          </a:p>
          <a:p>
            <a:pPr marL="0" indent="0" algn="just">
              <a:buNone/>
            </a:pPr>
            <a:r>
              <a:rPr lang="es-ES" sz="1400" b="1" dirty="0">
                <a:solidFill>
                  <a:schemeClr val="bg1">
                    <a:lumMod val="50000"/>
                  </a:schemeClr>
                </a:solidFill>
                <a:latin typeface="Century Gothic" pitchFamily="34" charset="0"/>
                <a:ea typeface="Malgun Gothic" pitchFamily="34" charset="-127"/>
              </a:rPr>
              <a:t>21 de junio del 2024.</a:t>
            </a:r>
          </a:p>
          <a:p>
            <a:pPr marL="0" indent="0" algn="just">
              <a:buNone/>
            </a:pPr>
            <a:r>
              <a:rPr lang="es-ES" sz="1400" b="1" dirty="0">
                <a:solidFill>
                  <a:schemeClr val="bg1">
                    <a:lumMod val="50000"/>
                  </a:schemeClr>
                </a:solidFill>
                <a:latin typeface="Century Gothic" pitchFamily="34" charset="0"/>
                <a:ea typeface="Malgun Gothic" pitchFamily="34" charset="-127"/>
              </a:rPr>
              <a:t>27 de julio del 2024.</a:t>
            </a: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La gran mayoría de las sesiones se ha desahogado de manera extraordinaria, toda vez que los asuntos registrados en el orden del día demandan tal determinación. </a:t>
            </a:r>
            <a:endParaRPr lang="es-MX" sz="1400" b="1" dirty="0">
              <a:solidFill>
                <a:schemeClr val="bg1">
                  <a:lumMod val="50000"/>
                </a:schemeClr>
              </a:solidFill>
              <a:latin typeface="Century Gothic" pitchFamily="34" charset="0"/>
              <a:ea typeface="Malgun Gothic" pitchFamily="34" charset="-127"/>
            </a:endParaRPr>
          </a:p>
        </p:txBody>
      </p:sp>
    </p:spTree>
    <p:extLst>
      <p:ext uri="{BB962C8B-B14F-4D97-AF65-F5344CB8AC3E}">
        <p14:creationId xmlns:p14="http://schemas.microsoft.com/office/powerpoint/2010/main" val="216866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580" t="14802" r="50000" b="35263"/>
          <a:stretch/>
        </p:blipFill>
        <p:spPr>
          <a:xfrm rot="4318859">
            <a:off x="1381151" y="925721"/>
            <a:ext cx="119980" cy="174067"/>
          </a:xfrm>
          <a:prstGeom prst="rect">
            <a:avLst/>
          </a:prstGeom>
        </p:spPr>
      </p:pic>
      <p:sp>
        <p:nvSpPr>
          <p:cNvPr id="3" name="2 Marcador de contenido"/>
          <p:cNvSpPr>
            <a:spLocks noGrp="1"/>
          </p:cNvSpPr>
          <p:nvPr>
            <p:ph idx="1"/>
          </p:nvPr>
        </p:nvSpPr>
        <p:spPr>
          <a:xfrm>
            <a:off x="0" y="0"/>
            <a:ext cx="6453336" cy="9144000"/>
          </a:xfrm>
        </p:spPr>
        <p:txBody>
          <a:bodyPr>
            <a:normAutofit lnSpcReduction="10000"/>
          </a:bodyPr>
          <a:lstStyle/>
          <a:p>
            <a:pPr marL="0" indent="0" algn="ctr">
              <a:buNone/>
            </a:pPr>
            <a:endParaRPr lang="es-ES" sz="2200" dirty="0">
              <a:solidFill>
                <a:schemeClr val="bg1">
                  <a:lumMod val="50000"/>
                </a:schemeClr>
              </a:solidFill>
              <a:latin typeface="Rockwell Extra Bold" pitchFamily="18" charset="0"/>
              <a:ea typeface="Malgun Gothic" pitchFamily="34" charset="-127"/>
            </a:endParaRPr>
          </a:p>
          <a:p>
            <a:pPr marL="0" indent="0" algn="just">
              <a:buNone/>
            </a:pPr>
            <a:r>
              <a:rPr lang="es-ES" sz="2200" b="1" dirty="0">
                <a:solidFill>
                  <a:schemeClr val="bg1">
                    <a:lumMod val="50000"/>
                  </a:schemeClr>
                </a:solidFill>
                <a:latin typeface="Rockwell Extra Bold" pitchFamily="18" charset="0"/>
                <a:ea typeface="Malgun Gothic" pitchFamily="34" charset="-127"/>
              </a:rPr>
              <a:t>	Mayores oportunidades para 	nuestro cuerpo de seguridad 	pública</a:t>
            </a:r>
          </a:p>
          <a:p>
            <a:pPr marL="0" indent="0" algn="ctr">
              <a:buNone/>
            </a:pPr>
            <a:endParaRPr lang="es-ES" sz="1400" b="1" dirty="0">
              <a:solidFill>
                <a:schemeClr val="bg1">
                  <a:lumMod val="50000"/>
                </a:schemeClr>
              </a:solidFill>
              <a:latin typeface="Malgun Gothic" pitchFamily="34" charset="-127"/>
              <a:ea typeface="Malgun Gothic" pitchFamily="34" charset="-127"/>
            </a:endParaRPr>
          </a:p>
          <a:p>
            <a:pPr marL="0" lvl="0" indent="0" algn="just">
              <a:buNone/>
            </a:pPr>
            <a:r>
              <a:rPr lang="es-ES" sz="2000" b="1" dirty="0">
                <a:solidFill>
                  <a:schemeClr val="bg1">
                    <a:lumMod val="50000"/>
                  </a:schemeClr>
                </a:solidFill>
                <a:latin typeface="Malgun Gothic" pitchFamily="34" charset="-127"/>
                <a:ea typeface="Malgun Gothic" pitchFamily="34" charset="-127"/>
              </a:rPr>
              <a:t>	</a:t>
            </a:r>
            <a:r>
              <a:rPr lang="es-ES" sz="1400" b="1" dirty="0">
                <a:solidFill>
                  <a:schemeClr val="bg1">
                    <a:lumMod val="50000"/>
                  </a:schemeClr>
                </a:solidFill>
                <a:latin typeface="Century Gothic" pitchFamily="34" charset="0"/>
                <a:ea typeface="Malgun Gothic" pitchFamily="34" charset="-127"/>
              </a:rPr>
              <a:t>El servicio de Carrera Policial es el mecanismo de carácter 	obligatorio y permanente que garantiza la igualdad de 	oportunidades en el ingreso de nuevo personal, en el 	desempeño del personal en activo y en la terminación de su 	carrera, de manera planificada y con sujeción a Derecho 	con base 	en el mérito, la capacidad y la evaluación 	periódica y continua. </a:t>
            </a: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	Como integrante de la Comisión Municipal del Servicio 	Profesional de Carrera Policial tenemos una gran 	responsabilidad, puesto que somos quienes establecemos el 	mecanismo de planeación para el eficiente ejercicio 	ordenado por el mismo Servicio, determinando los tiempos, 	criterios  y las condiciones en las que en coordinación con el 	Centro de Evaluación y Control de Confianza, el Instituto de 	Formación y Profesionalización, y demás centros de 	formación, con los que se tenga convenio, se tengan que 	implementar los periodos de reclutamiento, formación inicial, 	certificación, selección e ingreso; a partir de las vacantes 	que se vayan dando en razón de las promociones de policías 	de carrera, así como de las separaciones y retiros, de 	conformidad con la aplicación de los planes individuales de 	carrera. </a:t>
            </a:r>
          </a:p>
          <a:p>
            <a:pPr marL="0" indent="0" algn="just">
              <a:buNone/>
            </a:pPr>
            <a:endParaRPr lang="es-ES" sz="1400" b="1" dirty="0">
              <a:solidFill>
                <a:schemeClr val="bg1">
                  <a:lumMod val="50000"/>
                </a:schemeClr>
              </a:solidFill>
              <a:latin typeface="Century Gothic" pitchFamily="34" charset="0"/>
              <a:ea typeface="Malgun Gothic" pitchFamily="34" charset="-127"/>
            </a:endParaRPr>
          </a:p>
          <a:p>
            <a:pPr marL="0" indent="0" algn="just">
              <a:buNone/>
            </a:pPr>
            <a:r>
              <a:rPr lang="es-ES" sz="1400" b="1" dirty="0">
                <a:solidFill>
                  <a:schemeClr val="bg1">
                    <a:lumMod val="50000"/>
                  </a:schemeClr>
                </a:solidFill>
                <a:latin typeface="Century Gothic" pitchFamily="34" charset="0"/>
                <a:ea typeface="Malgun Gothic" pitchFamily="34" charset="-127"/>
              </a:rPr>
              <a:t>	En estos procesos hemos reconocido mediante constancias, 	apoyos económicos y galardones, medallas al mérito civil y 	más al personal de seguridad pública, por hacer ejemplar 	uso de sus funciones como tutores del bienestar de nuestro 	Municipio y, en gran medida, del Área Metropolitana de 	Guadalajara. Esto 	ha hecho que más y más elementos se 	comprometan aún más con sus tareas que a diario 	desempeñan, buscando obtener un apoyo económico o un 	reconocimiento no solo por el Gobierno, sino por la gente de 	nuestro Municipio.</a:t>
            </a:r>
          </a:p>
          <a:p>
            <a:pPr marL="0" indent="0" algn="just">
              <a:buNone/>
            </a:pPr>
            <a:endParaRPr lang="es-ES" sz="1400" dirty="0">
              <a:latin typeface="Malgun Gothic" pitchFamily="34" charset="-127"/>
              <a:ea typeface="Malgun Gothic" pitchFamily="34" charset="-127"/>
            </a:endParaRPr>
          </a:p>
          <a:p>
            <a:pPr marL="0" indent="0" algn="just">
              <a:buNone/>
            </a:pPr>
            <a:endParaRPr lang="es-ES" sz="1400" dirty="0">
              <a:latin typeface="Malgun Gothic" pitchFamily="34" charset="-127"/>
              <a:ea typeface="Malgun Gothic" pitchFamily="34" charset="-127"/>
            </a:endParaRPr>
          </a:p>
          <a:p>
            <a:pPr marL="0" indent="0" algn="just">
              <a:buNone/>
            </a:pPr>
            <a:endParaRPr lang="es-ES" sz="1400" dirty="0">
              <a:latin typeface="Malgun Gothic" pitchFamily="34" charset="-127"/>
              <a:ea typeface="Malgun Gothic" pitchFamily="34" charset="-127"/>
            </a:endParaRPr>
          </a:p>
          <a:p>
            <a:pPr marL="0" indent="0" algn="just">
              <a:buNone/>
            </a:pPr>
            <a:endParaRPr lang="es-ES" sz="14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p:txBody>
      </p:sp>
    </p:spTree>
    <p:extLst>
      <p:ext uri="{BB962C8B-B14F-4D97-AF65-F5344CB8AC3E}">
        <p14:creationId xmlns:p14="http://schemas.microsoft.com/office/powerpoint/2010/main" val="180770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73522" y="0"/>
            <a:ext cx="5584476" cy="9144000"/>
          </a:xfrm>
        </p:spPr>
        <p:txBody>
          <a:bodyPr>
            <a:normAutofit/>
          </a:bodyPr>
          <a:lstStyle/>
          <a:p>
            <a:pPr marL="0" indent="0" algn="just">
              <a:buNone/>
            </a:pPr>
            <a:endParaRPr lang="es-MX"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p:txBody>
      </p:sp>
      <p:sp>
        <p:nvSpPr>
          <p:cNvPr id="4" name="3 Rectángulo"/>
          <p:cNvSpPr/>
          <p:nvPr/>
        </p:nvSpPr>
        <p:spPr>
          <a:xfrm>
            <a:off x="1999243" y="3419872"/>
            <a:ext cx="3065911" cy="1348691"/>
          </a:xfrm>
          <a:prstGeom prst="rect">
            <a:avLst/>
          </a:prstGeom>
        </p:spPr>
        <p:txBody>
          <a:bodyPr wrap="square" lIns="116449" tIns="58224" rIns="116449" bIns="58224">
            <a:spAutoFit/>
          </a:bodyPr>
          <a:lstStyle/>
          <a:p>
            <a:pPr algn="ctr"/>
            <a:r>
              <a:rPr lang="es-ES" sz="3100" b="1" dirty="0">
                <a:solidFill>
                  <a:schemeClr val="bg1">
                    <a:lumMod val="50000"/>
                  </a:schemeClr>
                </a:solidFill>
                <a:latin typeface="Rockwell Extra Bold" pitchFamily="18" charset="0"/>
                <a:ea typeface="Segoe UI Black" pitchFamily="34" charset="0"/>
              </a:rPr>
              <a:t>Lizbeth </a:t>
            </a:r>
          </a:p>
          <a:p>
            <a:pPr algn="ctr"/>
            <a:r>
              <a:rPr lang="es-ES" sz="3100" b="1" dirty="0">
                <a:solidFill>
                  <a:schemeClr val="bg1">
                    <a:lumMod val="50000"/>
                  </a:schemeClr>
                </a:solidFill>
                <a:latin typeface="Rockwell Extra Bold" pitchFamily="18" charset="0"/>
                <a:ea typeface="Segoe UI Black" pitchFamily="34" charset="0"/>
              </a:rPr>
              <a:t>Santillan</a:t>
            </a:r>
          </a:p>
          <a:p>
            <a:pPr algn="ctr"/>
            <a:r>
              <a:rPr lang="es-ES" b="1" dirty="0">
                <a:solidFill>
                  <a:schemeClr val="bg1">
                    <a:lumMod val="50000"/>
                  </a:schemeClr>
                </a:solidFill>
                <a:latin typeface="Segoe UI Black" pitchFamily="34" charset="0"/>
                <a:ea typeface="Segoe UI Black" pitchFamily="34" charset="0"/>
              </a:rPr>
              <a:t>Regidora</a:t>
            </a:r>
            <a:endParaRPr lang="es-MX" b="1" dirty="0">
              <a:solidFill>
                <a:schemeClr val="bg1">
                  <a:lumMod val="50000"/>
                </a:schemeClr>
              </a:solidFill>
              <a:latin typeface="Segoe UI Black" pitchFamily="34" charset="0"/>
              <a:ea typeface="Segoe UI Black" pitchFamily="34" charset="0"/>
            </a:endParaRPr>
          </a:p>
        </p:txBody>
      </p:sp>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483" b="78652" l="9507" r="100000"/>
                    </a14:imgEffect>
                    <a14:imgEffect>
                      <a14:brightnessContrast contrast="40000"/>
                    </a14:imgEffect>
                  </a14:imgLayer>
                </a14:imgProps>
              </a:ext>
              <a:ext uri="{28A0092B-C50C-407E-A947-70E740481C1C}">
                <a14:useLocalDpi xmlns:a14="http://schemas.microsoft.com/office/drawing/2010/main" val="0"/>
              </a:ext>
            </a:extLst>
          </a:blip>
          <a:srcRect l="94245" t="29787" b="18416"/>
          <a:stretch/>
        </p:blipFill>
        <p:spPr>
          <a:xfrm>
            <a:off x="3928740" y="8548787"/>
            <a:ext cx="88117" cy="110983"/>
          </a:xfrm>
          <a:prstGeom prst="rect">
            <a:avLst/>
          </a:prstGeom>
        </p:spPr>
      </p:pic>
      <p:pic>
        <p:nvPicPr>
          <p:cNvPr id="6" name="5 Imagen"/>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483" b="78652" l="9507" r="100000"/>
                    </a14:imgEffect>
                    <a14:imgEffect>
                      <a14:brightnessContrast contrast="40000"/>
                    </a14:imgEffect>
                  </a14:imgLayer>
                </a14:imgProps>
              </a:ext>
              <a:ext uri="{28A0092B-C50C-407E-A947-70E740481C1C}">
                <a14:useLocalDpi xmlns:a14="http://schemas.microsoft.com/office/drawing/2010/main" val="0"/>
              </a:ext>
            </a:extLst>
          </a:blip>
          <a:srcRect l="94245" t="29787" b="18416"/>
          <a:stretch/>
        </p:blipFill>
        <p:spPr>
          <a:xfrm>
            <a:off x="4016857" y="8363208"/>
            <a:ext cx="147344" cy="185579"/>
          </a:xfrm>
          <a:prstGeom prst="rect">
            <a:avLst/>
          </a:prstGeom>
        </p:spPr>
      </p:pic>
      <p:pic>
        <p:nvPicPr>
          <p:cNvPr id="2" name="1 Imagen"/>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ackgroundRemoval t="65362" b="77435" l="26664" r="41292"/>
                    </a14:imgEffect>
                  </a14:imgLayer>
                </a14:imgProps>
              </a:ext>
              <a:ext uri="{28A0092B-C50C-407E-A947-70E740481C1C}">
                <a14:useLocalDpi xmlns:a14="http://schemas.microsoft.com/office/drawing/2010/main" val="0"/>
              </a:ext>
            </a:extLst>
          </a:blip>
          <a:srcRect l="24836" t="63853" r="56879" b="21056"/>
          <a:stretch/>
        </p:blipFill>
        <p:spPr>
          <a:xfrm rot="9281647">
            <a:off x="4190424" y="3919580"/>
            <a:ext cx="204216" cy="168537"/>
          </a:xfrm>
          <a:prstGeom prst="rect">
            <a:avLst/>
          </a:prstGeom>
        </p:spPr>
      </p:pic>
    </p:spTree>
    <p:extLst>
      <p:ext uri="{BB962C8B-B14F-4D97-AF65-F5344CB8AC3E}">
        <p14:creationId xmlns:p14="http://schemas.microsoft.com/office/powerpoint/2010/main" val="5540218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733</Words>
  <Application>Microsoft Office PowerPoint</Application>
  <PresentationFormat>Presentación en pantalla (4:3)</PresentationFormat>
  <Paragraphs>91</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Malgun Gothic</vt:lpstr>
      <vt:lpstr>Arial</vt:lpstr>
      <vt:lpstr>Calibri</vt:lpstr>
      <vt:lpstr>Century Gothic</vt:lpstr>
      <vt:lpstr>Rockwell Extra Bold</vt:lpstr>
      <vt:lpstr>Segoe UI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LIZBETH SANTILLAN REGALADO - PC-0018</dc:creator>
  <cp:lastModifiedBy>Hector Cardenas landino</cp:lastModifiedBy>
  <cp:revision>10</cp:revision>
  <dcterms:created xsi:type="dcterms:W3CDTF">2023-08-21T18:23:43Z</dcterms:created>
  <dcterms:modified xsi:type="dcterms:W3CDTF">2024-09-24T21:33:40Z</dcterms:modified>
</cp:coreProperties>
</file>