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57" r:id="rId2"/>
    <p:sldId id="256" r:id="rId3"/>
    <p:sldId id="281" r:id="rId4"/>
    <p:sldId id="261" r:id="rId5"/>
    <p:sldId id="258" r:id="rId6"/>
    <p:sldId id="259" r:id="rId7"/>
    <p:sldId id="267" r:id="rId8"/>
    <p:sldId id="268" r:id="rId9"/>
    <p:sldId id="269" r:id="rId10"/>
    <p:sldId id="270" r:id="rId11"/>
    <p:sldId id="272" r:id="rId12"/>
    <p:sldId id="273" r:id="rId13"/>
    <p:sldId id="274" r:id="rId14"/>
    <p:sldId id="275" r:id="rId15"/>
    <p:sldId id="276" r:id="rId16"/>
    <p:sldId id="277" r:id="rId17"/>
    <p:sldId id="278" r:id="rId18"/>
    <p:sldId id="279" r:id="rId19"/>
    <p:sldId id="260" r:id="rId20"/>
    <p:sldId id="262" r:id="rId21"/>
    <p:sldId id="263" r:id="rId22"/>
    <p:sldId id="264" r:id="rId23"/>
    <p:sldId id="265" r:id="rId24"/>
    <p:sldId id="266" r:id="rId25"/>
    <p:sldId id="280"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91" d="100"/>
          <a:sy n="91" d="100"/>
        </p:scale>
        <p:origin x="1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6006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47927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9F67A6-7D7D-4A93-8C80-2F467BB4FEDC}"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325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22ED639-E57F-4FF5-BE62-CE311A78CEFE}" type="datetimeFigureOut">
              <a:rPr lang="es-MX" smtClean="0"/>
              <a:t>29/08/2023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135675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22ED639-E57F-4FF5-BE62-CE311A78CEFE}" type="datetimeFigureOut">
              <a:rPr lang="es-MX" smtClean="0"/>
              <a:t>29/08/2023</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9F67A6-7D7D-4A93-8C80-2F467BB4FEDC}"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810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22ED639-E57F-4FF5-BE62-CE311A78CEFE}" type="datetimeFigureOut">
              <a:rPr lang="es-MX" smtClean="0"/>
              <a:t>29/08/2023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0191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68736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22092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4610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22ED639-E57F-4FF5-BE62-CE311A78CEFE}" type="datetimeFigureOut">
              <a:rPr lang="es-MX" smtClean="0"/>
              <a:t>29/08/2023</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78357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2ED639-E57F-4FF5-BE62-CE311A78CEFE}" type="datetimeFigureOut">
              <a:rPr lang="es-MX" smtClean="0"/>
              <a:t>29/08/2023</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83288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2ED639-E57F-4FF5-BE62-CE311A78CEFE}" type="datetimeFigureOut">
              <a:rPr lang="es-MX" smtClean="0"/>
              <a:t>29/08/2023</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92736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2ED639-E57F-4FF5-BE62-CE311A78CEFE}" type="datetimeFigureOut">
              <a:rPr lang="es-MX" smtClean="0"/>
              <a:t>29/08/2023</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294001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ED639-E57F-4FF5-BE62-CE311A78CEFE}" type="datetimeFigureOut">
              <a:rPr lang="es-MX" smtClean="0"/>
              <a:t>29/08/2023</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61073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2ED639-E57F-4FF5-BE62-CE311A78CEFE}" type="datetimeFigureOut">
              <a:rPr lang="es-MX" smtClean="0"/>
              <a:t>29/08/2023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185263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22ED639-E57F-4FF5-BE62-CE311A78CEFE}" type="datetimeFigureOut">
              <a:rPr lang="es-MX" smtClean="0"/>
              <a:t>29/08/2023</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9F67A6-7D7D-4A93-8C80-2F467BB4FEDC}" type="slidenum">
              <a:rPr lang="es-MX" smtClean="0"/>
              <a:t>‹Nº›</a:t>
            </a:fld>
            <a:endParaRPr lang="es-MX"/>
          </a:p>
        </p:txBody>
      </p:sp>
    </p:spTree>
    <p:extLst>
      <p:ext uri="{BB962C8B-B14F-4D97-AF65-F5344CB8AC3E}">
        <p14:creationId xmlns:p14="http://schemas.microsoft.com/office/powerpoint/2010/main" val="35076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22ED639-E57F-4FF5-BE62-CE311A78CEFE}" type="datetimeFigureOut">
              <a:rPr lang="es-MX" smtClean="0"/>
              <a:t>29/08/2023</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69F67A6-7D7D-4A93-8C80-2F467BB4FEDC}" type="slidenum">
              <a:rPr lang="es-MX" smtClean="0"/>
              <a:t>‹Nº›</a:t>
            </a:fld>
            <a:endParaRPr lang="es-MX"/>
          </a:p>
        </p:txBody>
      </p:sp>
    </p:spTree>
    <p:extLst>
      <p:ext uri="{BB962C8B-B14F-4D97-AF65-F5344CB8AC3E}">
        <p14:creationId xmlns:p14="http://schemas.microsoft.com/office/powerpoint/2010/main" val="155984187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739A8-D6B5-278F-1D56-C0D1C4522784}"/>
              </a:ext>
            </a:extLst>
          </p:cNvPr>
          <p:cNvSpPr>
            <a:spLocks noGrp="1"/>
          </p:cNvSpPr>
          <p:nvPr>
            <p:ph type="ctrTitle"/>
          </p:nvPr>
        </p:nvSpPr>
        <p:spPr>
          <a:xfrm>
            <a:off x="231354" y="242371"/>
            <a:ext cx="11788048" cy="1594742"/>
          </a:xfrm>
        </p:spPr>
        <p:txBody>
          <a:bodyPr>
            <a:normAutofit fontScale="90000"/>
          </a:bodyPr>
          <a:lstStyle/>
          <a:p>
            <a:r>
              <a:rPr lang="es-MX" sz="4400" b="1" dirty="0" smtClean="0"/>
              <a:t>SEGUNDO INFORME </a:t>
            </a:r>
            <a:r>
              <a:rPr lang="es-MX" sz="4400" b="1" dirty="0"/>
              <a:t>ANUAL DE LA COMISION EDILICIA DE IGUALDAD DE GÉNERO</a:t>
            </a:r>
          </a:p>
        </p:txBody>
      </p:sp>
      <p:sp>
        <p:nvSpPr>
          <p:cNvPr id="3" name="Subtítulo 2">
            <a:extLst>
              <a:ext uri="{FF2B5EF4-FFF2-40B4-BE49-F238E27FC236}">
                <a16:creationId xmlns:a16="http://schemas.microsoft.com/office/drawing/2014/main" id="{141308C1-AEC1-3692-0F39-862154CA9B71}"/>
              </a:ext>
            </a:extLst>
          </p:cNvPr>
          <p:cNvSpPr>
            <a:spLocks noGrp="1"/>
          </p:cNvSpPr>
          <p:nvPr>
            <p:ph type="subTitle" idx="1"/>
          </p:nvPr>
        </p:nvSpPr>
        <p:spPr>
          <a:xfrm>
            <a:off x="3069020" y="2064837"/>
            <a:ext cx="6358759" cy="4220348"/>
          </a:xfrm>
        </p:spPr>
        <p:txBody>
          <a:bodyPr/>
          <a:lstStyle/>
          <a:p>
            <a:endParaRPr lang="es-MX" dirty="0"/>
          </a:p>
        </p:txBody>
      </p:sp>
      <p:pic>
        <p:nvPicPr>
          <p:cNvPr id="4" name="Imagen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69021" y="2064837"/>
            <a:ext cx="6358758" cy="4239172"/>
          </a:xfrm>
          <a:prstGeom prst="rect">
            <a:avLst/>
          </a:prstGeom>
        </p:spPr>
      </p:pic>
    </p:spTree>
    <p:extLst>
      <p:ext uri="{BB962C8B-B14F-4D97-AF65-F5344CB8AC3E}">
        <p14:creationId xmlns:p14="http://schemas.microsoft.com/office/powerpoint/2010/main" val="328609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200" b="1" dirty="0">
                <a:latin typeface="+mn-lt"/>
              </a:rPr>
              <a:t>1.4 Sesión Ordinaria 13 de diciembre de 2022</a:t>
            </a:r>
            <a:r>
              <a:rPr lang="es-MX" dirty="0"/>
              <a:t/>
            </a:r>
            <a:br>
              <a:rPr lang="es-MX" dirty="0"/>
            </a:b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346" y="2133600"/>
            <a:ext cx="7285133" cy="3778250"/>
          </a:xfrm>
        </p:spPr>
      </p:pic>
    </p:spTree>
    <p:extLst>
      <p:ext uri="{BB962C8B-B14F-4D97-AF65-F5344CB8AC3E}">
        <p14:creationId xmlns:p14="http://schemas.microsoft.com/office/powerpoint/2010/main" val="970528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latin typeface="+mn-lt"/>
              </a:rPr>
              <a:t>1.5 Sesión Ordinaria 24 de enero de 2023</a:t>
            </a:r>
            <a:br>
              <a:rPr lang="es-MX" sz="3200" b="1" dirty="0">
                <a:latin typeface="+mn-lt"/>
              </a:rPr>
            </a:br>
            <a:endParaRPr lang="es-MX" sz="3200" b="1" dirty="0">
              <a:latin typeface="+mn-l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171" y="2133600"/>
            <a:ext cx="7073484" cy="3778250"/>
          </a:xfrm>
        </p:spPr>
      </p:pic>
    </p:spTree>
    <p:extLst>
      <p:ext uri="{BB962C8B-B14F-4D97-AF65-F5344CB8AC3E}">
        <p14:creationId xmlns:p14="http://schemas.microsoft.com/office/powerpoint/2010/main" val="1390783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latin typeface="+mn-lt"/>
              </a:rPr>
              <a:t>1.6 Sesión Ordinaria 23 de febrero de 2023</a:t>
            </a:r>
            <a:r>
              <a:rPr lang="es-MX" dirty="0"/>
              <a:t/>
            </a:r>
            <a:br>
              <a:rPr lang="es-MX" dirty="0"/>
            </a:b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156" y="2133600"/>
            <a:ext cx="8581513" cy="3778250"/>
          </a:xfrm>
        </p:spPr>
      </p:pic>
    </p:spTree>
    <p:extLst>
      <p:ext uri="{BB962C8B-B14F-4D97-AF65-F5344CB8AC3E}">
        <p14:creationId xmlns:p14="http://schemas.microsoft.com/office/powerpoint/2010/main" val="1426899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latin typeface="+mn-lt"/>
              </a:rPr>
              <a:t>1.7 Sesión Ordinaria 24 de marzo de 2023</a:t>
            </a:r>
            <a:r>
              <a:rPr lang="es-MX" dirty="0"/>
              <a:t/>
            </a:r>
            <a:br>
              <a:rPr lang="es-MX" dirty="0"/>
            </a:br>
            <a:endParaRPr lang="es-MX" dirty="0"/>
          </a:p>
        </p:txBody>
      </p:sp>
      <p:pic>
        <p:nvPicPr>
          <p:cNvPr id="4" name="Marcador de contenido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211419" y="2133600"/>
            <a:ext cx="5670987" cy="3778250"/>
          </a:xfrm>
        </p:spPr>
      </p:pic>
    </p:spTree>
    <p:extLst>
      <p:ext uri="{BB962C8B-B14F-4D97-AF65-F5344CB8AC3E}">
        <p14:creationId xmlns:p14="http://schemas.microsoft.com/office/powerpoint/2010/main" val="113433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latin typeface="+mn-lt"/>
              </a:rPr>
              <a:t>1.8 Sesión Ordinaria 27 de abril de 2023</a:t>
            </a:r>
            <a:br>
              <a:rPr lang="es-MX" sz="3200" b="1" dirty="0">
                <a:latin typeface="+mn-lt"/>
              </a:rPr>
            </a:br>
            <a:endParaRPr lang="es-MX" sz="3200" b="1" dirty="0">
              <a:latin typeface="+mn-lt"/>
            </a:endParaRPr>
          </a:p>
        </p:txBody>
      </p:sp>
      <p:pic>
        <p:nvPicPr>
          <p:cNvPr id="4" name="Marcador de contenido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214128" y="2133600"/>
            <a:ext cx="5665570" cy="3778250"/>
          </a:xfrm>
        </p:spPr>
      </p:pic>
    </p:spTree>
    <p:extLst>
      <p:ext uri="{BB962C8B-B14F-4D97-AF65-F5344CB8AC3E}">
        <p14:creationId xmlns:p14="http://schemas.microsoft.com/office/powerpoint/2010/main" val="3750656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latin typeface="+mn-lt"/>
              </a:rPr>
              <a:t>1.9 Sesión Ordinaria 25 de mayo de 2023</a:t>
            </a:r>
            <a:r>
              <a:rPr lang="es-MX" dirty="0"/>
              <a:t/>
            </a:r>
            <a:br>
              <a:rPr lang="es-MX" dirty="0"/>
            </a:br>
            <a:endParaRPr lang="es-MX" dirty="0"/>
          </a:p>
        </p:txBody>
      </p:sp>
      <p:pic>
        <p:nvPicPr>
          <p:cNvPr id="4" name="Marcador de contenido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211419" y="2133600"/>
            <a:ext cx="5670987" cy="3778250"/>
          </a:xfrm>
        </p:spPr>
      </p:pic>
    </p:spTree>
    <p:extLst>
      <p:ext uri="{BB962C8B-B14F-4D97-AF65-F5344CB8AC3E}">
        <p14:creationId xmlns:p14="http://schemas.microsoft.com/office/powerpoint/2010/main" val="3118318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latin typeface="+mn-lt"/>
              </a:rPr>
              <a:t>1.10 Sesión Ordinaria 23 de junio de 2023</a:t>
            </a:r>
            <a:br>
              <a:rPr lang="es-MX" sz="3200" b="1" dirty="0">
                <a:latin typeface="+mn-lt"/>
              </a:rPr>
            </a:br>
            <a:endParaRPr lang="es-MX" sz="3200" b="1" dirty="0">
              <a:latin typeface="+mn-lt"/>
            </a:endParaRPr>
          </a:p>
        </p:txBody>
      </p:sp>
      <p:pic>
        <p:nvPicPr>
          <p:cNvPr id="4" name="Marcador de contenido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43586" y="1690688"/>
            <a:ext cx="3263503" cy="4351338"/>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414" y="1639615"/>
            <a:ext cx="5825368" cy="4419018"/>
          </a:xfrm>
          <a:prstGeom prst="rect">
            <a:avLst/>
          </a:prstGeom>
        </p:spPr>
      </p:pic>
    </p:spTree>
    <p:extLst>
      <p:ext uri="{BB962C8B-B14F-4D97-AF65-F5344CB8AC3E}">
        <p14:creationId xmlns:p14="http://schemas.microsoft.com/office/powerpoint/2010/main" val="2304925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latin typeface="+mn-lt"/>
              </a:rPr>
              <a:t>1.11 Sesión Ordinaria 28 de julio de 2023</a:t>
            </a:r>
            <a:r>
              <a:rPr lang="es-MX" dirty="0"/>
              <a:t/>
            </a:r>
            <a:br>
              <a:rPr lang="es-MX" dirty="0"/>
            </a:br>
            <a:endParaRPr lang="es-MX"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0602" y="2133600"/>
            <a:ext cx="7432622" cy="3778250"/>
          </a:xfrm>
        </p:spPr>
      </p:pic>
    </p:spTree>
    <p:extLst>
      <p:ext uri="{BB962C8B-B14F-4D97-AF65-F5344CB8AC3E}">
        <p14:creationId xmlns:p14="http://schemas.microsoft.com/office/powerpoint/2010/main" val="91487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b="1" dirty="0">
                <a:latin typeface="+mn-lt"/>
              </a:rPr>
              <a:t>1.12 Sesión Ordinaria 10 de agosto de 2023</a:t>
            </a:r>
            <a:r>
              <a:rPr lang="es-MX" dirty="0"/>
              <a:t/>
            </a:r>
            <a:br>
              <a:rPr lang="es-MX" dirty="0"/>
            </a:b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9470" y="2133600"/>
            <a:ext cx="2134885" cy="3778250"/>
          </a:xfrm>
        </p:spPr>
      </p:pic>
    </p:spTree>
    <p:extLst>
      <p:ext uri="{BB962C8B-B14F-4D97-AF65-F5344CB8AC3E}">
        <p14:creationId xmlns:p14="http://schemas.microsoft.com/office/powerpoint/2010/main" val="2565332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79DF5-FFF8-0F93-76F6-EAB5C5584B62}"/>
              </a:ext>
            </a:extLst>
          </p:cNvPr>
          <p:cNvSpPr>
            <a:spLocks noGrp="1"/>
          </p:cNvSpPr>
          <p:nvPr>
            <p:ph type="ctrTitle"/>
          </p:nvPr>
        </p:nvSpPr>
        <p:spPr>
          <a:xfrm>
            <a:off x="1524000" y="491707"/>
            <a:ext cx="9144000" cy="966157"/>
          </a:xfrm>
        </p:spPr>
        <p:txBody>
          <a:bodyPr>
            <a:normAutofit/>
          </a:bodyPr>
          <a:lstStyle/>
          <a:p>
            <a:pPr algn="l"/>
            <a:r>
              <a:rPr lang="es-MX" sz="4000" b="1" dirty="0">
                <a:latin typeface="+mn-lt"/>
              </a:rPr>
              <a:t>3. PLAN DE TRABAJO</a:t>
            </a:r>
          </a:p>
        </p:txBody>
      </p:sp>
      <p:sp>
        <p:nvSpPr>
          <p:cNvPr id="3" name="Subtítulo 2">
            <a:extLst>
              <a:ext uri="{FF2B5EF4-FFF2-40B4-BE49-F238E27FC236}">
                <a16:creationId xmlns:a16="http://schemas.microsoft.com/office/drawing/2014/main" id="{4EE7B3F9-A0E5-ADE1-0923-41660B586311}"/>
              </a:ext>
            </a:extLst>
          </p:cNvPr>
          <p:cNvSpPr>
            <a:spLocks noGrp="1"/>
          </p:cNvSpPr>
          <p:nvPr>
            <p:ph type="subTitle" idx="1"/>
          </p:nvPr>
        </p:nvSpPr>
        <p:spPr>
          <a:xfrm>
            <a:off x="1593012" y="1457864"/>
            <a:ext cx="7913298" cy="4477110"/>
          </a:xfrm>
        </p:spPr>
        <p:txBody>
          <a:bodyPr>
            <a:normAutofit/>
          </a:bodyPr>
          <a:lstStyle/>
          <a:p>
            <a:pPr algn="just">
              <a:lnSpc>
                <a:spcPct val="100000"/>
              </a:lnSpc>
              <a:spcBef>
                <a:spcPts val="0"/>
              </a:spcBef>
            </a:pPr>
            <a:endParaRPr lang="es-MX" sz="2000" dirty="0"/>
          </a:p>
          <a:p>
            <a:pPr algn="just">
              <a:lnSpc>
                <a:spcPct val="100000"/>
              </a:lnSpc>
              <a:spcBef>
                <a:spcPts val="0"/>
              </a:spcBef>
            </a:pPr>
            <a:r>
              <a:rPr lang="es-MX" sz="2000" dirty="0"/>
              <a:t>De conformidad con lo dispuesto por el artículo 73 del Reglamento </a:t>
            </a:r>
            <a:r>
              <a:rPr lang="es-MX" sz="2000" dirty="0" smtClean="0"/>
              <a:t>del Ayuntamiento </a:t>
            </a:r>
            <a:r>
              <a:rPr lang="es-MX" sz="2000" dirty="0"/>
              <a:t>del Municipio de Tlajomulco de Zúñiga, Jalisco, </a:t>
            </a:r>
            <a:r>
              <a:rPr lang="es-MX" sz="2000" dirty="0" smtClean="0"/>
              <a:t>corresponde a </a:t>
            </a:r>
            <a:r>
              <a:rPr lang="es-MX" sz="2000" dirty="0"/>
              <a:t>la Comisión Edilicia de Igualdad de Género los asuntos que se refieren a</a:t>
            </a:r>
            <a:r>
              <a:rPr lang="es-MX" sz="2000" dirty="0" smtClean="0"/>
              <a:t>: Estudiar</a:t>
            </a:r>
            <a:r>
              <a:rPr lang="es-MX" sz="2000" dirty="0"/>
              <a:t>, analizar, proponer y dictaminar los ordenamientos municipales </a:t>
            </a:r>
            <a:r>
              <a:rPr lang="es-MX" sz="2000" dirty="0" smtClean="0"/>
              <a:t>y las </a:t>
            </a:r>
            <a:r>
              <a:rPr lang="es-MX" sz="2000" dirty="0"/>
              <a:t>políticas públicas, programas y demás asuntos que tenga que ver con </a:t>
            </a:r>
            <a:r>
              <a:rPr lang="es-MX" sz="2000" dirty="0" smtClean="0"/>
              <a:t>la Igualdad </a:t>
            </a:r>
            <a:r>
              <a:rPr lang="es-MX" sz="2000" dirty="0"/>
              <a:t>de Género y la Prevención, Atención y Erradicación de las Violencias contra las Mujeres; </a:t>
            </a:r>
            <a:r>
              <a:rPr lang="es-MX" sz="2000" dirty="0" smtClean="0"/>
              <a:t>Coadyuvar con la Presidencia Municipal para trazar una agenda de género y </a:t>
            </a:r>
            <a:r>
              <a:rPr lang="es-MX" sz="2000" dirty="0" err="1" smtClean="0"/>
              <a:t>transverzalizar</a:t>
            </a:r>
            <a:r>
              <a:rPr lang="es-MX" sz="2000" dirty="0" smtClean="0"/>
              <a:t> las políticas públicas del municipio con acciones que conlleven a una Igualdad Sustantiva entre Mujeres y Hombres.</a:t>
            </a:r>
            <a:endParaRPr lang="es-MX" sz="2000" dirty="0"/>
          </a:p>
        </p:txBody>
      </p:sp>
    </p:spTree>
    <p:extLst>
      <p:ext uri="{BB962C8B-B14F-4D97-AF65-F5344CB8AC3E}">
        <p14:creationId xmlns:p14="http://schemas.microsoft.com/office/powerpoint/2010/main" val="2667257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ED075-DDCE-E7FB-AA9D-925CFACD2B45}"/>
              </a:ext>
            </a:extLst>
          </p:cNvPr>
          <p:cNvSpPr>
            <a:spLocks noGrp="1"/>
          </p:cNvSpPr>
          <p:nvPr>
            <p:ph type="ctrTitle"/>
          </p:nvPr>
        </p:nvSpPr>
        <p:spPr>
          <a:xfrm>
            <a:off x="1699404" y="1069675"/>
            <a:ext cx="8968596" cy="845389"/>
          </a:xfrm>
        </p:spPr>
        <p:txBody>
          <a:bodyPr>
            <a:noAutofit/>
          </a:bodyPr>
          <a:lstStyle/>
          <a:p>
            <a:r>
              <a:rPr lang="es-MX" sz="4400" b="1" dirty="0">
                <a:latin typeface="+mn-lt"/>
              </a:rPr>
              <a:t>INDÍCE</a:t>
            </a:r>
            <a:br>
              <a:rPr lang="es-MX" sz="4400" b="1" dirty="0">
                <a:latin typeface="+mn-lt"/>
              </a:rPr>
            </a:br>
            <a:endParaRPr lang="es-MX" sz="4400" b="1" dirty="0">
              <a:latin typeface="+mn-lt"/>
            </a:endParaRPr>
          </a:p>
        </p:txBody>
      </p:sp>
      <p:sp>
        <p:nvSpPr>
          <p:cNvPr id="3" name="Subtítulo 2">
            <a:extLst>
              <a:ext uri="{FF2B5EF4-FFF2-40B4-BE49-F238E27FC236}">
                <a16:creationId xmlns:a16="http://schemas.microsoft.com/office/drawing/2014/main" id="{0C8B7100-95CB-8957-90FA-34C94AB35849}"/>
              </a:ext>
            </a:extLst>
          </p:cNvPr>
          <p:cNvSpPr>
            <a:spLocks noGrp="1"/>
          </p:cNvSpPr>
          <p:nvPr>
            <p:ph type="subTitle" idx="1"/>
          </p:nvPr>
        </p:nvSpPr>
        <p:spPr>
          <a:xfrm>
            <a:off x="1524000" y="1354347"/>
            <a:ext cx="9144000" cy="4373593"/>
          </a:xfrm>
        </p:spPr>
        <p:txBody>
          <a:bodyPr>
            <a:normAutofit/>
          </a:bodyPr>
          <a:lstStyle/>
          <a:p>
            <a:pPr marL="457200" indent="-457200" algn="l">
              <a:buAutoNum type="arabicPeriod"/>
            </a:pPr>
            <a:r>
              <a:rPr lang="es-MX" sz="3200" dirty="0"/>
              <a:t>COMISIONES EDILICIAS</a:t>
            </a:r>
          </a:p>
          <a:p>
            <a:pPr marL="457200" indent="-457200" algn="l">
              <a:buAutoNum type="arabicPeriod"/>
            </a:pPr>
            <a:r>
              <a:rPr lang="es-MX" sz="3200" dirty="0"/>
              <a:t>SESIONES</a:t>
            </a:r>
          </a:p>
          <a:p>
            <a:pPr marL="457200" indent="-457200" algn="l">
              <a:buAutoNum type="arabicPeriod"/>
            </a:pPr>
            <a:r>
              <a:rPr lang="es-MX" sz="3200" dirty="0"/>
              <a:t>PLAN DE TRABAJO</a:t>
            </a:r>
          </a:p>
          <a:p>
            <a:pPr marL="457200" indent="-457200" algn="l">
              <a:buAutoNum type="arabicPeriod"/>
            </a:pPr>
            <a:r>
              <a:rPr lang="es-MX" sz="3200" dirty="0"/>
              <a:t>TURNOS RECIBIDOS Y </a:t>
            </a:r>
            <a:r>
              <a:rPr lang="es-MX" sz="3200" dirty="0" smtClean="0"/>
              <a:t>DICTAMINADOS</a:t>
            </a:r>
          </a:p>
          <a:p>
            <a:pPr marL="457200" indent="-457200" algn="l">
              <a:buAutoNum type="arabicPeriod"/>
            </a:pPr>
            <a:r>
              <a:rPr lang="es-ES" sz="3200" dirty="0" smtClean="0"/>
              <a:t>CONCLUSION</a:t>
            </a:r>
            <a:endParaRPr lang="es-MX" sz="3200" dirty="0"/>
          </a:p>
        </p:txBody>
      </p:sp>
    </p:spTree>
    <p:extLst>
      <p:ext uri="{BB962C8B-B14F-4D97-AF65-F5344CB8AC3E}">
        <p14:creationId xmlns:p14="http://schemas.microsoft.com/office/powerpoint/2010/main" val="945958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0A9F114-89BC-A8A2-B317-0C11A4A44F9F}"/>
              </a:ext>
            </a:extLst>
          </p:cNvPr>
          <p:cNvSpPr>
            <a:spLocks noGrp="1"/>
          </p:cNvSpPr>
          <p:nvPr>
            <p:ph type="subTitle" idx="1"/>
          </p:nvPr>
        </p:nvSpPr>
        <p:spPr>
          <a:xfrm>
            <a:off x="1524000" y="603849"/>
            <a:ext cx="9144000" cy="5771072"/>
          </a:xfrm>
        </p:spPr>
        <p:txBody>
          <a:bodyPr>
            <a:normAutofit/>
          </a:bodyPr>
          <a:lstStyle/>
          <a:p>
            <a:pPr marL="342900" indent="-342900" algn="just">
              <a:lnSpc>
                <a:spcPct val="100000"/>
              </a:lnSpc>
              <a:spcBef>
                <a:spcPts val="0"/>
              </a:spcBef>
              <a:buFont typeface="Arial" panose="020B0604020202020204" pitchFamily="34" charset="0"/>
              <a:buChar char="•"/>
            </a:pPr>
            <a:r>
              <a:rPr lang="es-MX" dirty="0"/>
              <a:t>En el año de 2016 se emitió la alerta de violencia de género en contra de las mujeres, medida que fue implementada para disminuir los altos índices de violencia que sufren las mujeres, es por ello la necesidad de trabajar conjuntamente con todas las áreas de la administración pública municipal, organismos públicos autónomos y la sociedad civil, a través de mecanismos y acciones afirmativas para erradicar la violencia contra las mujeres.</a:t>
            </a:r>
          </a:p>
          <a:p>
            <a:pPr algn="just">
              <a:lnSpc>
                <a:spcPct val="100000"/>
              </a:lnSpc>
              <a:spcBef>
                <a:spcPts val="0"/>
              </a:spcBef>
            </a:pPr>
            <a:endParaRPr lang="es-MX" dirty="0"/>
          </a:p>
          <a:p>
            <a:pPr marL="342900" indent="-342900" algn="just">
              <a:lnSpc>
                <a:spcPct val="100000"/>
              </a:lnSpc>
              <a:spcBef>
                <a:spcPts val="0"/>
              </a:spcBef>
              <a:buFont typeface="Arial" panose="020B0604020202020204" pitchFamily="34" charset="0"/>
              <a:buChar char="•"/>
            </a:pPr>
            <a:r>
              <a:rPr lang="es-MX" dirty="0"/>
              <a:t>De igual forma, la armonización del marco jurídico municipal con las leyes estatales y generales, tratados internacionales en materia de Igualdad entre Mujeres y Hombres, así como la Prevención, Atención y Erradicación de las Violencias contra las Mujeres.</a:t>
            </a:r>
          </a:p>
        </p:txBody>
      </p:sp>
    </p:spTree>
    <p:extLst>
      <p:ext uri="{BB962C8B-B14F-4D97-AF65-F5344CB8AC3E}">
        <p14:creationId xmlns:p14="http://schemas.microsoft.com/office/powerpoint/2010/main" val="3519690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37FAB3A-B83F-5E6D-25EB-3C4D4EDB8550}"/>
              </a:ext>
            </a:extLst>
          </p:cNvPr>
          <p:cNvSpPr>
            <a:spLocks noGrp="1"/>
          </p:cNvSpPr>
          <p:nvPr>
            <p:ph type="subTitle" idx="1"/>
          </p:nvPr>
        </p:nvSpPr>
        <p:spPr>
          <a:xfrm>
            <a:off x="1524000" y="724619"/>
            <a:ext cx="9144000" cy="5149970"/>
          </a:xfrm>
        </p:spPr>
        <p:txBody>
          <a:bodyPr>
            <a:normAutofit/>
          </a:bodyPr>
          <a:lstStyle/>
          <a:p>
            <a:pPr marL="342900" indent="-342900" algn="just">
              <a:lnSpc>
                <a:spcPct val="100000"/>
              </a:lnSpc>
              <a:spcBef>
                <a:spcPts val="0"/>
              </a:spcBef>
              <a:buFont typeface="Arial" panose="020B0604020202020204" pitchFamily="34" charset="0"/>
              <a:buChar char="•"/>
            </a:pPr>
            <a:r>
              <a:rPr lang="es-MX" dirty="0"/>
              <a:t>Realizar iniciativas a los reglamentos municipales y reformas a las ya existentes para mejorar el marco jurídico municipal, a partir de un análisis a las actividades y funciones de las dependencias de la administración pública municipal y de sus organismos públicos autónomos.</a:t>
            </a:r>
          </a:p>
          <a:p>
            <a:pPr algn="just">
              <a:lnSpc>
                <a:spcPct val="100000"/>
              </a:lnSpc>
              <a:spcBef>
                <a:spcPts val="0"/>
              </a:spcBef>
            </a:pPr>
            <a:endParaRPr lang="es-MX" dirty="0"/>
          </a:p>
          <a:p>
            <a:pPr marL="342900" indent="-342900" algn="just">
              <a:lnSpc>
                <a:spcPct val="100000"/>
              </a:lnSpc>
              <a:spcBef>
                <a:spcPts val="0"/>
              </a:spcBef>
              <a:buFont typeface="Arial" panose="020B0604020202020204" pitchFamily="34" charset="0"/>
              <a:buChar char="•"/>
            </a:pPr>
            <a:r>
              <a:rPr lang="es-MX" dirty="0"/>
              <a:t>Llevar a cabo una estrecha comunicación y apertura con el Gobierno Estatal, Gobiernos Municipales, Secretaría de Igualdad Sustantiva entre Mujeres y Hombres, Instituto de la Mujer Tlajomulquense, Sectores de la Sociedad Civil, Sectores Académicos, Organismos sociales, O</a:t>
            </a:r>
            <a:r>
              <a:rPr lang="es-MX" dirty="0" smtClean="0"/>
              <a:t>rganismos </a:t>
            </a:r>
            <a:r>
              <a:rPr lang="es-MX" dirty="0"/>
              <a:t>internaciones y la </a:t>
            </a:r>
            <a:r>
              <a:rPr lang="es-MX" dirty="0" smtClean="0"/>
              <a:t>Sociedad </a:t>
            </a:r>
            <a:r>
              <a:rPr lang="es-MX" dirty="0"/>
              <a:t>en general, para el análisis, la formulación y aplicación de las actividades encaminadas a la Igualdad de Género.</a:t>
            </a:r>
          </a:p>
        </p:txBody>
      </p:sp>
    </p:spTree>
    <p:extLst>
      <p:ext uri="{BB962C8B-B14F-4D97-AF65-F5344CB8AC3E}">
        <p14:creationId xmlns:p14="http://schemas.microsoft.com/office/powerpoint/2010/main" val="1429766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CC401F7-15E7-9C30-8267-A2444F3D95F0}"/>
              </a:ext>
            </a:extLst>
          </p:cNvPr>
          <p:cNvSpPr>
            <a:spLocks noGrp="1"/>
          </p:cNvSpPr>
          <p:nvPr>
            <p:ph type="subTitle" idx="1"/>
          </p:nvPr>
        </p:nvSpPr>
        <p:spPr>
          <a:xfrm>
            <a:off x="1524000" y="931653"/>
            <a:ext cx="9144000" cy="5158596"/>
          </a:xfrm>
        </p:spPr>
        <p:txBody>
          <a:bodyPr>
            <a:normAutofit/>
          </a:bodyPr>
          <a:lstStyle/>
          <a:p>
            <a:pPr marL="342900" indent="-342900" algn="just">
              <a:buFont typeface="Arial" panose="020B0604020202020204" pitchFamily="34" charset="0"/>
              <a:buChar char="•"/>
            </a:pPr>
            <a:r>
              <a:rPr lang="es-MX" dirty="0"/>
              <a:t>Realizar el estudio y análisis para atender en tiempo y forma cada iniciativa turnada a la comisión para su opinión y discusión.</a:t>
            </a:r>
          </a:p>
          <a:p>
            <a:pPr marL="342900" indent="-342900" algn="just">
              <a:buFont typeface="Arial" panose="020B0604020202020204" pitchFamily="34" charset="0"/>
              <a:buChar char="•"/>
            </a:pPr>
            <a:r>
              <a:rPr lang="es-MX" dirty="0"/>
              <a:t>Dictaminar las iniciativas de ordenamiento municipal presentadas en pro del bienestar de las Mujeres y Hombres del municipio de Tlajomulco de Zúñiga.</a:t>
            </a:r>
          </a:p>
        </p:txBody>
      </p:sp>
    </p:spTree>
    <p:extLst>
      <p:ext uri="{BB962C8B-B14F-4D97-AF65-F5344CB8AC3E}">
        <p14:creationId xmlns:p14="http://schemas.microsoft.com/office/powerpoint/2010/main" val="1677346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C29F6-1231-6C12-92E6-C04946C34D06}"/>
              </a:ext>
            </a:extLst>
          </p:cNvPr>
          <p:cNvSpPr>
            <a:spLocks noGrp="1"/>
          </p:cNvSpPr>
          <p:nvPr>
            <p:ph type="title"/>
          </p:nvPr>
        </p:nvSpPr>
        <p:spPr/>
        <p:txBody>
          <a:bodyPr>
            <a:normAutofit/>
          </a:bodyPr>
          <a:lstStyle/>
          <a:p>
            <a:r>
              <a:rPr lang="es-MX" sz="4000" b="1" dirty="0">
                <a:latin typeface="+mn-lt"/>
              </a:rPr>
              <a:t>4. TURNOS DICTAMINADOS</a:t>
            </a:r>
          </a:p>
        </p:txBody>
      </p:sp>
      <p:sp>
        <p:nvSpPr>
          <p:cNvPr id="3" name="Marcador de contenido 2">
            <a:extLst>
              <a:ext uri="{FF2B5EF4-FFF2-40B4-BE49-F238E27FC236}">
                <a16:creationId xmlns:a16="http://schemas.microsoft.com/office/drawing/2014/main" id="{2B202EB8-B2EC-6052-8E6E-E3E4DC4EA754}"/>
              </a:ext>
            </a:extLst>
          </p:cNvPr>
          <p:cNvSpPr>
            <a:spLocks noGrp="1"/>
          </p:cNvSpPr>
          <p:nvPr>
            <p:ph idx="1"/>
          </p:nvPr>
        </p:nvSpPr>
        <p:spPr/>
        <p:txBody>
          <a:bodyPr/>
          <a:lstStyle/>
          <a:p>
            <a:r>
              <a:rPr lang="es-MX" dirty="0"/>
              <a:t>La Comisión Edilicia de Igualdad de Género, tuvo un </a:t>
            </a:r>
            <a:r>
              <a:rPr lang="es-MX" dirty="0" smtClean="0"/>
              <a:t>Dictamen </a:t>
            </a:r>
            <a:r>
              <a:rPr lang="es-MX" dirty="0"/>
              <a:t>el cual fue el siguiente: </a:t>
            </a:r>
          </a:p>
          <a:p>
            <a:r>
              <a:rPr lang="es-MX" b="1" dirty="0"/>
              <a:t>4.1 Dictamen de aprobación y promulgación de “El programa municipal para prevenir, atender, sancionar y erradicar la violencia contra las Mujeres en Tlajomulco de Zúñiga 2021-2024, el Programa municipal para la Igualdad Sustantiva en Tlajomulco de Zúñiga 2021-2024, así como el Diagnostico situacional sobre la posición, condición y violencias en razón de Género de las Mujeres en el municipio de </a:t>
            </a:r>
            <a:r>
              <a:rPr lang="es-MX" b="1" dirty="0" smtClean="0"/>
              <a:t>Tlajomulco de Zúñiga.</a:t>
            </a:r>
            <a:endParaRPr lang="es-MX" dirty="0"/>
          </a:p>
          <a:p>
            <a:endParaRPr lang="es-MX" dirty="0"/>
          </a:p>
          <a:p>
            <a:endParaRPr lang="es-MX" dirty="0"/>
          </a:p>
        </p:txBody>
      </p:sp>
    </p:spTree>
    <p:extLst>
      <p:ext uri="{BB962C8B-B14F-4D97-AF65-F5344CB8AC3E}">
        <p14:creationId xmlns:p14="http://schemas.microsoft.com/office/powerpoint/2010/main" val="2448106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E03EB-D24D-E43E-379B-6C7036698B19}"/>
              </a:ext>
            </a:extLst>
          </p:cNvPr>
          <p:cNvSpPr>
            <a:spLocks noGrp="1"/>
          </p:cNvSpPr>
          <p:nvPr>
            <p:ph type="ctrTitle"/>
          </p:nvPr>
        </p:nvSpPr>
        <p:spPr>
          <a:xfrm>
            <a:off x="1499062" y="872837"/>
            <a:ext cx="9144000" cy="6270150"/>
          </a:xfrm>
        </p:spPr>
        <p:txBody>
          <a:bodyPr>
            <a:normAutofit fontScale="90000"/>
          </a:bodyPr>
          <a:lstStyle/>
          <a:p>
            <a:pPr algn="just"/>
            <a:r>
              <a:rPr lang="es-MX" sz="2200" b="1" dirty="0"/>
              <a:t/>
            </a:r>
            <a:br>
              <a:rPr lang="es-MX" sz="2200" b="1" dirty="0"/>
            </a:br>
            <a:r>
              <a:rPr lang="es-MX" sz="2200" b="1" dirty="0"/>
              <a:t/>
            </a:r>
            <a:br>
              <a:rPr lang="es-MX" sz="2200" b="1" dirty="0"/>
            </a:br>
            <a:r>
              <a:rPr lang="es-MX" sz="2200" b="1" dirty="0"/>
              <a:t>El cual tuvo por objeto la aprobación y promulgación de dichos programas los cuales viene a definir y trazar las líneas de acción en las cuales el municipio actuara conforme a combatir y erradicar la violencia de género en contra de las Mujeres. Así mismo crea políticas públicas para acortar las brechas de </a:t>
            </a:r>
            <a:r>
              <a:rPr lang="es-MX" sz="2200" b="1" dirty="0" smtClean="0"/>
              <a:t>desigualdad laboral y de salarios </a:t>
            </a:r>
            <a:r>
              <a:rPr lang="es-MX" sz="2200" b="1" dirty="0"/>
              <a:t>que aún existen dentro de nuestro </a:t>
            </a:r>
            <a:r>
              <a:rPr lang="es-MX" sz="2200" b="1" dirty="0" smtClean="0"/>
              <a:t>municipio, estado </a:t>
            </a:r>
            <a:r>
              <a:rPr lang="es-MX" sz="2200" b="1" dirty="0"/>
              <a:t>y en todo el país.</a:t>
            </a:r>
            <a:br>
              <a:rPr lang="es-MX" sz="2200" b="1" dirty="0"/>
            </a:br>
            <a:r>
              <a:rPr lang="es-MX" sz="2200" b="1" dirty="0"/>
              <a:t/>
            </a:r>
            <a:br>
              <a:rPr lang="es-MX" sz="2200" b="1" dirty="0"/>
            </a:br>
            <a:r>
              <a:rPr lang="es-MX" sz="2200" b="1" dirty="0"/>
              <a:t>De igual manera  se muestra un dictamen situacional sobre las condiciones en que viven y se encuentran las Mujeres de nuestro municipio, desde una perspectiva cuantitativa </a:t>
            </a:r>
            <a:r>
              <a:rPr lang="es-MX" sz="2200" b="1" dirty="0" smtClean="0"/>
              <a:t>y cualitativa, que permite conocer la </a:t>
            </a:r>
            <a:r>
              <a:rPr lang="es-MX" sz="2200" b="1" dirty="0" smtClean="0"/>
              <a:t>posición </a:t>
            </a:r>
            <a:r>
              <a:rPr lang="es-MX" sz="2200" b="1" dirty="0" smtClean="0"/>
              <a:t>en que se encuentran.</a:t>
            </a:r>
            <a:r>
              <a:rPr lang="es-MX" sz="2200" b="1" dirty="0"/>
              <a:t/>
            </a:r>
            <a:br>
              <a:rPr lang="es-MX" sz="2200" b="1" dirty="0"/>
            </a:br>
            <a:r>
              <a:rPr lang="es-MX" sz="2400" b="1" dirty="0"/>
              <a:t/>
            </a:r>
            <a:br>
              <a:rPr lang="es-MX" sz="2400" b="1" dirty="0"/>
            </a:br>
            <a:r>
              <a:rPr lang="es-MX" sz="2400" b="1" dirty="0"/>
              <a:t/>
            </a:r>
            <a:br>
              <a:rPr lang="es-MX" sz="2400" b="1" dirty="0"/>
            </a:br>
            <a:r>
              <a:rPr lang="es-MX" sz="2400" b="1" dirty="0"/>
              <a:t/>
            </a:r>
            <a:br>
              <a:rPr lang="es-MX" sz="2400" b="1" dirty="0"/>
            </a:br>
            <a:r>
              <a:rPr lang="es-MX" sz="2400" b="1" dirty="0"/>
              <a:t/>
            </a:r>
            <a:br>
              <a:rPr lang="es-MX" sz="2400" b="1" dirty="0"/>
            </a:br>
            <a:r>
              <a:rPr lang="es-MX" sz="2400" b="1" dirty="0"/>
              <a:t/>
            </a:r>
            <a:br>
              <a:rPr lang="es-MX" sz="2400" b="1" dirty="0"/>
            </a:br>
            <a:endParaRPr lang="es-MX" sz="2400" b="1" dirty="0"/>
          </a:p>
        </p:txBody>
      </p:sp>
    </p:spTree>
    <p:extLst>
      <p:ext uri="{BB962C8B-B14F-4D97-AF65-F5344CB8AC3E}">
        <p14:creationId xmlns:p14="http://schemas.microsoft.com/office/powerpoint/2010/main" val="2241056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16680"/>
          </a:xfrm>
        </p:spPr>
        <p:txBody>
          <a:bodyPr>
            <a:normAutofit/>
          </a:bodyPr>
          <a:lstStyle/>
          <a:p>
            <a:r>
              <a:rPr lang="es-ES" sz="4000" b="1" dirty="0" smtClean="0">
                <a:latin typeface="+mn-lt"/>
              </a:rPr>
              <a:t>5. CONCLUSION</a:t>
            </a:r>
            <a:endParaRPr lang="es-MX" sz="4000" b="1" dirty="0">
              <a:latin typeface="+mn-lt"/>
            </a:endParaRPr>
          </a:p>
        </p:txBody>
      </p:sp>
      <p:sp>
        <p:nvSpPr>
          <p:cNvPr id="3" name="Marcador de contenido 2"/>
          <p:cNvSpPr>
            <a:spLocks noGrp="1"/>
          </p:cNvSpPr>
          <p:nvPr>
            <p:ph idx="1"/>
          </p:nvPr>
        </p:nvSpPr>
        <p:spPr>
          <a:xfrm>
            <a:off x="838200" y="1421476"/>
            <a:ext cx="10515600" cy="4962699"/>
          </a:xfrm>
        </p:spPr>
        <p:txBody>
          <a:bodyPr>
            <a:normAutofit fontScale="85000" lnSpcReduction="20000"/>
          </a:bodyPr>
          <a:lstStyle/>
          <a:p>
            <a:pPr marL="0" indent="0" algn="just">
              <a:buNone/>
            </a:pPr>
            <a:r>
              <a:rPr lang="es-ES" sz="2400" dirty="0" smtClean="0"/>
              <a:t>La Comisión Edilicia de Igualdad de Género trabaja día a día por reglamentar y armonizar los instrumentos jurídicos municipales, para poder ofrecer herramientas y soluciones a las Mujeres victimas de violencia, igual que trabajamos en pro de la Igualdad Sustantiva entre Mujeres y Hombres de Tlajomulco. A través de diversos programas en conjunto con las diversas áreas del Gobierno Municipal, llevamos diversos programas, talleres, exposiciones, festivales, con el fin de acercar el gobierno y sus dependencias a las personas de nuestro municipio. </a:t>
            </a:r>
          </a:p>
          <a:p>
            <a:pPr marL="0" indent="0" algn="just">
              <a:buNone/>
            </a:pPr>
            <a:r>
              <a:rPr lang="es-ES" sz="2400" dirty="0" smtClean="0"/>
              <a:t>No me queda mas que agradecer a los integrantes de esta comisión la labor y el compromiso que cada día demuestran  con la Igualdad y la Perspectiva de Género.</a:t>
            </a:r>
          </a:p>
          <a:p>
            <a:pPr marL="0" indent="0" algn="just">
              <a:buNone/>
            </a:pPr>
            <a:r>
              <a:rPr lang="es-ES" sz="2400" dirty="0" smtClean="0"/>
              <a:t>Muchas Gracias</a:t>
            </a:r>
          </a:p>
          <a:p>
            <a:pPr marL="0" indent="0" algn="just">
              <a:buNone/>
            </a:pPr>
            <a:endParaRPr lang="es-ES" sz="2400" dirty="0" smtClean="0"/>
          </a:p>
          <a:p>
            <a:pPr marL="0" indent="0">
              <a:buNone/>
            </a:pPr>
            <a:r>
              <a:rPr lang="es-ES" sz="2400" dirty="0" smtClean="0"/>
              <a:t>                                           _______________________________  </a:t>
            </a:r>
          </a:p>
          <a:p>
            <a:pPr marL="0" indent="0" algn="ctr">
              <a:buNone/>
            </a:pPr>
            <a:r>
              <a:rPr lang="es-ES" sz="2400" b="1" dirty="0" smtClean="0"/>
              <a:t>Regidora Ana </a:t>
            </a:r>
            <a:r>
              <a:rPr lang="es-ES" sz="2400" b="1" dirty="0" err="1" smtClean="0"/>
              <a:t>Mayela</a:t>
            </a:r>
            <a:r>
              <a:rPr lang="es-ES" sz="2400" b="1" dirty="0" smtClean="0"/>
              <a:t> Rodríguez Soria</a:t>
            </a:r>
          </a:p>
          <a:p>
            <a:pPr marL="0" indent="0" algn="ctr">
              <a:buNone/>
            </a:pPr>
            <a:r>
              <a:rPr lang="es-ES" sz="2400" b="1" dirty="0" smtClean="0"/>
              <a:t>Presidenta de la Comisión Edilicia de Igualdad de Género</a:t>
            </a:r>
          </a:p>
          <a:p>
            <a:pPr marL="0" indent="0">
              <a:buNone/>
            </a:pPr>
            <a:endParaRPr lang="es-ES" sz="2400" dirty="0"/>
          </a:p>
          <a:p>
            <a:pPr marL="0" indent="0">
              <a:buNone/>
            </a:pPr>
            <a:endParaRPr lang="es-MX" sz="2400" dirty="0"/>
          </a:p>
        </p:txBody>
      </p:sp>
    </p:spTree>
    <p:extLst>
      <p:ext uri="{BB962C8B-B14F-4D97-AF65-F5344CB8AC3E}">
        <p14:creationId xmlns:p14="http://schemas.microsoft.com/office/powerpoint/2010/main" val="353092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2144110"/>
            <a:ext cx="9144000" cy="4067504"/>
          </a:xfrm>
        </p:spPr>
        <p:txBody>
          <a:bodyPr/>
          <a:lstStyle/>
          <a:p>
            <a:pPr algn="just"/>
            <a:r>
              <a:rPr lang="es-MX" dirty="0" smtClean="0"/>
              <a:t>De conformidad al articulo 44 fracción XVIII del Reglamento del Ayuntamiento del Municipio de Tlajomulco de Zúñiga, Jalisco, la regidora Ana Mayela Rodríguez Soria, presenta por escrito al Ayuntamiento el Informe de Actividades de la Comisión Edilicia de Igualdad de Género</a:t>
            </a:r>
            <a:endParaRPr lang="es-MX" dirty="0"/>
          </a:p>
        </p:txBody>
      </p:sp>
    </p:spTree>
    <p:extLst>
      <p:ext uri="{BB962C8B-B14F-4D97-AF65-F5344CB8AC3E}">
        <p14:creationId xmlns:p14="http://schemas.microsoft.com/office/powerpoint/2010/main" val="11217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6D269D-E6D6-E719-7714-A21523AA715E}"/>
              </a:ext>
            </a:extLst>
          </p:cNvPr>
          <p:cNvSpPr>
            <a:spLocks noGrp="1"/>
          </p:cNvSpPr>
          <p:nvPr>
            <p:ph type="title"/>
          </p:nvPr>
        </p:nvSpPr>
        <p:spPr/>
        <p:txBody>
          <a:bodyPr>
            <a:normAutofit/>
          </a:bodyPr>
          <a:lstStyle/>
          <a:p>
            <a:r>
              <a:rPr lang="es-MX" sz="4000" b="1" dirty="0">
                <a:latin typeface="+mn-lt"/>
              </a:rPr>
              <a:t>1. </a:t>
            </a:r>
            <a:r>
              <a:rPr lang="es-MX" sz="4000" b="1" dirty="0" smtClean="0">
                <a:latin typeface="+mn-lt"/>
              </a:rPr>
              <a:t>COMISIONES </a:t>
            </a:r>
            <a:r>
              <a:rPr lang="es-MX" sz="4000" b="1" dirty="0">
                <a:latin typeface="+mn-lt"/>
              </a:rPr>
              <a:t>EDILICIAS</a:t>
            </a:r>
          </a:p>
        </p:txBody>
      </p:sp>
      <p:sp>
        <p:nvSpPr>
          <p:cNvPr id="3" name="Marcador de contenido 2">
            <a:extLst>
              <a:ext uri="{FF2B5EF4-FFF2-40B4-BE49-F238E27FC236}">
                <a16:creationId xmlns:a16="http://schemas.microsoft.com/office/drawing/2014/main" id="{4D2A1D36-4043-FD33-3689-FE4A5B8FEA4A}"/>
              </a:ext>
            </a:extLst>
          </p:cNvPr>
          <p:cNvSpPr>
            <a:spLocks noGrp="1"/>
          </p:cNvSpPr>
          <p:nvPr>
            <p:ph idx="1"/>
          </p:nvPr>
        </p:nvSpPr>
        <p:spPr/>
        <p:txBody>
          <a:bodyPr/>
          <a:lstStyle/>
          <a:p>
            <a:r>
              <a:rPr lang="es-ES" dirty="0" smtClean="0"/>
              <a:t>1. COMISION EDILICIA DE IGUALDAD DE GENERO</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423" y="2553139"/>
            <a:ext cx="3149818" cy="4199757"/>
          </a:xfrm>
          <a:prstGeom prst="rect">
            <a:avLst/>
          </a:prstGeom>
        </p:spPr>
      </p:pic>
    </p:spTree>
    <p:extLst>
      <p:ext uri="{BB962C8B-B14F-4D97-AF65-F5344CB8AC3E}">
        <p14:creationId xmlns:p14="http://schemas.microsoft.com/office/powerpoint/2010/main" val="446684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5DB56-FD9F-3E90-613A-46C1780881DB}"/>
              </a:ext>
            </a:extLst>
          </p:cNvPr>
          <p:cNvSpPr>
            <a:spLocks noGrp="1"/>
          </p:cNvSpPr>
          <p:nvPr>
            <p:ph type="title"/>
          </p:nvPr>
        </p:nvSpPr>
        <p:spPr/>
        <p:txBody>
          <a:bodyPr>
            <a:normAutofit fontScale="90000"/>
          </a:bodyPr>
          <a:lstStyle/>
          <a:p>
            <a:r>
              <a:rPr lang="es-MX" sz="4000" b="1" dirty="0">
                <a:latin typeface="+mn-lt"/>
              </a:rPr>
              <a:t>2. SESIONES DE LA COMISION EDILICIA DE IGUALDAD DE GÉNERO</a:t>
            </a:r>
          </a:p>
        </p:txBody>
      </p:sp>
      <p:sp>
        <p:nvSpPr>
          <p:cNvPr id="3" name="Marcador de contenido 2">
            <a:extLst>
              <a:ext uri="{FF2B5EF4-FFF2-40B4-BE49-F238E27FC236}">
                <a16:creationId xmlns:a16="http://schemas.microsoft.com/office/drawing/2014/main" id="{085C9022-1736-1A8D-7ED4-F7924C1615D6}"/>
              </a:ext>
            </a:extLst>
          </p:cNvPr>
          <p:cNvSpPr>
            <a:spLocks noGrp="1"/>
          </p:cNvSpPr>
          <p:nvPr>
            <p:ph idx="1"/>
          </p:nvPr>
        </p:nvSpPr>
        <p:spPr/>
        <p:txBody>
          <a:bodyPr>
            <a:normAutofit/>
          </a:bodyPr>
          <a:lstStyle/>
          <a:p>
            <a:r>
              <a:rPr lang="es-MX" dirty="0"/>
              <a:t>La comisión edilicia de Igualdad de Género en ejercicio de sus funciones sesiono 12 veces en este año, siendo en las siguientes fechas:</a:t>
            </a:r>
          </a:p>
          <a:p>
            <a:r>
              <a:rPr lang="es-MX" dirty="0"/>
              <a:t>1.1 Sesión Ordinaria 14 de septiembre de 2022</a:t>
            </a:r>
          </a:p>
          <a:p>
            <a:r>
              <a:rPr lang="es-MX" dirty="0"/>
              <a:t>1.2 Sesión Ordinaria 26 de octubre de 2022</a:t>
            </a:r>
          </a:p>
          <a:p>
            <a:r>
              <a:rPr lang="es-MX" dirty="0"/>
              <a:t>1.3 Sesión Ordinaria 25 de noviembre de 2022</a:t>
            </a:r>
          </a:p>
          <a:p>
            <a:r>
              <a:rPr lang="es-MX" dirty="0"/>
              <a:t>1.4 Sesión Ordinaria 13 de diciembre de 2022</a:t>
            </a:r>
          </a:p>
          <a:p>
            <a:r>
              <a:rPr lang="es-MX" dirty="0"/>
              <a:t>1.5 Sesión Ordinaria 24 de enero de 2023</a:t>
            </a:r>
          </a:p>
          <a:p>
            <a:r>
              <a:rPr lang="es-MX" dirty="0"/>
              <a:t>1.6 Sesión Ordinaria 23 de febrero de 2023</a:t>
            </a:r>
          </a:p>
        </p:txBody>
      </p:sp>
    </p:spTree>
    <p:extLst>
      <p:ext uri="{BB962C8B-B14F-4D97-AF65-F5344CB8AC3E}">
        <p14:creationId xmlns:p14="http://schemas.microsoft.com/office/powerpoint/2010/main" val="349726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3D2942-9311-ADCF-4471-7FA625C29F61}"/>
              </a:ext>
            </a:extLst>
          </p:cNvPr>
          <p:cNvSpPr>
            <a:spLocks noGrp="1"/>
          </p:cNvSpPr>
          <p:nvPr>
            <p:ph idx="1"/>
          </p:nvPr>
        </p:nvSpPr>
        <p:spPr>
          <a:xfrm>
            <a:off x="1755228" y="1923394"/>
            <a:ext cx="8828689" cy="4253570"/>
          </a:xfrm>
        </p:spPr>
        <p:txBody>
          <a:bodyPr/>
          <a:lstStyle/>
          <a:p>
            <a:r>
              <a:rPr lang="es-MX" u="sng" dirty="0"/>
              <a:t>1.7 Sesión Ordinaria 24 de marzo de 2023</a:t>
            </a:r>
          </a:p>
          <a:p>
            <a:r>
              <a:rPr lang="es-MX" u="sng" dirty="0"/>
              <a:t>1.8 Sesión Ordinaria 27 de abril de 2023</a:t>
            </a:r>
          </a:p>
          <a:p>
            <a:r>
              <a:rPr lang="es-MX" u="sng" dirty="0"/>
              <a:t>1.9 Sesión Ordinaria 25 de mayo de 2023</a:t>
            </a:r>
          </a:p>
          <a:p>
            <a:r>
              <a:rPr lang="es-MX" u="sng" dirty="0" smtClean="0"/>
              <a:t>1.10 Sesión </a:t>
            </a:r>
            <a:r>
              <a:rPr lang="es-MX" u="sng" dirty="0"/>
              <a:t>Ordinaria 23 de junio de 2023</a:t>
            </a:r>
          </a:p>
          <a:p>
            <a:r>
              <a:rPr lang="es-MX" u="sng" dirty="0" smtClean="0"/>
              <a:t>1.11 Sesión </a:t>
            </a:r>
            <a:r>
              <a:rPr lang="es-MX" u="sng" dirty="0"/>
              <a:t>Ordinaria 28 de julio de 2023</a:t>
            </a:r>
          </a:p>
          <a:p>
            <a:r>
              <a:rPr lang="es-MX" u="sng" dirty="0" smtClean="0"/>
              <a:t>1.12 Sesión </a:t>
            </a:r>
            <a:r>
              <a:rPr lang="es-MX" u="sng" dirty="0"/>
              <a:t>Ordinaria 10 de agosto de 2023</a:t>
            </a:r>
          </a:p>
        </p:txBody>
      </p:sp>
    </p:spTree>
    <p:extLst>
      <p:ext uri="{BB962C8B-B14F-4D97-AF65-F5344CB8AC3E}">
        <p14:creationId xmlns:p14="http://schemas.microsoft.com/office/powerpoint/2010/main" val="150203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73083"/>
            <a:ext cx="10515600" cy="980901"/>
          </a:xfrm>
        </p:spPr>
        <p:txBody>
          <a:bodyPr>
            <a:normAutofit fontScale="90000"/>
          </a:bodyPr>
          <a:lstStyle/>
          <a:p>
            <a:r>
              <a:rPr lang="es-MX" sz="3600" b="1" dirty="0">
                <a:latin typeface="+mn-lt"/>
              </a:rPr>
              <a:t>1.1 Sesión Ordinaria 14 de septiembre de 2022</a:t>
            </a:r>
            <a:r>
              <a:rPr lang="es-MX" dirty="0">
                <a:latin typeface="+mn-lt"/>
              </a:rPr>
              <a:t/>
            </a:r>
            <a:br>
              <a:rPr lang="es-MX" dirty="0">
                <a:latin typeface="+mn-lt"/>
              </a:rPr>
            </a:br>
            <a:endParaRPr lang="es-MX" dirty="0">
              <a:latin typeface="+mn-lt"/>
            </a:endParaRPr>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845" y="2133600"/>
            <a:ext cx="6016136" cy="3778250"/>
          </a:xfrm>
        </p:spPr>
      </p:pic>
    </p:spTree>
    <p:extLst>
      <p:ext uri="{BB962C8B-B14F-4D97-AF65-F5344CB8AC3E}">
        <p14:creationId xmlns:p14="http://schemas.microsoft.com/office/powerpoint/2010/main" val="687242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a:latin typeface="+mn-lt"/>
              </a:rPr>
              <a:t>1.2 Sesión Ordinaria 26 de octubre de 2022</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060" y="2133600"/>
            <a:ext cx="7011705" cy="3778250"/>
          </a:xfrm>
        </p:spPr>
      </p:pic>
    </p:spTree>
    <p:extLst>
      <p:ext uri="{BB962C8B-B14F-4D97-AF65-F5344CB8AC3E}">
        <p14:creationId xmlns:p14="http://schemas.microsoft.com/office/powerpoint/2010/main" val="268401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200" dirty="0">
                <a:latin typeface="+mn-lt"/>
              </a:rPr>
              <a:t>1.3 Sesión Ordinaria 25 de noviembre de 2022</a:t>
            </a:r>
            <a:r>
              <a:rPr lang="es-MX" dirty="0"/>
              <a:t/>
            </a:r>
            <a:br>
              <a:rPr lang="es-MX" dirty="0"/>
            </a:b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777" y="2133600"/>
            <a:ext cx="8832272" cy="3778250"/>
          </a:xfrm>
        </p:spPr>
      </p:pic>
    </p:spTree>
    <p:extLst>
      <p:ext uri="{BB962C8B-B14F-4D97-AF65-F5344CB8AC3E}">
        <p14:creationId xmlns:p14="http://schemas.microsoft.com/office/powerpoint/2010/main" val="207678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165</TotalTime>
  <Words>934</Words>
  <Application>Microsoft Office PowerPoint</Application>
  <PresentationFormat>Panorámica</PresentationFormat>
  <Paragraphs>59</Paragraphs>
  <Slides>25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Century Gothic</vt:lpstr>
      <vt:lpstr>Wingdings 3</vt:lpstr>
      <vt:lpstr>Espiral</vt:lpstr>
      <vt:lpstr>SEGUNDO INFORME ANUAL DE LA COMISION EDILICIA DE IGUALDAD DE GÉNERO</vt:lpstr>
      <vt:lpstr>INDÍCE </vt:lpstr>
      <vt:lpstr>Presentación de PowerPoint</vt:lpstr>
      <vt:lpstr>1. COMISIONES EDILICIAS</vt:lpstr>
      <vt:lpstr>2. SESIONES DE LA COMISION EDILICIA DE IGUALDAD DE GÉNERO</vt:lpstr>
      <vt:lpstr>Presentación de PowerPoint</vt:lpstr>
      <vt:lpstr>1.1 Sesión Ordinaria 14 de septiembre de 2022 </vt:lpstr>
      <vt:lpstr>1.2 Sesión Ordinaria 26 de octubre de 2022</vt:lpstr>
      <vt:lpstr>1.3 Sesión Ordinaria 25 de noviembre de 2022 </vt:lpstr>
      <vt:lpstr>1.4 Sesión Ordinaria 13 de diciembre de 2022 </vt:lpstr>
      <vt:lpstr>1.5 Sesión Ordinaria 24 de enero de 2023 </vt:lpstr>
      <vt:lpstr>1.6 Sesión Ordinaria 23 de febrero de 2023 </vt:lpstr>
      <vt:lpstr>1.7 Sesión Ordinaria 24 de marzo de 2023 </vt:lpstr>
      <vt:lpstr>1.8 Sesión Ordinaria 27 de abril de 2023 </vt:lpstr>
      <vt:lpstr>1.9 Sesión Ordinaria 25 de mayo de 2023 </vt:lpstr>
      <vt:lpstr>1.10 Sesión Ordinaria 23 de junio de 2023 </vt:lpstr>
      <vt:lpstr>1.11 Sesión Ordinaria 28 de julio de 2023 </vt:lpstr>
      <vt:lpstr>1.12 Sesión Ordinaria 10 de agosto de 2023 </vt:lpstr>
      <vt:lpstr>3. PLAN DE TRABAJO</vt:lpstr>
      <vt:lpstr>Presentación de PowerPoint</vt:lpstr>
      <vt:lpstr>Presentación de PowerPoint</vt:lpstr>
      <vt:lpstr>Presentación de PowerPoint</vt:lpstr>
      <vt:lpstr>4. TURNOS DICTAMINADOS</vt:lpstr>
      <vt:lpstr>  El cual tuvo por objeto la aprobación y promulgación de dichos programas los cuales viene a definir y trazar las líneas de acción en las cuales el municipio actuara conforme a combatir y erradicar la violencia de género en contra de las Mujeres. Así mismo crea políticas públicas para acortar las brechas de desigualdad laboral y de salarios que aún existen dentro de nuestro municipio, estado y en todo el país.  De igual manera  se muestra un dictamen situacional sobre las condiciones en que viven y se encuentran las Mujeres de nuestro municipio, desde una perspectiva cuantitativa y cualitativa, que permite conocer la posición en que se encuentran.      </vt:lpstr>
      <vt:lpstr>5.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ANUAL DE LA COMISION EDILICIA DE IGUALDAD DE GÉNERO</dc:title>
  <dc:creator>Erika Leonor Trigo cangiamilla</dc:creator>
  <cp:lastModifiedBy>ANA MAYELA RODRIGUEZ SORIA - PC-0027</cp:lastModifiedBy>
  <cp:revision>14</cp:revision>
  <dcterms:created xsi:type="dcterms:W3CDTF">2023-08-27T04:34:57Z</dcterms:created>
  <dcterms:modified xsi:type="dcterms:W3CDTF">2023-08-29T15:49:22Z</dcterms:modified>
</cp:coreProperties>
</file>